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6" r:id="rId1"/>
    <p:sldMasterId id="2147483820" r:id="rId2"/>
  </p:sldMasterIdLst>
  <p:notesMasterIdLst>
    <p:notesMasterId r:id="rId303"/>
  </p:notesMasterIdLst>
  <p:handoutMasterIdLst>
    <p:handoutMasterId r:id="rId304"/>
  </p:handoutMasterIdLst>
  <p:sldIdLst>
    <p:sldId id="861" r:id="rId3"/>
    <p:sldId id="1202" r:id="rId4"/>
    <p:sldId id="1244" r:id="rId5"/>
    <p:sldId id="1220" r:id="rId6"/>
    <p:sldId id="1230" r:id="rId7"/>
    <p:sldId id="1231" r:id="rId8"/>
    <p:sldId id="1232" r:id="rId9"/>
    <p:sldId id="1233" r:id="rId10"/>
    <p:sldId id="1234" r:id="rId11"/>
    <p:sldId id="1235" r:id="rId12"/>
    <p:sldId id="1236" r:id="rId13"/>
    <p:sldId id="1237" r:id="rId14"/>
    <p:sldId id="1238" r:id="rId15"/>
    <p:sldId id="1239" r:id="rId16"/>
    <p:sldId id="1229" r:id="rId17"/>
    <p:sldId id="914" r:id="rId18"/>
    <p:sldId id="915" r:id="rId19"/>
    <p:sldId id="916" r:id="rId20"/>
    <p:sldId id="917" r:id="rId21"/>
    <p:sldId id="918" r:id="rId22"/>
    <p:sldId id="919" r:id="rId23"/>
    <p:sldId id="920" r:id="rId24"/>
    <p:sldId id="921" r:id="rId25"/>
    <p:sldId id="922" r:id="rId26"/>
    <p:sldId id="923" r:id="rId27"/>
    <p:sldId id="1240" r:id="rId28"/>
    <p:sldId id="1217" r:id="rId29"/>
    <p:sldId id="1218" r:id="rId30"/>
    <p:sldId id="928" r:id="rId31"/>
    <p:sldId id="929" r:id="rId32"/>
    <p:sldId id="930" r:id="rId33"/>
    <p:sldId id="931" r:id="rId34"/>
    <p:sldId id="932" r:id="rId35"/>
    <p:sldId id="933" r:id="rId36"/>
    <p:sldId id="934" r:id="rId37"/>
    <p:sldId id="935" r:id="rId38"/>
    <p:sldId id="936" r:id="rId39"/>
    <p:sldId id="937" r:id="rId40"/>
    <p:sldId id="938" r:id="rId41"/>
    <p:sldId id="939" r:id="rId42"/>
    <p:sldId id="940" r:id="rId43"/>
    <p:sldId id="941" r:id="rId44"/>
    <p:sldId id="942" r:id="rId45"/>
    <p:sldId id="943" r:id="rId46"/>
    <p:sldId id="944" r:id="rId47"/>
    <p:sldId id="945" r:id="rId48"/>
    <p:sldId id="954" r:id="rId49"/>
    <p:sldId id="955" r:id="rId50"/>
    <p:sldId id="956" r:id="rId51"/>
    <p:sldId id="957" r:id="rId52"/>
    <p:sldId id="958" r:id="rId53"/>
    <p:sldId id="959" r:id="rId54"/>
    <p:sldId id="960" r:id="rId55"/>
    <p:sldId id="961" r:id="rId56"/>
    <p:sldId id="962" r:id="rId57"/>
    <p:sldId id="963" r:id="rId58"/>
    <p:sldId id="964" r:id="rId59"/>
    <p:sldId id="965" r:id="rId60"/>
    <p:sldId id="966" r:id="rId61"/>
    <p:sldId id="967" r:id="rId62"/>
    <p:sldId id="968" r:id="rId63"/>
    <p:sldId id="969" r:id="rId64"/>
    <p:sldId id="1219" r:id="rId65"/>
    <p:sldId id="973" r:id="rId66"/>
    <p:sldId id="974" r:id="rId67"/>
    <p:sldId id="975" r:id="rId68"/>
    <p:sldId id="976" r:id="rId69"/>
    <p:sldId id="977" r:id="rId70"/>
    <p:sldId id="978" r:id="rId71"/>
    <p:sldId id="979" r:id="rId72"/>
    <p:sldId id="980" r:id="rId73"/>
    <p:sldId id="981" r:id="rId74"/>
    <p:sldId id="982" r:id="rId75"/>
    <p:sldId id="983" r:id="rId76"/>
    <p:sldId id="984" r:id="rId77"/>
    <p:sldId id="986" r:id="rId78"/>
    <p:sldId id="987" r:id="rId79"/>
    <p:sldId id="988" r:id="rId80"/>
    <p:sldId id="989" r:id="rId81"/>
    <p:sldId id="990" r:id="rId82"/>
    <p:sldId id="991" r:id="rId83"/>
    <p:sldId id="992" r:id="rId84"/>
    <p:sldId id="993" r:id="rId85"/>
    <p:sldId id="994" r:id="rId86"/>
    <p:sldId id="995" r:id="rId87"/>
    <p:sldId id="1241" r:id="rId88"/>
    <p:sldId id="1221" r:id="rId89"/>
    <p:sldId id="998" r:id="rId90"/>
    <p:sldId id="999" r:id="rId91"/>
    <p:sldId id="1000" r:id="rId92"/>
    <p:sldId id="1001" r:id="rId93"/>
    <p:sldId id="1002" r:id="rId94"/>
    <p:sldId id="1003" r:id="rId95"/>
    <p:sldId id="1004" r:id="rId96"/>
    <p:sldId id="1005" r:id="rId97"/>
    <p:sldId id="1007" r:id="rId98"/>
    <p:sldId id="1008" r:id="rId99"/>
    <p:sldId id="1010" r:id="rId100"/>
    <p:sldId id="1011" r:id="rId101"/>
    <p:sldId id="1012" r:id="rId102"/>
    <p:sldId id="1013" r:id="rId103"/>
    <p:sldId id="1014" r:id="rId104"/>
    <p:sldId id="1015" r:id="rId105"/>
    <p:sldId id="1016" r:id="rId106"/>
    <p:sldId id="1017" r:id="rId107"/>
    <p:sldId id="1222" r:id="rId108"/>
    <p:sldId id="1019" r:id="rId109"/>
    <p:sldId id="1020" r:id="rId110"/>
    <p:sldId id="1021" r:id="rId111"/>
    <p:sldId id="1022" r:id="rId112"/>
    <p:sldId id="1023" r:id="rId113"/>
    <p:sldId id="1024" r:id="rId114"/>
    <p:sldId id="1025" r:id="rId115"/>
    <p:sldId id="1026" r:id="rId116"/>
    <p:sldId id="1027" r:id="rId117"/>
    <p:sldId id="1028" r:id="rId118"/>
    <p:sldId id="1029" r:id="rId119"/>
    <p:sldId id="1030" r:id="rId120"/>
    <p:sldId id="1031" r:id="rId121"/>
    <p:sldId id="1032" r:id="rId122"/>
    <p:sldId id="1033" r:id="rId123"/>
    <p:sldId id="1034" r:id="rId124"/>
    <p:sldId id="1035" r:id="rId125"/>
    <p:sldId id="1036" r:id="rId126"/>
    <p:sldId id="1223" r:id="rId127"/>
    <p:sldId id="1038" r:id="rId128"/>
    <p:sldId id="1227" r:id="rId129"/>
    <p:sldId id="1040" r:id="rId130"/>
    <p:sldId id="1041" r:id="rId131"/>
    <p:sldId id="1042" r:id="rId132"/>
    <p:sldId id="1044" r:id="rId133"/>
    <p:sldId id="1046" r:id="rId134"/>
    <p:sldId id="1047" r:id="rId135"/>
    <p:sldId id="1048" r:id="rId136"/>
    <p:sldId id="1049" r:id="rId137"/>
    <p:sldId id="1050" r:id="rId138"/>
    <p:sldId id="1051" r:id="rId139"/>
    <p:sldId id="1052" r:id="rId140"/>
    <p:sldId id="1053" r:id="rId141"/>
    <p:sldId id="1054" r:id="rId142"/>
    <p:sldId id="1055" r:id="rId143"/>
    <p:sldId id="1056" r:id="rId144"/>
    <p:sldId id="1057" r:id="rId145"/>
    <p:sldId id="1224" r:id="rId146"/>
    <p:sldId id="1059" r:id="rId147"/>
    <p:sldId id="1060" r:id="rId148"/>
    <p:sldId id="1061" r:id="rId149"/>
    <p:sldId id="1062" r:id="rId150"/>
    <p:sldId id="1063" r:id="rId151"/>
    <p:sldId id="1064" r:id="rId152"/>
    <p:sldId id="1065" r:id="rId153"/>
    <p:sldId id="1066" r:id="rId154"/>
    <p:sldId id="1225" r:id="rId155"/>
    <p:sldId id="1068" r:id="rId156"/>
    <p:sldId id="1069" r:id="rId157"/>
    <p:sldId id="1070" r:id="rId158"/>
    <p:sldId id="1071" r:id="rId159"/>
    <p:sldId id="1072" r:id="rId160"/>
    <p:sldId id="1073" r:id="rId161"/>
    <p:sldId id="1074" r:id="rId162"/>
    <p:sldId id="1075" r:id="rId163"/>
    <p:sldId id="1076" r:id="rId164"/>
    <p:sldId id="1077" r:id="rId165"/>
    <p:sldId id="1078" r:id="rId166"/>
    <p:sldId id="1079" r:id="rId167"/>
    <p:sldId id="1080" r:id="rId168"/>
    <p:sldId id="1242" r:id="rId169"/>
    <p:sldId id="1226" r:id="rId170"/>
    <p:sldId id="1228" r:id="rId171"/>
    <p:sldId id="1085" r:id="rId172"/>
    <p:sldId id="1086" r:id="rId173"/>
    <p:sldId id="1087" r:id="rId174"/>
    <p:sldId id="1088" r:id="rId175"/>
    <p:sldId id="1089" r:id="rId176"/>
    <p:sldId id="1090" r:id="rId177"/>
    <p:sldId id="1091" r:id="rId178"/>
    <p:sldId id="1092" r:id="rId179"/>
    <p:sldId id="1093" r:id="rId180"/>
    <p:sldId id="1094" r:id="rId181"/>
    <p:sldId id="1095" r:id="rId182"/>
    <p:sldId id="1096" r:id="rId183"/>
    <p:sldId id="1097" r:id="rId184"/>
    <p:sldId id="1103" r:id="rId185"/>
    <p:sldId id="1104" r:id="rId186"/>
    <p:sldId id="1105" r:id="rId187"/>
    <p:sldId id="1106" r:id="rId188"/>
    <p:sldId id="1107" r:id="rId189"/>
    <p:sldId id="1109" r:id="rId190"/>
    <p:sldId id="1110" r:id="rId191"/>
    <p:sldId id="1111" r:id="rId192"/>
    <p:sldId id="1112" r:id="rId193"/>
    <p:sldId id="1113" r:id="rId194"/>
    <p:sldId id="1116" r:id="rId195"/>
    <p:sldId id="1117" r:id="rId196"/>
    <p:sldId id="1118" r:id="rId197"/>
    <p:sldId id="1119" r:id="rId198"/>
    <p:sldId id="1083" r:id="rId199"/>
    <p:sldId id="1120" r:id="rId200"/>
    <p:sldId id="1121" r:id="rId201"/>
    <p:sldId id="1122" r:id="rId202"/>
    <p:sldId id="1123" r:id="rId203"/>
    <p:sldId id="1124" r:id="rId204"/>
    <p:sldId id="1125" r:id="rId205"/>
    <p:sldId id="1127" r:id="rId206"/>
    <p:sldId id="1128" r:id="rId207"/>
    <p:sldId id="1129" r:id="rId208"/>
    <p:sldId id="1130" r:id="rId209"/>
    <p:sldId id="1131" r:id="rId210"/>
    <p:sldId id="1132" r:id="rId211"/>
    <p:sldId id="1133" r:id="rId212"/>
    <p:sldId id="1135" r:id="rId213"/>
    <p:sldId id="1136" r:id="rId214"/>
    <p:sldId id="1137" r:id="rId215"/>
    <p:sldId id="1139" r:id="rId216"/>
    <p:sldId id="1141" r:id="rId217"/>
    <p:sldId id="1142" r:id="rId218"/>
    <p:sldId id="1143" r:id="rId219"/>
    <p:sldId id="1144" r:id="rId220"/>
    <p:sldId id="1146" r:id="rId221"/>
    <p:sldId id="1149" r:id="rId222"/>
    <p:sldId id="1150" r:id="rId223"/>
    <p:sldId id="1151" r:id="rId224"/>
    <p:sldId id="1152" r:id="rId225"/>
    <p:sldId id="1153" r:id="rId226"/>
    <p:sldId id="1154" r:id="rId227"/>
    <p:sldId id="1155" r:id="rId228"/>
    <p:sldId id="1216" r:id="rId229"/>
    <p:sldId id="1157" r:id="rId230"/>
    <p:sldId id="1158" r:id="rId231"/>
    <p:sldId id="1159" r:id="rId232"/>
    <p:sldId id="1160" r:id="rId233"/>
    <p:sldId id="1161" r:id="rId234"/>
    <p:sldId id="1162" r:id="rId235"/>
    <p:sldId id="1163" r:id="rId236"/>
    <p:sldId id="1164" r:id="rId237"/>
    <p:sldId id="1165" r:id="rId238"/>
    <p:sldId id="1166" r:id="rId239"/>
    <p:sldId id="1167" r:id="rId240"/>
    <p:sldId id="1168" r:id="rId241"/>
    <p:sldId id="1169" r:id="rId242"/>
    <p:sldId id="1170" r:id="rId243"/>
    <p:sldId id="1171" r:id="rId244"/>
    <p:sldId id="1172" r:id="rId245"/>
    <p:sldId id="1173" r:id="rId246"/>
    <p:sldId id="1174" r:id="rId247"/>
    <p:sldId id="1175" r:id="rId248"/>
    <p:sldId id="1176" r:id="rId249"/>
    <p:sldId id="1177" r:id="rId250"/>
    <p:sldId id="1181" r:id="rId251"/>
    <p:sldId id="1182" r:id="rId252"/>
    <p:sldId id="1191" r:id="rId253"/>
    <p:sldId id="1192" r:id="rId254"/>
    <p:sldId id="1193" r:id="rId255"/>
    <p:sldId id="1194" r:id="rId256"/>
    <p:sldId id="1195" r:id="rId257"/>
    <p:sldId id="1196" r:id="rId258"/>
    <p:sldId id="1197" r:id="rId259"/>
    <p:sldId id="1198" r:id="rId260"/>
    <p:sldId id="1199" r:id="rId261"/>
    <p:sldId id="1200" r:id="rId262"/>
    <p:sldId id="1243" r:id="rId263"/>
    <p:sldId id="1156" r:id="rId264"/>
    <p:sldId id="1246" r:id="rId265"/>
    <p:sldId id="1247" r:id="rId266"/>
    <p:sldId id="1248" r:id="rId267"/>
    <p:sldId id="1249" r:id="rId268"/>
    <p:sldId id="1250" r:id="rId269"/>
    <p:sldId id="1251" r:id="rId270"/>
    <p:sldId id="1252" r:id="rId271"/>
    <p:sldId id="1253" r:id="rId272"/>
    <p:sldId id="1254" r:id="rId273"/>
    <p:sldId id="1255" r:id="rId274"/>
    <p:sldId id="1256" r:id="rId275"/>
    <p:sldId id="1257" r:id="rId276"/>
    <p:sldId id="1258" r:id="rId277"/>
    <p:sldId id="1259" r:id="rId278"/>
    <p:sldId id="1260" r:id="rId279"/>
    <p:sldId id="1261" r:id="rId280"/>
    <p:sldId id="1262" r:id="rId281"/>
    <p:sldId id="1263" r:id="rId282"/>
    <p:sldId id="1264" r:id="rId283"/>
    <p:sldId id="1265" r:id="rId284"/>
    <p:sldId id="1266" r:id="rId285"/>
    <p:sldId id="1267" r:id="rId286"/>
    <p:sldId id="1268" r:id="rId287"/>
    <p:sldId id="1269" r:id="rId288"/>
    <p:sldId id="1270" r:id="rId289"/>
    <p:sldId id="1271" r:id="rId290"/>
    <p:sldId id="1272" r:id="rId291"/>
    <p:sldId id="1273" r:id="rId292"/>
    <p:sldId id="1274" r:id="rId293"/>
    <p:sldId id="1275" r:id="rId294"/>
    <p:sldId id="1276" r:id="rId295"/>
    <p:sldId id="1277" r:id="rId296"/>
    <p:sldId id="1278" r:id="rId297"/>
    <p:sldId id="769" r:id="rId298"/>
    <p:sldId id="865" r:id="rId299"/>
    <p:sldId id="864" r:id="rId300"/>
    <p:sldId id="1245" r:id="rId301"/>
    <p:sldId id="863" r:id="rId30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CFF"/>
    <a:srgbClr val="FFCCFF"/>
    <a:srgbClr val="FF66FF"/>
    <a:srgbClr val="CCECFF"/>
    <a:srgbClr val="C5C5CB"/>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10" autoAdjust="0"/>
    <p:restoredTop sz="84953" autoAdjust="0"/>
  </p:normalViewPr>
  <p:slideViewPr>
    <p:cSldViewPr>
      <p:cViewPr varScale="1">
        <p:scale>
          <a:sx n="92" d="100"/>
          <a:sy n="92" d="100"/>
        </p:scale>
        <p:origin x="1720" y="192"/>
      </p:cViewPr>
      <p:guideLst>
        <p:guide orient="horz" pos="2160"/>
        <p:guide pos="2880"/>
      </p:guideLst>
    </p:cSldViewPr>
  </p:slideViewPr>
  <p:outlineViewPr>
    <p:cViewPr>
      <p:scale>
        <a:sx n="33" d="100"/>
        <a:sy n="33" d="100"/>
      </p:scale>
      <p:origin x="0" y="29253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352" y="2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handoutMaster" Target="handoutMasters/handoutMaster1.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305" Type="http://schemas.openxmlformats.org/officeDocument/2006/relationships/presProps" Target="presProps.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viewProps" Target="viewProps.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theme" Target="theme/theme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tableStyles" Target="tableStyle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notesMaster" Target="notesMasters/notesMaster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4E25CE-488F-416A-A12B-3D243275C26A}"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11E8CC10-5860-4C67-A8D3-F5D6B0AC03B1}">
      <dgm:prSet phldrT="[文本]"/>
      <dgm:spPr/>
      <dgm:t>
        <a:bodyPr/>
        <a:lstStyle/>
        <a:p>
          <a:r>
            <a:rPr lang="zh-CN" altLang="en-US" dirty="0"/>
            <a:t>构建知识库</a:t>
          </a:r>
        </a:p>
      </dgm:t>
    </dgm:pt>
    <dgm:pt modelId="{A24665C9-F729-46DB-96B9-9119363888E2}" type="parTrans" cxnId="{D39A0589-FAA4-4681-AD36-5BAC51F5F56E}">
      <dgm:prSet/>
      <dgm:spPr/>
      <dgm:t>
        <a:bodyPr/>
        <a:lstStyle/>
        <a:p>
          <a:endParaRPr lang="zh-CN" altLang="en-US"/>
        </a:p>
      </dgm:t>
    </dgm:pt>
    <dgm:pt modelId="{ACB3CD7C-57B0-4F7A-BF20-E96FAC356A8A}" type="sibTrans" cxnId="{D39A0589-FAA4-4681-AD36-5BAC51F5F56E}">
      <dgm:prSet/>
      <dgm:spPr/>
      <dgm:t>
        <a:bodyPr/>
        <a:lstStyle/>
        <a:p>
          <a:endParaRPr lang="zh-CN" altLang="en-US"/>
        </a:p>
      </dgm:t>
    </dgm:pt>
    <dgm:pt modelId="{8F64CE41-3FBB-4D9B-9CBC-5459C2E0F430}">
      <dgm:prSet phldrT="[文本]"/>
      <dgm:spPr/>
      <dgm:t>
        <a:bodyPr/>
        <a:lstStyle/>
        <a:p>
          <a:r>
            <a:rPr lang="zh-CN" altLang="en-US" dirty="0"/>
            <a:t>关系型数据库</a:t>
          </a:r>
        </a:p>
      </dgm:t>
    </dgm:pt>
    <dgm:pt modelId="{37C1DE86-2C4F-4973-B384-9F2F10BAEF74}" type="parTrans" cxnId="{F2C39EB0-D0DA-4212-AEE9-B94087C86A76}">
      <dgm:prSet/>
      <dgm:spPr/>
      <dgm:t>
        <a:bodyPr/>
        <a:lstStyle/>
        <a:p>
          <a:endParaRPr lang="zh-CN" altLang="en-US"/>
        </a:p>
      </dgm:t>
    </dgm:pt>
    <dgm:pt modelId="{FD1D5F36-F23A-4B18-B720-D91B434B8A29}" type="sibTrans" cxnId="{F2C39EB0-D0DA-4212-AEE9-B94087C86A76}">
      <dgm:prSet/>
      <dgm:spPr/>
      <dgm:t>
        <a:bodyPr/>
        <a:lstStyle/>
        <a:p>
          <a:endParaRPr lang="zh-CN" altLang="en-US"/>
        </a:p>
      </dgm:t>
    </dgm:pt>
    <dgm:pt modelId="{0B36EEE1-F5BA-4EAD-9DE2-CED7922F0406}">
      <dgm:prSet phldrT="[文本]"/>
      <dgm:spPr/>
      <dgm:t>
        <a:bodyPr/>
        <a:lstStyle/>
        <a:p>
          <a:r>
            <a:rPr lang="zh-CN" altLang="en-US" dirty="0"/>
            <a:t>问题理解</a:t>
          </a:r>
        </a:p>
      </dgm:t>
    </dgm:pt>
    <dgm:pt modelId="{A6AAC4DD-9D58-46A5-9A8C-74B4EB18247C}" type="parTrans" cxnId="{BDCFA6AF-1B4C-4C73-B2D3-7DC7F24BA765}">
      <dgm:prSet/>
      <dgm:spPr/>
      <dgm:t>
        <a:bodyPr/>
        <a:lstStyle/>
        <a:p>
          <a:endParaRPr lang="zh-CN" altLang="en-US"/>
        </a:p>
      </dgm:t>
    </dgm:pt>
    <dgm:pt modelId="{A2097468-BB9D-4C06-916F-D23EE8386AF1}" type="sibTrans" cxnId="{BDCFA6AF-1B4C-4C73-B2D3-7DC7F24BA765}">
      <dgm:prSet/>
      <dgm:spPr/>
      <dgm:t>
        <a:bodyPr/>
        <a:lstStyle/>
        <a:p>
          <a:endParaRPr lang="zh-CN" altLang="en-US"/>
        </a:p>
      </dgm:t>
    </dgm:pt>
    <dgm:pt modelId="{6CC68005-D0D5-402D-853F-0FF542A1033B}">
      <dgm:prSet phldrT="[文本]"/>
      <dgm:spPr/>
      <dgm:t>
        <a:bodyPr/>
        <a:lstStyle/>
        <a:p>
          <a:r>
            <a:rPr lang="zh-CN" altLang="en-US" dirty="0"/>
            <a:t>语义结构分析</a:t>
          </a:r>
        </a:p>
      </dgm:t>
    </dgm:pt>
    <dgm:pt modelId="{55048D0B-DC92-45EC-81DF-005983DAEFCB}" type="parTrans" cxnId="{AD11D770-C03C-4E2E-AAE6-4DD7E10C43C4}">
      <dgm:prSet/>
      <dgm:spPr/>
      <dgm:t>
        <a:bodyPr/>
        <a:lstStyle/>
        <a:p>
          <a:endParaRPr lang="zh-CN" altLang="en-US"/>
        </a:p>
      </dgm:t>
    </dgm:pt>
    <dgm:pt modelId="{2A0E4CBC-9BC3-4469-A0B1-3FC1A96726F4}" type="sibTrans" cxnId="{AD11D770-C03C-4E2E-AAE6-4DD7E10C43C4}">
      <dgm:prSet/>
      <dgm:spPr/>
      <dgm:t>
        <a:bodyPr/>
        <a:lstStyle/>
        <a:p>
          <a:endParaRPr lang="zh-CN" altLang="en-US"/>
        </a:p>
      </dgm:t>
    </dgm:pt>
    <dgm:pt modelId="{B2C03AD4-E954-4D8E-8F00-A1EE7EDD7C2D}">
      <dgm:prSet phldrT="[文本]"/>
      <dgm:spPr/>
      <dgm:t>
        <a:bodyPr/>
        <a:lstStyle/>
        <a:p>
          <a:r>
            <a:rPr lang="zh-CN" altLang="en-US" dirty="0"/>
            <a:t>数据库查询</a:t>
          </a:r>
        </a:p>
      </dgm:t>
    </dgm:pt>
    <dgm:pt modelId="{CEFA2D51-1AD5-4AAC-96B3-43DA98564CC0}" type="parTrans" cxnId="{DC921844-3C64-49D3-8415-348599B4FBE0}">
      <dgm:prSet/>
      <dgm:spPr/>
      <dgm:t>
        <a:bodyPr/>
        <a:lstStyle/>
        <a:p>
          <a:endParaRPr lang="zh-CN" altLang="en-US"/>
        </a:p>
      </dgm:t>
    </dgm:pt>
    <dgm:pt modelId="{F7BA5003-4CF4-4FB8-9806-4CFBBA840FB8}" type="sibTrans" cxnId="{DC921844-3C64-49D3-8415-348599B4FBE0}">
      <dgm:prSet/>
      <dgm:spPr/>
      <dgm:t>
        <a:bodyPr/>
        <a:lstStyle/>
        <a:p>
          <a:endParaRPr lang="zh-CN" altLang="en-US"/>
        </a:p>
      </dgm:t>
    </dgm:pt>
    <dgm:pt modelId="{A43D032A-7312-4956-8E08-AA73C7FBCEB5}">
      <dgm:prSet phldrT="[文本]"/>
      <dgm:spPr/>
      <dgm:t>
        <a:bodyPr/>
        <a:lstStyle/>
        <a:p>
          <a:r>
            <a:rPr lang="zh-CN" altLang="en-US" dirty="0"/>
            <a:t>模糊匹配</a:t>
          </a:r>
        </a:p>
      </dgm:t>
    </dgm:pt>
    <dgm:pt modelId="{7541E815-42C2-4827-B42D-7AB92091EC42}" type="parTrans" cxnId="{4FB48848-2A19-4227-9D60-A044C86887B9}">
      <dgm:prSet/>
      <dgm:spPr/>
      <dgm:t>
        <a:bodyPr/>
        <a:lstStyle/>
        <a:p>
          <a:endParaRPr lang="zh-CN" altLang="en-US"/>
        </a:p>
      </dgm:t>
    </dgm:pt>
    <dgm:pt modelId="{17611CCF-D920-4816-A928-A4709B8BBD99}" type="sibTrans" cxnId="{4FB48848-2A19-4227-9D60-A044C86887B9}">
      <dgm:prSet/>
      <dgm:spPr/>
      <dgm:t>
        <a:bodyPr/>
        <a:lstStyle/>
        <a:p>
          <a:endParaRPr lang="zh-CN" altLang="en-US"/>
        </a:p>
      </dgm:t>
    </dgm:pt>
    <dgm:pt modelId="{84A49596-D9DB-451E-8CEB-824CE8A63866}">
      <dgm:prSet phldrT="[文本]"/>
      <dgm:spPr/>
      <dgm:t>
        <a:bodyPr/>
        <a:lstStyle/>
        <a:p>
          <a:r>
            <a:rPr lang="en-US" altLang="zh-CN" dirty="0"/>
            <a:t>RDF</a:t>
          </a:r>
          <a:r>
            <a:rPr lang="zh-CN" altLang="en-US" dirty="0"/>
            <a:t>数据库</a:t>
          </a:r>
        </a:p>
      </dgm:t>
    </dgm:pt>
    <dgm:pt modelId="{F26B3FA6-BC28-4AE8-BFCA-7A083A71FBBE}" type="parTrans" cxnId="{4D6F5D31-E6C5-4884-8D4D-F0472F5552BC}">
      <dgm:prSet/>
      <dgm:spPr/>
      <dgm:t>
        <a:bodyPr/>
        <a:lstStyle/>
        <a:p>
          <a:endParaRPr lang="zh-CN" altLang="en-US"/>
        </a:p>
      </dgm:t>
    </dgm:pt>
    <dgm:pt modelId="{8CABB58B-3E50-4D69-8BDF-0ACD650EC49C}" type="sibTrans" cxnId="{4D6F5D31-E6C5-4884-8D4D-F0472F5552BC}">
      <dgm:prSet/>
      <dgm:spPr/>
      <dgm:t>
        <a:bodyPr/>
        <a:lstStyle/>
        <a:p>
          <a:endParaRPr lang="zh-CN" altLang="en-US"/>
        </a:p>
      </dgm:t>
    </dgm:pt>
    <dgm:pt modelId="{F82D8C86-C7B1-41BC-8DD3-58BE31C00EEF}">
      <dgm:prSet phldrT="[文本]"/>
      <dgm:spPr/>
      <dgm:t>
        <a:bodyPr/>
        <a:lstStyle/>
        <a:p>
          <a:r>
            <a:rPr lang="en-US" altLang="zh-CN" dirty="0" err="1"/>
            <a:t>FreeBase</a:t>
          </a:r>
          <a:endParaRPr lang="zh-CN" altLang="en-US" dirty="0"/>
        </a:p>
      </dgm:t>
    </dgm:pt>
    <dgm:pt modelId="{5CEFF963-076A-4640-AEFE-9691088DFAFA}" type="parTrans" cxnId="{616259F5-8C29-4AEB-BA36-BAE96234ED2C}">
      <dgm:prSet/>
      <dgm:spPr/>
      <dgm:t>
        <a:bodyPr/>
        <a:lstStyle/>
        <a:p>
          <a:endParaRPr lang="zh-CN" altLang="en-US"/>
        </a:p>
      </dgm:t>
    </dgm:pt>
    <dgm:pt modelId="{99ECCCF1-47A3-4B16-97A9-5A49821CD73F}" type="sibTrans" cxnId="{616259F5-8C29-4AEB-BA36-BAE96234ED2C}">
      <dgm:prSet/>
      <dgm:spPr/>
      <dgm:t>
        <a:bodyPr/>
        <a:lstStyle/>
        <a:p>
          <a:endParaRPr lang="zh-CN" altLang="en-US"/>
        </a:p>
      </dgm:t>
    </dgm:pt>
    <dgm:pt modelId="{B62874D0-2676-4CAC-8D28-FF001F50ECA4}">
      <dgm:prSet phldrT="[文本]"/>
      <dgm:spPr/>
      <dgm:t>
        <a:bodyPr/>
        <a:lstStyle/>
        <a:p>
          <a:r>
            <a:rPr lang="en-US" altLang="zh-CN" dirty="0" err="1"/>
            <a:t>DBPedia</a:t>
          </a:r>
          <a:endParaRPr lang="zh-CN" altLang="en-US" dirty="0"/>
        </a:p>
      </dgm:t>
    </dgm:pt>
    <dgm:pt modelId="{3927E274-718C-4588-AEF7-968B79B2C904}" type="parTrans" cxnId="{DD654BF9-B2AB-4C31-8F0C-C80D29266365}">
      <dgm:prSet/>
      <dgm:spPr/>
      <dgm:t>
        <a:bodyPr/>
        <a:lstStyle/>
        <a:p>
          <a:endParaRPr lang="zh-CN" altLang="en-US"/>
        </a:p>
      </dgm:t>
    </dgm:pt>
    <dgm:pt modelId="{0EE76C1F-BD5D-497C-A4DD-E97E5D6766E6}" type="sibTrans" cxnId="{DD654BF9-B2AB-4C31-8F0C-C80D29266365}">
      <dgm:prSet/>
      <dgm:spPr/>
      <dgm:t>
        <a:bodyPr/>
        <a:lstStyle/>
        <a:p>
          <a:endParaRPr lang="zh-CN" altLang="en-US"/>
        </a:p>
      </dgm:t>
    </dgm:pt>
    <dgm:pt modelId="{F26476CB-05E8-45DC-89EF-B28368EF6B8A}">
      <dgm:prSet phldrT="[文本]"/>
      <dgm:spPr/>
      <dgm:t>
        <a:bodyPr/>
        <a:lstStyle/>
        <a:p>
          <a:r>
            <a:rPr lang="zh-CN" altLang="en-US" dirty="0"/>
            <a:t>映射为结构化查询</a:t>
          </a:r>
        </a:p>
      </dgm:t>
    </dgm:pt>
    <dgm:pt modelId="{180E35C3-8CCC-4B93-A845-D78D9D82C3AC}" type="parTrans" cxnId="{DFBACD79-DA62-49D5-990A-0C055A8CB5B5}">
      <dgm:prSet/>
      <dgm:spPr/>
      <dgm:t>
        <a:bodyPr/>
        <a:lstStyle/>
        <a:p>
          <a:endParaRPr lang="zh-CN" altLang="en-US"/>
        </a:p>
      </dgm:t>
    </dgm:pt>
    <dgm:pt modelId="{5E746825-BB4C-4F62-9CFA-7CB6BF8EC833}" type="sibTrans" cxnId="{DFBACD79-DA62-49D5-990A-0C055A8CB5B5}">
      <dgm:prSet/>
      <dgm:spPr/>
      <dgm:t>
        <a:bodyPr/>
        <a:lstStyle/>
        <a:p>
          <a:endParaRPr lang="zh-CN" altLang="en-US"/>
        </a:p>
      </dgm:t>
    </dgm:pt>
    <dgm:pt modelId="{491B6CD8-0AFB-450D-A4F1-0A7E83E7D3D2}">
      <dgm:prSet phldrT="[文本]"/>
      <dgm:spPr/>
      <dgm:t>
        <a:bodyPr/>
        <a:lstStyle/>
        <a:p>
          <a:r>
            <a:rPr lang="zh-CN" altLang="en-US" dirty="0"/>
            <a:t>答案验证</a:t>
          </a:r>
        </a:p>
      </dgm:t>
    </dgm:pt>
    <dgm:pt modelId="{7F3D8AC1-67A2-4529-84FF-584C59705D9C}" type="parTrans" cxnId="{DB8010EB-4707-4726-98BD-09A37EB17C19}">
      <dgm:prSet/>
      <dgm:spPr/>
      <dgm:t>
        <a:bodyPr/>
        <a:lstStyle/>
        <a:p>
          <a:endParaRPr lang="zh-CN" altLang="en-US"/>
        </a:p>
      </dgm:t>
    </dgm:pt>
    <dgm:pt modelId="{6738E651-7145-4B11-B37F-5D49C4CD1965}" type="sibTrans" cxnId="{DB8010EB-4707-4726-98BD-09A37EB17C19}">
      <dgm:prSet/>
      <dgm:spPr/>
      <dgm:t>
        <a:bodyPr/>
        <a:lstStyle/>
        <a:p>
          <a:endParaRPr lang="zh-CN" altLang="en-US"/>
        </a:p>
      </dgm:t>
    </dgm:pt>
    <dgm:pt modelId="{6702AF75-8F5E-4B21-A702-71FD8F9D56DA}">
      <dgm:prSet phldrT="[文本]"/>
      <dgm:spPr/>
      <dgm:t>
        <a:bodyPr/>
        <a:lstStyle/>
        <a:p>
          <a:r>
            <a:rPr lang="en-US" altLang="zh-CN" dirty="0"/>
            <a:t>SQL</a:t>
          </a:r>
          <a:endParaRPr lang="zh-CN" altLang="en-US" dirty="0"/>
        </a:p>
      </dgm:t>
    </dgm:pt>
    <dgm:pt modelId="{E7D06396-822E-4048-9BBD-8BC3AEF10E02}" type="parTrans" cxnId="{0BC1AC5A-91D0-4D42-A18C-6D0DB0959F1A}">
      <dgm:prSet/>
      <dgm:spPr/>
      <dgm:t>
        <a:bodyPr/>
        <a:lstStyle/>
        <a:p>
          <a:endParaRPr lang="zh-CN" altLang="en-US"/>
        </a:p>
      </dgm:t>
    </dgm:pt>
    <dgm:pt modelId="{32E23C72-FDE1-4125-B870-6C7BB35FE808}" type="sibTrans" cxnId="{0BC1AC5A-91D0-4D42-A18C-6D0DB0959F1A}">
      <dgm:prSet/>
      <dgm:spPr/>
      <dgm:t>
        <a:bodyPr/>
        <a:lstStyle/>
        <a:p>
          <a:endParaRPr lang="zh-CN" altLang="en-US"/>
        </a:p>
      </dgm:t>
    </dgm:pt>
    <dgm:pt modelId="{F218F5FF-2C49-4D67-B92F-080828319EA6}" type="pres">
      <dgm:prSet presAssocID="{194E25CE-488F-416A-A12B-3D243275C26A}" presName="Name0" presStyleCnt="0">
        <dgm:presLayoutVars>
          <dgm:dir/>
          <dgm:animLvl val="lvl"/>
          <dgm:resizeHandles val="exact"/>
        </dgm:presLayoutVars>
      </dgm:prSet>
      <dgm:spPr/>
    </dgm:pt>
    <dgm:pt modelId="{422C7D1B-F200-453B-A8A9-11EC7736134E}" type="pres">
      <dgm:prSet presAssocID="{11E8CC10-5860-4C67-A8D3-F5D6B0AC03B1}" presName="composite" presStyleCnt="0"/>
      <dgm:spPr/>
    </dgm:pt>
    <dgm:pt modelId="{F6ED132E-17B4-4B1A-B465-7563485FA5F1}" type="pres">
      <dgm:prSet presAssocID="{11E8CC10-5860-4C67-A8D3-F5D6B0AC03B1}" presName="parTx" presStyleLbl="alignNode1" presStyleIdx="0" presStyleCnt="3">
        <dgm:presLayoutVars>
          <dgm:chMax val="0"/>
          <dgm:chPref val="0"/>
          <dgm:bulletEnabled val="1"/>
        </dgm:presLayoutVars>
      </dgm:prSet>
      <dgm:spPr/>
    </dgm:pt>
    <dgm:pt modelId="{3A7C261C-3126-47B0-A1F1-B1DBBC67334C}" type="pres">
      <dgm:prSet presAssocID="{11E8CC10-5860-4C67-A8D3-F5D6B0AC03B1}" presName="desTx" presStyleLbl="alignAccFollowNode1" presStyleIdx="0" presStyleCnt="3">
        <dgm:presLayoutVars>
          <dgm:bulletEnabled val="1"/>
        </dgm:presLayoutVars>
      </dgm:prSet>
      <dgm:spPr/>
    </dgm:pt>
    <dgm:pt modelId="{6CA8BD66-C21E-4B6D-82D5-554E62050BA2}" type="pres">
      <dgm:prSet presAssocID="{ACB3CD7C-57B0-4F7A-BF20-E96FAC356A8A}" presName="space" presStyleCnt="0"/>
      <dgm:spPr/>
    </dgm:pt>
    <dgm:pt modelId="{9E2D0978-380E-495A-A6D7-4F26345AED96}" type="pres">
      <dgm:prSet presAssocID="{0B36EEE1-F5BA-4EAD-9DE2-CED7922F0406}" presName="composite" presStyleCnt="0"/>
      <dgm:spPr/>
    </dgm:pt>
    <dgm:pt modelId="{15E9B2A9-CE99-474C-9A8C-379C8F3FD947}" type="pres">
      <dgm:prSet presAssocID="{0B36EEE1-F5BA-4EAD-9DE2-CED7922F0406}" presName="parTx" presStyleLbl="alignNode1" presStyleIdx="1" presStyleCnt="3">
        <dgm:presLayoutVars>
          <dgm:chMax val="0"/>
          <dgm:chPref val="0"/>
          <dgm:bulletEnabled val="1"/>
        </dgm:presLayoutVars>
      </dgm:prSet>
      <dgm:spPr/>
    </dgm:pt>
    <dgm:pt modelId="{9D4BBD30-BF38-4338-97C1-93F645DB9124}" type="pres">
      <dgm:prSet presAssocID="{0B36EEE1-F5BA-4EAD-9DE2-CED7922F0406}" presName="desTx" presStyleLbl="alignAccFollowNode1" presStyleIdx="1" presStyleCnt="3">
        <dgm:presLayoutVars>
          <dgm:bulletEnabled val="1"/>
        </dgm:presLayoutVars>
      </dgm:prSet>
      <dgm:spPr/>
    </dgm:pt>
    <dgm:pt modelId="{48E42F56-2347-4499-99FF-23003F8CAC1C}" type="pres">
      <dgm:prSet presAssocID="{A2097468-BB9D-4C06-916F-D23EE8386AF1}" presName="space" presStyleCnt="0"/>
      <dgm:spPr/>
    </dgm:pt>
    <dgm:pt modelId="{1328924A-2F36-4DC9-B85A-CAD10969B2F1}" type="pres">
      <dgm:prSet presAssocID="{B2C03AD4-E954-4D8E-8F00-A1EE7EDD7C2D}" presName="composite" presStyleCnt="0"/>
      <dgm:spPr/>
    </dgm:pt>
    <dgm:pt modelId="{DC0CE838-524A-4C28-B443-4BB020123E03}" type="pres">
      <dgm:prSet presAssocID="{B2C03AD4-E954-4D8E-8F00-A1EE7EDD7C2D}" presName="parTx" presStyleLbl="alignNode1" presStyleIdx="2" presStyleCnt="3">
        <dgm:presLayoutVars>
          <dgm:chMax val="0"/>
          <dgm:chPref val="0"/>
          <dgm:bulletEnabled val="1"/>
        </dgm:presLayoutVars>
      </dgm:prSet>
      <dgm:spPr/>
    </dgm:pt>
    <dgm:pt modelId="{A47BD900-2C6C-4078-9F7E-B40F8C852FE6}" type="pres">
      <dgm:prSet presAssocID="{B2C03AD4-E954-4D8E-8F00-A1EE7EDD7C2D}" presName="desTx" presStyleLbl="alignAccFollowNode1" presStyleIdx="2" presStyleCnt="3">
        <dgm:presLayoutVars>
          <dgm:bulletEnabled val="1"/>
        </dgm:presLayoutVars>
      </dgm:prSet>
      <dgm:spPr/>
    </dgm:pt>
  </dgm:ptLst>
  <dgm:cxnLst>
    <dgm:cxn modelId="{6FFAAC01-AA5F-4407-92FF-6B76F575C8CD}" type="presOf" srcId="{491B6CD8-0AFB-450D-A4F1-0A7E83E7D3D2}" destId="{A47BD900-2C6C-4078-9F7E-B40F8C852FE6}" srcOrd="0" destOrd="1" presId="urn:microsoft.com/office/officeart/2005/8/layout/hList1"/>
    <dgm:cxn modelId="{F3641B0B-3B03-47E6-8355-E8E557B0F0E6}" type="presOf" srcId="{F82D8C86-C7B1-41BC-8DD3-58BE31C00EEF}" destId="{3A7C261C-3126-47B0-A1F1-B1DBBC67334C}" srcOrd="0" destOrd="3" presId="urn:microsoft.com/office/officeart/2005/8/layout/hList1"/>
    <dgm:cxn modelId="{4D6F5D31-E6C5-4884-8D4D-F0472F5552BC}" srcId="{11E8CC10-5860-4C67-A8D3-F5D6B0AC03B1}" destId="{84A49596-D9DB-451E-8CEB-824CE8A63866}" srcOrd="1" destOrd="0" parTransId="{F26B3FA6-BC28-4AE8-BFCA-7A083A71FBBE}" sibTransId="{8CABB58B-3E50-4D69-8BDF-0ACD650EC49C}"/>
    <dgm:cxn modelId="{DC921844-3C64-49D3-8415-348599B4FBE0}" srcId="{194E25CE-488F-416A-A12B-3D243275C26A}" destId="{B2C03AD4-E954-4D8E-8F00-A1EE7EDD7C2D}" srcOrd="2" destOrd="0" parTransId="{CEFA2D51-1AD5-4AAC-96B3-43DA98564CC0}" sibTransId="{F7BA5003-4CF4-4FB8-9806-4CFBBA840FB8}"/>
    <dgm:cxn modelId="{4FB48848-2A19-4227-9D60-A044C86887B9}" srcId="{B2C03AD4-E954-4D8E-8F00-A1EE7EDD7C2D}" destId="{A43D032A-7312-4956-8E08-AA73C7FBCEB5}" srcOrd="0" destOrd="0" parTransId="{7541E815-42C2-4827-B42D-7AB92091EC42}" sibTransId="{17611CCF-D920-4816-A928-A4709B8BBD99}"/>
    <dgm:cxn modelId="{0BC1AC5A-91D0-4D42-A18C-6D0DB0959F1A}" srcId="{8F64CE41-3FBB-4D9B-9CBC-5459C2E0F430}" destId="{6702AF75-8F5E-4B21-A702-71FD8F9D56DA}" srcOrd="0" destOrd="0" parTransId="{E7D06396-822E-4048-9BBD-8BC3AEF10E02}" sibTransId="{32E23C72-FDE1-4125-B870-6C7BB35FE808}"/>
    <dgm:cxn modelId="{2847D963-69FB-4027-AD7D-F5D732F17238}" type="presOf" srcId="{B62874D0-2676-4CAC-8D28-FF001F50ECA4}" destId="{3A7C261C-3126-47B0-A1F1-B1DBBC67334C}" srcOrd="0" destOrd="4" presId="urn:microsoft.com/office/officeart/2005/8/layout/hList1"/>
    <dgm:cxn modelId="{B8CD5164-B6BB-4B8F-B0D9-9E6CED369E42}" type="presOf" srcId="{8F64CE41-3FBB-4D9B-9CBC-5459C2E0F430}" destId="{3A7C261C-3126-47B0-A1F1-B1DBBC67334C}" srcOrd="0" destOrd="0" presId="urn:microsoft.com/office/officeart/2005/8/layout/hList1"/>
    <dgm:cxn modelId="{AD11D770-C03C-4E2E-AAE6-4DD7E10C43C4}" srcId="{0B36EEE1-F5BA-4EAD-9DE2-CED7922F0406}" destId="{6CC68005-D0D5-402D-853F-0FF542A1033B}" srcOrd="0" destOrd="0" parTransId="{55048D0B-DC92-45EC-81DF-005983DAEFCB}" sibTransId="{2A0E4CBC-9BC3-4469-A0B1-3FC1A96726F4}"/>
    <dgm:cxn modelId="{DFBACD79-DA62-49D5-990A-0C055A8CB5B5}" srcId="{0B36EEE1-F5BA-4EAD-9DE2-CED7922F0406}" destId="{F26476CB-05E8-45DC-89EF-B28368EF6B8A}" srcOrd="1" destOrd="0" parTransId="{180E35C3-8CCC-4B93-A845-D78D9D82C3AC}" sibTransId="{5E746825-BB4C-4F62-9CFA-7CB6BF8EC833}"/>
    <dgm:cxn modelId="{D39A0589-FAA4-4681-AD36-5BAC51F5F56E}" srcId="{194E25CE-488F-416A-A12B-3D243275C26A}" destId="{11E8CC10-5860-4C67-A8D3-F5D6B0AC03B1}" srcOrd="0" destOrd="0" parTransId="{A24665C9-F729-46DB-96B9-9119363888E2}" sibTransId="{ACB3CD7C-57B0-4F7A-BF20-E96FAC356A8A}"/>
    <dgm:cxn modelId="{1F90158D-EEDC-4FF3-8909-E6F286C75D83}" type="presOf" srcId="{0B36EEE1-F5BA-4EAD-9DE2-CED7922F0406}" destId="{15E9B2A9-CE99-474C-9A8C-379C8F3FD947}" srcOrd="0" destOrd="0" presId="urn:microsoft.com/office/officeart/2005/8/layout/hList1"/>
    <dgm:cxn modelId="{BDCFA6AF-1B4C-4C73-B2D3-7DC7F24BA765}" srcId="{194E25CE-488F-416A-A12B-3D243275C26A}" destId="{0B36EEE1-F5BA-4EAD-9DE2-CED7922F0406}" srcOrd="1" destOrd="0" parTransId="{A6AAC4DD-9D58-46A5-9A8C-74B4EB18247C}" sibTransId="{A2097468-BB9D-4C06-916F-D23EE8386AF1}"/>
    <dgm:cxn modelId="{F2C39EB0-D0DA-4212-AEE9-B94087C86A76}" srcId="{11E8CC10-5860-4C67-A8D3-F5D6B0AC03B1}" destId="{8F64CE41-3FBB-4D9B-9CBC-5459C2E0F430}" srcOrd="0" destOrd="0" parTransId="{37C1DE86-2C4F-4973-B384-9F2F10BAEF74}" sibTransId="{FD1D5F36-F23A-4B18-B720-D91B434B8A29}"/>
    <dgm:cxn modelId="{DD6258B1-1C34-44D0-AC26-F4C02554B8ED}" type="presOf" srcId="{B2C03AD4-E954-4D8E-8F00-A1EE7EDD7C2D}" destId="{DC0CE838-524A-4C28-B443-4BB020123E03}" srcOrd="0" destOrd="0" presId="urn:microsoft.com/office/officeart/2005/8/layout/hList1"/>
    <dgm:cxn modelId="{31591FBA-260A-4C21-904C-563B84B4E4A6}" type="presOf" srcId="{6702AF75-8F5E-4B21-A702-71FD8F9D56DA}" destId="{3A7C261C-3126-47B0-A1F1-B1DBBC67334C}" srcOrd="0" destOrd="1" presId="urn:microsoft.com/office/officeart/2005/8/layout/hList1"/>
    <dgm:cxn modelId="{76FA3DCC-D852-47F0-A9E5-E670B0260F68}" type="presOf" srcId="{194E25CE-488F-416A-A12B-3D243275C26A}" destId="{F218F5FF-2C49-4D67-B92F-080828319EA6}" srcOrd="0" destOrd="0" presId="urn:microsoft.com/office/officeart/2005/8/layout/hList1"/>
    <dgm:cxn modelId="{1DFA4CE1-A853-4188-9C3F-37DCA0A15090}" type="presOf" srcId="{6CC68005-D0D5-402D-853F-0FF542A1033B}" destId="{9D4BBD30-BF38-4338-97C1-93F645DB9124}" srcOrd="0" destOrd="0" presId="urn:microsoft.com/office/officeart/2005/8/layout/hList1"/>
    <dgm:cxn modelId="{DB8010EB-4707-4726-98BD-09A37EB17C19}" srcId="{B2C03AD4-E954-4D8E-8F00-A1EE7EDD7C2D}" destId="{491B6CD8-0AFB-450D-A4F1-0A7E83E7D3D2}" srcOrd="1" destOrd="0" parTransId="{7F3D8AC1-67A2-4529-84FF-584C59705D9C}" sibTransId="{6738E651-7145-4B11-B37F-5D49C4CD1965}"/>
    <dgm:cxn modelId="{8DC812F0-364D-4218-80A4-78D5FC958BFA}" type="presOf" srcId="{F26476CB-05E8-45DC-89EF-B28368EF6B8A}" destId="{9D4BBD30-BF38-4338-97C1-93F645DB9124}" srcOrd="0" destOrd="1" presId="urn:microsoft.com/office/officeart/2005/8/layout/hList1"/>
    <dgm:cxn modelId="{616259F5-8C29-4AEB-BA36-BAE96234ED2C}" srcId="{84A49596-D9DB-451E-8CEB-824CE8A63866}" destId="{F82D8C86-C7B1-41BC-8DD3-58BE31C00EEF}" srcOrd="0" destOrd="0" parTransId="{5CEFF963-076A-4640-AEFE-9691088DFAFA}" sibTransId="{99ECCCF1-47A3-4B16-97A9-5A49821CD73F}"/>
    <dgm:cxn modelId="{2695BEF6-8BDD-46EA-9434-9D65C71518DB}" type="presOf" srcId="{A43D032A-7312-4956-8E08-AA73C7FBCEB5}" destId="{A47BD900-2C6C-4078-9F7E-B40F8C852FE6}" srcOrd="0" destOrd="0" presId="urn:microsoft.com/office/officeart/2005/8/layout/hList1"/>
    <dgm:cxn modelId="{60F531F7-A839-44A6-8BD0-82EFB8B0F2C4}" type="presOf" srcId="{11E8CC10-5860-4C67-A8D3-F5D6B0AC03B1}" destId="{F6ED132E-17B4-4B1A-B465-7563485FA5F1}" srcOrd="0" destOrd="0" presId="urn:microsoft.com/office/officeart/2005/8/layout/hList1"/>
    <dgm:cxn modelId="{DD654BF9-B2AB-4C31-8F0C-C80D29266365}" srcId="{84A49596-D9DB-451E-8CEB-824CE8A63866}" destId="{B62874D0-2676-4CAC-8D28-FF001F50ECA4}" srcOrd="1" destOrd="0" parTransId="{3927E274-718C-4588-AEF7-968B79B2C904}" sibTransId="{0EE76C1F-BD5D-497C-A4DD-E97E5D6766E6}"/>
    <dgm:cxn modelId="{FEDB1AFF-F86C-448C-80BB-9D6A1901F4D6}" type="presOf" srcId="{84A49596-D9DB-451E-8CEB-824CE8A63866}" destId="{3A7C261C-3126-47B0-A1F1-B1DBBC67334C}" srcOrd="0" destOrd="2" presId="urn:microsoft.com/office/officeart/2005/8/layout/hList1"/>
    <dgm:cxn modelId="{B3AC9D31-C89B-465E-B3E8-57A3991B0324}" type="presParOf" srcId="{F218F5FF-2C49-4D67-B92F-080828319EA6}" destId="{422C7D1B-F200-453B-A8A9-11EC7736134E}" srcOrd="0" destOrd="0" presId="urn:microsoft.com/office/officeart/2005/8/layout/hList1"/>
    <dgm:cxn modelId="{5A12C6B9-4BC3-4B29-9914-A2F20525E61C}" type="presParOf" srcId="{422C7D1B-F200-453B-A8A9-11EC7736134E}" destId="{F6ED132E-17B4-4B1A-B465-7563485FA5F1}" srcOrd="0" destOrd="0" presId="urn:microsoft.com/office/officeart/2005/8/layout/hList1"/>
    <dgm:cxn modelId="{801C00AD-0978-4D8F-91EA-625D3404C52C}" type="presParOf" srcId="{422C7D1B-F200-453B-A8A9-11EC7736134E}" destId="{3A7C261C-3126-47B0-A1F1-B1DBBC67334C}" srcOrd="1" destOrd="0" presId="urn:microsoft.com/office/officeart/2005/8/layout/hList1"/>
    <dgm:cxn modelId="{2EF69E2E-DC15-464B-8D0D-72D367EE9772}" type="presParOf" srcId="{F218F5FF-2C49-4D67-B92F-080828319EA6}" destId="{6CA8BD66-C21E-4B6D-82D5-554E62050BA2}" srcOrd="1" destOrd="0" presId="urn:microsoft.com/office/officeart/2005/8/layout/hList1"/>
    <dgm:cxn modelId="{922CFC7B-6AFD-4FAE-9020-CA1A6A0307B6}" type="presParOf" srcId="{F218F5FF-2C49-4D67-B92F-080828319EA6}" destId="{9E2D0978-380E-495A-A6D7-4F26345AED96}" srcOrd="2" destOrd="0" presId="urn:microsoft.com/office/officeart/2005/8/layout/hList1"/>
    <dgm:cxn modelId="{9DD0E790-E9E0-42B2-9E61-73BBC490F767}" type="presParOf" srcId="{9E2D0978-380E-495A-A6D7-4F26345AED96}" destId="{15E9B2A9-CE99-474C-9A8C-379C8F3FD947}" srcOrd="0" destOrd="0" presId="urn:microsoft.com/office/officeart/2005/8/layout/hList1"/>
    <dgm:cxn modelId="{120E5BBD-53DC-4F7C-A675-EE0525069A82}" type="presParOf" srcId="{9E2D0978-380E-495A-A6D7-4F26345AED96}" destId="{9D4BBD30-BF38-4338-97C1-93F645DB9124}" srcOrd="1" destOrd="0" presId="urn:microsoft.com/office/officeart/2005/8/layout/hList1"/>
    <dgm:cxn modelId="{124970C1-D695-49D9-B6C7-60728B5CE2F2}" type="presParOf" srcId="{F218F5FF-2C49-4D67-B92F-080828319EA6}" destId="{48E42F56-2347-4499-99FF-23003F8CAC1C}" srcOrd="3" destOrd="0" presId="urn:microsoft.com/office/officeart/2005/8/layout/hList1"/>
    <dgm:cxn modelId="{9B3109FA-9002-4D9F-9BC8-758F6939E902}" type="presParOf" srcId="{F218F5FF-2C49-4D67-B92F-080828319EA6}" destId="{1328924A-2F36-4DC9-B85A-CAD10969B2F1}" srcOrd="4" destOrd="0" presId="urn:microsoft.com/office/officeart/2005/8/layout/hList1"/>
    <dgm:cxn modelId="{0046D586-A353-4B1B-B0F0-6456CE24E7DB}" type="presParOf" srcId="{1328924A-2F36-4DC9-B85A-CAD10969B2F1}" destId="{DC0CE838-524A-4C28-B443-4BB020123E03}" srcOrd="0" destOrd="0" presId="urn:microsoft.com/office/officeart/2005/8/layout/hList1"/>
    <dgm:cxn modelId="{625BF5AC-8C9B-42F5-96CF-ED3FC4A516D9}" type="presParOf" srcId="{1328924A-2F36-4DC9-B85A-CAD10969B2F1}" destId="{A47BD900-2C6C-4078-9F7E-B40F8C852FE6}"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9F6B82-BF4B-4CB1-90C6-6DAA9FD11B42}" type="doc">
      <dgm:prSet loTypeId="urn:microsoft.com/office/officeart/2005/8/layout/chart3" loCatId="cycle" qsTypeId="urn:microsoft.com/office/officeart/2005/8/quickstyle/simple1" qsCatId="simple" csTypeId="urn:microsoft.com/office/officeart/2005/8/colors/accent1_2" csCatId="accent1" phldr="1"/>
      <dgm:spPr/>
    </dgm:pt>
    <dgm:pt modelId="{42A8C262-0738-4C07-9C8C-B0A561B6247F}">
      <dgm:prSet phldrT="[文本]"/>
      <dgm:spPr/>
      <dgm:t>
        <a:bodyPr/>
        <a:lstStyle/>
        <a:p>
          <a:r>
            <a:rPr lang="zh-CN" altLang="en-US" dirty="0"/>
            <a:t>多样化</a:t>
          </a:r>
        </a:p>
      </dgm:t>
    </dgm:pt>
    <dgm:pt modelId="{476059F5-A567-452F-B87F-D27E8031E735}" type="parTrans" cxnId="{F63BBB11-1A8D-4F76-9697-3CCA8D71F36A}">
      <dgm:prSet/>
      <dgm:spPr/>
      <dgm:t>
        <a:bodyPr/>
        <a:lstStyle/>
        <a:p>
          <a:endParaRPr lang="zh-CN" altLang="en-US"/>
        </a:p>
      </dgm:t>
    </dgm:pt>
    <dgm:pt modelId="{5F8F9BA0-82B1-4968-80CF-FC085CF90318}" type="sibTrans" cxnId="{F63BBB11-1A8D-4F76-9697-3CCA8D71F36A}">
      <dgm:prSet/>
      <dgm:spPr/>
      <dgm:t>
        <a:bodyPr/>
        <a:lstStyle/>
        <a:p>
          <a:endParaRPr lang="zh-CN" altLang="en-US"/>
        </a:p>
      </dgm:t>
    </dgm:pt>
    <dgm:pt modelId="{3B89112A-614B-44FE-9692-15B4678CC4C1}">
      <dgm:prSet phldrT="[文本]"/>
      <dgm:spPr/>
      <dgm:t>
        <a:bodyPr/>
        <a:lstStyle/>
        <a:p>
          <a:r>
            <a:rPr lang="zh-CN" altLang="en-US" dirty="0"/>
            <a:t>情感化</a:t>
          </a:r>
        </a:p>
      </dgm:t>
    </dgm:pt>
    <dgm:pt modelId="{0E78EE69-0CB2-4F27-AE70-B0FC0AEC1EE1}" type="parTrans" cxnId="{CC264F12-07D0-46C4-B463-8770A9D16FAA}">
      <dgm:prSet/>
      <dgm:spPr/>
      <dgm:t>
        <a:bodyPr/>
        <a:lstStyle/>
        <a:p>
          <a:endParaRPr lang="zh-CN" altLang="en-US"/>
        </a:p>
      </dgm:t>
    </dgm:pt>
    <dgm:pt modelId="{40C04BF3-10AD-496E-8EE3-539320DCCD44}" type="sibTrans" cxnId="{CC264F12-07D0-46C4-B463-8770A9D16FAA}">
      <dgm:prSet/>
      <dgm:spPr/>
      <dgm:t>
        <a:bodyPr/>
        <a:lstStyle/>
        <a:p>
          <a:endParaRPr lang="zh-CN" altLang="en-US"/>
        </a:p>
      </dgm:t>
    </dgm:pt>
    <dgm:pt modelId="{C310760F-18B9-44D2-BB22-6F601BAAD527}">
      <dgm:prSet phldrT="[文本]"/>
      <dgm:spPr/>
      <dgm:t>
        <a:bodyPr/>
        <a:lstStyle/>
        <a:p>
          <a:r>
            <a:rPr lang="zh-CN" altLang="en-US" dirty="0"/>
            <a:t>一致化</a:t>
          </a:r>
        </a:p>
      </dgm:t>
    </dgm:pt>
    <dgm:pt modelId="{5C6A676C-65E1-4C6E-9C25-5C7B9FEE70F1}" type="parTrans" cxnId="{535FAB2E-8122-4689-998D-93B1818B895A}">
      <dgm:prSet/>
      <dgm:spPr/>
      <dgm:t>
        <a:bodyPr/>
        <a:lstStyle/>
        <a:p>
          <a:endParaRPr lang="zh-CN" altLang="en-US"/>
        </a:p>
      </dgm:t>
    </dgm:pt>
    <dgm:pt modelId="{F74BF8F3-00FB-4347-9F61-EC074C558E92}" type="sibTrans" cxnId="{535FAB2E-8122-4689-998D-93B1818B895A}">
      <dgm:prSet/>
      <dgm:spPr/>
      <dgm:t>
        <a:bodyPr/>
        <a:lstStyle/>
        <a:p>
          <a:endParaRPr lang="zh-CN" altLang="en-US"/>
        </a:p>
      </dgm:t>
    </dgm:pt>
    <dgm:pt modelId="{6F232E18-5D26-4092-92D0-E37554E4D421}" type="pres">
      <dgm:prSet presAssocID="{6B9F6B82-BF4B-4CB1-90C6-6DAA9FD11B42}" presName="compositeShape" presStyleCnt="0">
        <dgm:presLayoutVars>
          <dgm:chMax val="7"/>
          <dgm:dir/>
          <dgm:resizeHandles val="exact"/>
        </dgm:presLayoutVars>
      </dgm:prSet>
      <dgm:spPr/>
    </dgm:pt>
    <dgm:pt modelId="{95D3D454-1648-405F-B52E-0E1BEF49D553}" type="pres">
      <dgm:prSet presAssocID="{6B9F6B82-BF4B-4CB1-90C6-6DAA9FD11B42}" presName="wedge1" presStyleLbl="node1" presStyleIdx="0" presStyleCnt="3"/>
      <dgm:spPr/>
    </dgm:pt>
    <dgm:pt modelId="{40AA21CD-AE3A-484A-B7BE-7822559CA314}" type="pres">
      <dgm:prSet presAssocID="{6B9F6B82-BF4B-4CB1-90C6-6DAA9FD11B42}" presName="wedge1Tx" presStyleLbl="node1" presStyleIdx="0" presStyleCnt="3">
        <dgm:presLayoutVars>
          <dgm:chMax val="0"/>
          <dgm:chPref val="0"/>
          <dgm:bulletEnabled val="1"/>
        </dgm:presLayoutVars>
      </dgm:prSet>
      <dgm:spPr/>
    </dgm:pt>
    <dgm:pt modelId="{963B2F8D-DEE3-4A80-A677-8F032BDC8075}" type="pres">
      <dgm:prSet presAssocID="{6B9F6B82-BF4B-4CB1-90C6-6DAA9FD11B42}" presName="wedge2" presStyleLbl="node1" presStyleIdx="1" presStyleCnt="3"/>
      <dgm:spPr/>
    </dgm:pt>
    <dgm:pt modelId="{6E8C4F75-6D00-4435-8076-FA8BBE7918FF}" type="pres">
      <dgm:prSet presAssocID="{6B9F6B82-BF4B-4CB1-90C6-6DAA9FD11B42}" presName="wedge2Tx" presStyleLbl="node1" presStyleIdx="1" presStyleCnt="3">
        <dgm:presLayoutVars>
          <dgm:chMax val="0"/>
          <dgm:chPref val="0"/>
          <dgm:bulletEnabled val="1"/>
        </dgm:presLayoutVars>
      </dgm:prSet>
      <dgm:spPr/>
    </dgm:pt>
    <dgm:pt modelId="{7678FB34-1F1C-4FE3-BF98-27A915272F4D}" type="pres">
      <dgm:prSet presAssocID="{6B9F6B82-BF4B-4CB1-90C6-6DAA9FD11B42}" presName="wedge3" presStyleLbl="node1" presStyleIdx="2" presStyleCnt="3"/>
      <dgm:spPr/>
    </dgm:pt>
    <dgm:pt modelId="{DA2375F1-F160-4B77-9F26-9BC27CB03D3D}" type="pres">
      <dgm:prSet presAssocID="{6B9F6B82-BF4B-4CB1-90C6-6DAA9FD11B42}" presName="wedge3Tx" presStyleLbl="node1" presStyleIdx="2" presStyleCnt="3">
        <dgm:presLayoutVars>
          <dgm:chMax val="0"/>
          <dgm:chPref val="0"/>
          <dgm:bulletEnabled val="1"/>
        </dgm:presLayoutVars>
      </dgm:prSet>
      <dgm:spPr/>
    </dgm:pt>
  </dgm:ptLst>
  <dgm:cxnLst>
    <dgm:cxn modelId="{F63BBB11-1A8D-4F76-9697-3CCA8D71F36A}" srcId="{6B9F6B82-BF4B-4CB1-90C6-6DAA9FD11B42}" destId="{42A8C262-0738-4C07-9C8C-B0A561B6247F}" srcOrd="0" destOrd="0" parTransId="{476059F5-A567-452F-B87F-D27E8031E735}" sibTransId="{5F8F9BA0-82B1-4968-80CF-FC085CF90318}"/>
    <dgm:cxn modelId="{CC264F12-07D0-46C4-B463-8770A9D16FAA}" srcId="{6B9F6B82-BF4B-4CB1-90C6-6DAA9FD11B42}" destId="{3B89112A-614B-44FE-9692-15B4678CC4C1}" srcOrd="1" destOrd="0" parTransId="{0E78EE69-0CB2-4F27-AE70-B0FC0AEC1EE1}" sibTransId="{40C04BF3-10AD-496E-8EE3-539320DCCD44}"/>
    <dgm:cxn modelId="{535FAB2E-8122-4689-998D-93B1818B895A}" srcId="{6B9F6B82-BF4B-4CB1-90C6-6DAA9FD11B42}" destId="{C310760F-18B9-44D2-BB22-6F601BAAD527}" srcOrd="2" destOrd="0" parTransId="{5C6A676C-65E1-4C6E-9C25-5C7B9FEE70F1}" sibTransId="{F74BF8F3-00FB-4347-9F61-EC074C558E92}"/>
    <dgm:cxn modelId="{465B273A-F9B7-4380-BC10-B8DE4EC38B5F}" type="presOf" srcId="{C310760F-18B9-44D2-BB22-6F601BAAD527}" destId="{DA2375F1-F160-4B77-9F26-9BC27CB03D3D}" srcOrd="1" destOrd="0" presId="urn:microsoft.com/office/officeart/2005/8/layout/chart3"/>
    <dgm:cxn modelId="{16A7C648-929E-46A3-BDFD-810E1DBCB805}" type="presOf" srcId="{42A8C262-0738-4C07-9C8C-B0A561B6247F}" destId="{40AA21CD-AE3A-484A-B7BE-7822559CA314}" srcOrd="1" destOrd="0" presId="urn:microsoft.com/office/officeart/2005/8/layout/chart3"/>
    <dgm:cxn modelId="{FBCBBC85-E5C4-4BD1-BFA4-4017C4E3505D}" type="presOf" srcId="{6B9F6B82-BF4B-4CB1-90C6-6DAA9FD11B42}" destId="{6F232E18-5D26-4092-92D0-E37554E4D421}" srcOrd="0" destOrd="0" presId="urn:microsoft.com/office/officeart/2005/8/layout/chart3"/>
    <dgm:cxn modelId="{AAD7CDA6-CFAB-41B1-814D-D9560A62C6AD}" type="presOf" srcId="{C310760F-18B9-44D2-BB22-6F601BAAD527}" destId="{7678FB34-1F1C-4FE3-BF98-27A915272F4D}" srcOrd="0" destOrd="0" presId="urn:microsoft.com/office/officeart/2005/8/layout/chart3"/>
    <dgm:cxn modelId="{35C560BA-C925-4910-989A-4F144782225A}" type="presOf" srcId="{3B89112A-614B-44FE-9692-15B4678CC4C1}" destId="{6E8C4F75-6D00-4435-8076-FA8BBE7918FF}" srcOrd="1" destOrd="0" presId="urn:microsoft.com/office/officeart/2005/8/layout/chart3"/>
    <dgm:cxn modelId="{3A4682DC-E8BD-4338-97EE-C421C53E40EB}" type="presOf" srcId="{42A8C262-0738-4C07-9C8C-B0A561B6247F}" destId="{95D3D454-1648-405F-B52E-0E1BEF49D553}" srcOrd="0" destOrd="0" presId="urn:microsoft.com/office/officeart/2005/8/layout/chart3"/>
    <dgm:cxn modelId="{40853CE3-2AF4-45B7-BEE3-00519070F5B0}" type="presOf" srcId="{3B89112A-614B-44FE-9692-15B4678CC4C1}" destId="{963B2F8D-DEE3-4A80-A677-8F032BDC8075}" srcOrd="0" destOrd="0" presId="urn:microsoft.com/office/officeart/2005/8/layout/chart3"/>
    <dgm:cxn modelId="{426111E4-DD4B-4C52-A2AA-2D71EA4D03CF}" type="presParOf" srcId="{6F232E18-5D26-4092-92D0-E37554E4D421}" destId="{95D3D454-1648-405F-B52E-0E1BEF49D553}" srcOrd="0" destOrd="0" presId="urn:microsoft.com/office/officeart/2005/8/layout/chart3"/>
    <dgm:cxn modelId="{779FB77C-4C7F-484A-823F-B634425DC025}" type="presParOf" srcId="{6F232E18-5D26-4092-92D0-E37554E4D421}" destId="{40AA21CD-AE3A-484A-B7BE-7822559CA314}" srcOrd="1" destOrd="0" presId="urn:microsoft.com/office/officeart/2005/8/layout/chart3"/>
    <dgm:cxn modelId="{7D045B97-21C3-4B67-9D7D-77DE190B8009}" type="presParOf" srcId="{6F232E18-5D26-4092-92D0-E37554E4D421}" destId="{963B2F8D-DEE3-4A80-A677-8F032BDC8075}" srcOrd="2" destOrd="0" presId="urn:microsoft.com/office/officeart/2005/8/layout/chart3"/>
    <dgm:cxn modelId="{1806272C-519B-4B32-BA16-97435839A07C}" type="presParOf" srcId="{6F232E18-5D26-4092-92D0-E37554E4D421}" destId="{6E8C4F75-6D00-4435-8076-FA8BBE7918FF}" srcOrd="3" destOrd="0" presId="urn:microsoft.com/office/officeart/2005/8/layout/chart3"/>
    <dgm:cxn modelId="{046FC58B-9BB8-4898-8D8C-608087E3ED6A}" type="presParOf" srcId="{6F232E18-5D26-4092-92D0-E37554E4D421}" destId="{7678FB34-1F1C-4FE3-BF98-27A915272F4D}" srcOrd="4" destOrd="0" presId="urn:microsoft.com/office/officeart/2005/8/layout/chart3"/>
    <dgm:cxn modelId="{FC06121E-5440-4F57-8456-CB756FDE6E8E}" type="presParOf" srcId="{6F232E18-5D26-4092-92D0-E37554E4D421}" destId="{DA2375F1-F160-4B77-9F26-9BC27CB03D3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9F6B82-BF4B-4CB1-90C6-6DAA9FD11B42}" type="doc">
      <dgm:prSet loTypeId="urn:microsoft.com/office/officeart/2005/8/layout/chart3" loCatId="cycle" qsTypeId="urn:microsoft.com/office/officeart/2005/8/quickstyle/simple1" qsCatId="simple" csTypeId="urn:microsoft.com/office/officeart/2005/8/colors/accent1_2" csCatId="accent1" phldr="1"/>
      <dgm:spPr/>
    </dgm:pt>
    <dgm:pt modelId="{3B89112A-614B-44FE-9692-15B4678CC4C1}">
      <dgm:prSet phldrT="[文本]"/>
      <dgm:spPr/>
      <dgm:t>
        <a:bodyPr/>
        <a:lstStyle/>
        <a:p>
          <a:r>
            <a:rPr lang="zh-CN" altLang="en-US" dirty="0"/>
            <a:t>情感化</a:t>
          </a:r>
        </a:p>
      </dgm:t>
    </dgm:pt>
    <dgm:pt modelId="{0E78EE69-0CB2-4F27-AE70-B0FC0AEC1EE1}" type="parTrans" cxnId="{CC264F12-07D0-46C4-B463-8770A9D16FAA}">
      <dgm:prSet/>
      <dgm:spPr/>
      <dgm:t>
        <a:bodyPr/>
        <a:lstStyle/>
        <a:p>
          <a:endParaRPr lang="zh-CN" altLang="en-US"/>
        </a:p>
      </dgm:t>
    </dgm:pt>
    <dgm:pt modelId="{40C04BF3-10AD-496E-8EE3-539320DCCD44}" type="sibTrans" cxnId="{CC264F12-07D0-46C4-B463-8770A9D16FAA}">
      <dgm:prSet/>
      <dgm:spPr/>
      <dgm:t>
        <a:bodyPr/>
        <a:lstStyle/>
        <a:p>
          <a:endParaRPr lang="zh-CN" altLang="en-US"/>
        </a:p>
      </dgm:t>
    </dgm:pt>
    <dgm:pt modelId="{C310760F-18B9-44D2-BB22-6F601BAAD527}">
      <dgm:prSet phldrT="[文本]"/>
      <dgm:spPr/>
      <dgm:t>
        <a:bodyPr/>
        <a:lstStyle/>
        <a:p>
          <a:r>
            <a:rPr lang="zh-CN" altLang="en-US" dirty="0"/>
            <a:t>一致化</a:t>
          </a:r>
        </a:p>
      </dgm:t>
    </dgm:pt>
    <dgm:pt modelId="{5C6A676C-65E1-4C6E-9C25-5C7B9FEE70F1}" type="parTrans" cxnId="{535FAB2E-8122-4689-998D-93B1818B895A}">
      <dgm:prSet/>
      <dgm:spPr/>
      <dgm:t>
        <a:bodyPr/>
        <a:lstStyle/>
        <a:p>
          <a:endParaRPr lang="zh-CN" altLang="en-US"/>
        </a:p>
      </dgm:t>
    </dgm:pt>
    <dgm:pt modelId="{F74BF8F3-00FB-4347-9F61-EC074C558E92}" type="sibTrans" cxnId="{535FAB2E-8122-4689-998D-93B1818B895A}">
      <dgm:prSet/>
      <dgm:spPr/>
      <dgm:t>
        <a:bodyPr/>
        <a:lstStyle/>
        <a:p>
          <a:endParaRPr lang="zh-CN" altLang="en-US"/>
        </a:p>
      </dgm:t>
    </dgm:pt>
    <dgm:pt modelId="{44C476C2-F5C1-4272-A261-9E2308435E71}">
      <dgm:prSet phldrT="[文本]"/>
      <dgm:spPr/>
      <dgm:t>
        <a:bodyPr/>
        <a:lstStyle/>
        <a:p>
          <a:r>
            <a:rPr lang="zh-CN" altLang="en-US"/>
            <a:t>多样化</a:t>
          </a:r>
          <a:endParaRPr lang="zh-CN" altLang="en-US" dirty="0"/>
        </a:p>
      </dgm:t>
    </dgm:pt>
    <dgm:pt modelId="{F110C12E-DD2A-4BFE-9669-ADC981CD3230}" type="parTrans" cxnId="{79057E43-9288-4381-836E-730F271368B1}">
      <dgm:prSet/>
      <dgm:spPr/>
    </dgm:pt>
    <dgm:pt modelId="{232BD800-C6C6-45B2-AA4B-BEF0C5D49C8A}" type="sibTrans" cxnId="{79057E43-9288-4381-836E-730F271368B1}">
      <dgm:prSet/>
      <dgm:spPr/>
    </dgm:pt>
    <dgm:pt modelId="{6F232E18-5D26-4092-92D0-E37554E4D421}" type="pres">
      <dgm:prSet presAssocID="{6B9F6B82-BF4B-4CB1-90C6-6DAA9FD11B42}" presName="compositeShape" presStyleCnt="0">
        <dgm:presLayoutVars>
          <dgm:chMax val="7"/>
          <dgm:dir/>
          <dgm:resizeHandles val="exact"/>
        </dgm:presLayoutVars>
      </dgm:prSet>
      <dgm:spPr/>
    </dgm:pt>
    <dgm:pt modelId="{95D3D454-1648-405F-B52E-0E1BEF49D553}" type="pres">
      <dgm:prSet presAssocID="{6B9F6B82-BF4B-4CB1-90C6-6DAA9FD11B42}" presName="wedge1" presStyleLbl="node1" presStyleIdx="0" presStyleCnt="3"/>
      <dgm:spPr/>
    </dgm:pt>
    <dgm:pt modelId="{40AA21CD-AE3A-484A-B7BE-7822559CA314}" type="pres">
      <dgm:prSet presAssocID="{6B9F6B82-BF4B-4CB1-90C6-6DAA9FD11B42}" presName="wedge1Tx" presStyleLbl="node1" presStyleIdx="0" presStyleCnt="3">
        <dgm:presLayoutVars>
          <dgm:chMax val="0"/>
          <dgm:chPref val="0"/>
          <dgm:bulletEnabled val="1"/>
        </dgm:presLayoutVars>
      </dgm:prSet>
      <dgm:spPr/>
    </dgm:pt>
    <dgm:pt modelId="{963B2F8D-DEE3-4A80-A677-8F032BDC8075}" type="pres">
      <dgm:prSet presAssocID="{6B9F6B82-BF4B-4CB1-90C6-6DAA9FD11B42}" presName="wedge2" presStyleLbl="node1" presStyleIdx="1" presStyleCnt="3"/>
      <dgm:spPr/>
    </dgm:pt>
    <dgm:pt modelId="{6E8C4F75-6D00-4435-8076-FA8BBE7918FF}" type="pres">
      <dgm:prSet presAssocID="{6B9F6B82-BF4B-4CB1-90C6-6DAA9FD11B42}" presName="wedge2Tx" presStyleLbl="node1" presStyleIdx="1" presStyleCnt="3">
        <dgm:presLayoutVars>
          <dgm:chMax val="0"/>
          <dgm:chPref val="0"/>
          <dgm:bulletEnabled val="1"/>
        </dgm:presLayoutVars>
      </dgm:prSet>
      <dgm:spPr/>
    </dgm:pt>
    <dgm:pt modelId="{7678FB34-1F1C-4FE3-BF98-27A915272F4D}" type="pres">
      <dgm:prSet presAssocID="{6B9F6B82-BF4B-4CB1-90C6-6DAA9FD11B42}" presName="wedge3" presStyleLbl="node1" presStyleIdx="2" presStyleCnt="3"/>
      <dgm:spPr/>
    </dgm:pt>
    <dgm:pt modelId="{DA2375F1-F160-4B77-9F26-9BC27CB03D3D}" type="pres">
      <dgm:prSet presAssocID="{6B9F6B82-BF4B-4CB1-90C6-6DAA9FD11B42}" presName="wedge3Tx" presStyleLbl="node1" presStyleIdx="2" presStyleCnt="3">
        <dgm:presLayoutVars>
          <dgm:chMax val="0"/>
          <dgm:chPref val="0"/>
          <dgm:bulletEnabled val="1"/>
        </dgm:presLayoutVars>
      </dgm:prSet>
      <dgm:spPr/>
    </dgm:pt>
  </dgm:ptLst>
  <dgm:cxnLst>
    <dgm:cxn modelId="{CC264F12-07D0-46C4-B463-8770A9D16FAA}" srcId="{6B9F6B82-BF4B-4CB1-90C6-6DAA9FD11B42}" destId="{3B89112A-614B-44FE-9692-15B4678CC4C1}" srcOrd="0" destOrd="0" parTransId="{0E78EE69-0CB2-4F27-AE70-B0FC0AEC1EE1}" sibTransId="{40C04BF3-10AD-496E-8EE3-539320DCCD44}"/>
    <dgm:cxn modelId="{535FAB2E-8122-4689-998D-93B1818B895A}" srcId="{6B9F6B82-BF4B-4CB1-90C6-6DAA9FD11B42}" destId="{C310760F-18B9-44D2-BB22-6F601BAAD527}" srcOrd="1" destOrd="0" parTransId="{5C6A676C-65E1-4C6E-9C25-5C7B9FEE70F1}" sibTransId="{F74BF8F3-00FB-4347-9F61-EC074C558E92}"/>
    <dgm:cxn modelId="{BF7F603B-48BB-4931-9EC0-EC52A7FDF5A5}" type="presOf" srcId="{C310760F-18B9-44D2-BB22-6F601BAAD527}" destId="{963B2F8D-DEE3-4A80-A677-8F032BDC8075}" srcOrd="0" destOrd="0" presId="urn:microsoft.com/office/officeart/2005/8/layout/chart3"/>
    <dgm:cxn modelId="{79057E43-9288-4381-836E-730F271368B1}" srcId="{6B9F6B82-BF4B-4CB1-90C6-6DAA9FD11B42}" destId="{44C476C2-F5C1-4272-A261-9E2308435E71}" srcOrd="2" destOrd="0" parTransId="{F110C12E-DD2A-4BFE-9669-ADC981CD3230}" sibTransId="{232BD800-C6C6-45B2-AA4B-BEF0C5D49C8A}"/>
    <dgm:cxn modelId="{C3C48F49-2047-4937-B1D2-F748ADBE2C32}" type="presOf" srcId="{C310760F-18B9-44D2-BB22-6F601BAAD527}" destId="{6E8C4F75-6D00-4435-8076-FA8BBE7918FF}" srcOrd="1" destOrd="0" presId="urn:microsoft.com/office/officeart/2005/8/layout/chart3"/>
    <dgm:cxn modelId="{FBCBBC85-E5C4-4BD1-BFA4-4017C4E3505D}" type="presOf" srcId="{6B9F6B82-BF4B-4CB1-90C6-6DAA9FD11B42}" destId="{6F232E18-5D26-4092-92D0-E37554E4D421}" srcOrd="0" destOrd="0" presId="urn:microsoft.com/office/officeart/2005/8/layout/chart3"/>
    <dgm:cxn modelId="{5A8F19B7-C60F-4D82-BA15-5F6EE9602416}" type="presOf" srcId="{44C476C2-F5C1-4272-A261-9E2308435E71}" destId="{DA2375F1-F160-4B77-9F26-9BC27CB03D3D}" srcOrd="1" destOrd="0" presId="urn:microsoft.com/office/officeart/2005/8/layout/chart3"/>
    <dgm:cxn modelId="{455492BF-4092-42D4-84E7-9629C4E13430}" type="presOf" srcId="{3B89112A-614B-44FE-9692-15B4678CC4C1}" destId="{95D3D454-1648-405F-B52E-0E1BEF49D553}" srcOrd="0" destOrd="0" presId="urn:microsoft.com/office/officeart/2005/8/layout/chart3"/>
    <dgm:cxn modelId="{FC43CCC6-7408-47B3-96F2-18E7B2649EDB}" type="presOf" srcId="{3B89112A-614B-44FE-9692-15B4678CC4C1}" destId="{40AA21CD-AE3A-484A-B7BE-7822559CA314}" srcOrd="1" destOrd="0" presId="urn:microsoft.com/office/officeart/2005/8/layout/chart3"/>
    <dgm:cxn modelId="{F9142DE7-BA41-46A8-8639-F4B0CA99BE9F}" type="presOf" srcId="{44C476C2-F5C1-4272-A261-9E2308435E71}" destId="{7678FB34-1F1C-4FE3-BF98-27A915272F4D}" srcOrd="0" destOrd="0" presId="urn:microsoft.com/office/officeart/2005/8/layout/chart3"/>
    <dgm:cxn modelId="{426111E4-DD4B-4C52-A2AA-2D71EA4D03CF}" type="presParOf" srcId="{6F232E18-5D26-4092-92D0-E37554E4D421}" destId="{95D3D454-1648-405F-B52E-0E1BEF49D553}" srcOrd="0" destOrd="0" presId="urn:microsoft.com/office/officeart/2005/8/layout/chart3"/>
    <dgm:cxn modelId="{779FB77C-4C7F-484A-823F-B634425DC025}" type="presParOf" srcId="{6F232E18-5D26-4092-92D0-E37554E4D421}" destId="{40AA21CD-AE3A-484A-B7BE-7822559CA314}" srcOrd="1" destOrd="0" presId="urn:microsoft.com/office/officeart/2005/8/layout/chart3"/>
    <dgm:cxn modelId="{7D045B97-21C3-4B67-9D7D-77DE190B8009}" type="presParOf" srcId="{6F232E18-5D26-4092-92D0-E37554E4D421}" destId="{963B2F8D-DEE3-4A80-A677-8F032BDC8075}" srcOrd="2" destOrd="0" presId="urn:microsoft.com/office/officeart/2005/8/layout/chart3"/>
    <dgm:cxn modelId="{1806272C-519B-4B32-BA16-97435839A07C}" type="presParOf" srcId="{6F232E18-5D26-4092-92D0-E37554E4D421}" destId="{6E8C4F75-6D00-4435-8076-FA8BBE7918FF}" srcOrd="3" destOrd="0" presId="urn:microsoft.com/office/officeart/2005/8/layout/chart3"/>
    <dgm:cxn modelId="{499CFC2D-72E4-488F-B213-2FEA37ECBA68}" type="presParOf" srcId="{6F232E18-5D26-4092-92D0-E37554E4D421}" destId="{7678FB34-1F1C-4FE3-BF98-27A915272F4D}" srcOrd="4" destOrd="0" presId="urn:microsoft.com/office/officeart/2005/8/layout/chart3"/>
    <dgm:cxn modelId="{C4B68754-45A8-4E66-B7BC-D1656B09A8E5}" type="presParOf" srcId="{6F232E18-5D26-4092-92D0-E37554E4D421}" destId="{DA2375F1-F160-4B77-9F26-9BC27CB03D3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9F6B82-BF4B-4CB1-90C6-6DAA9FD11B42}" type="doc">
      <dgm:prSet loTypeId="urn:microsoft.com/office/officeart/2005/8/layout/chart3" loCatId="cycle" qsTypeId="urn:microsoft.com/office/officeart/2005/8/quickstyle/simple1" qsCatId="simple" csTypeId="urn:microsoft.com/office/officeart/2005/8/colors/accent1_2" csCatId="accent1" phldr="1"/>
      <dgm:spPr/>
    </dgm:pt>
    <dgm:pt modelId="{C310760F-18B9-44D2-BB22-6F601BAAD527}">
      <dgm:prSet phldrT="[文本]"/>
      <dgm:spPr/>
      <dgm:t>
        <a:bodyPr/>
        <a:lstStyle/>
        <a:p>
          <a:r>
            <a:rPr lang="zh-CN" altLang="en-US" dirty="0"/>
            <a:t>一致化</a:t>
          </a:r>
        </a:p>
      </dgm:t>
    </dgm:pt>
    <dgm:pt modelId="{5C6A676C-65E1-4C6E-9C25-5C7B9FEE70F1}" type="parTrans" cxnId="{535FAB2E-8122-4689-998D-93B1818B895A}">
      <dgm:prSet/>
      <dgm:spPr/>
      <dgm:t>
        <a:bodyPr/>
        <a:lstStyle/>
        <a:p>
          <a:endParaRPr lang="zh-CN" altLang="en-US"/>
        </a:p>
      </dgm:t>
    </dgm:pt>
    <dgm:pt modelId="{F74BF8F3-00FB-4347-9F61-EC074C558E92}" type="sibTrans" cxnId="{535FAB2E-8122-4689-998D-93B1818B895A}">
      <dgm:prSet/>
      <dgm:spPr/>
      <dgm:t>
        <a:bodyPr/>
        <a:lstStyle/>
        <a:p>
          <a:endParaRPr lang="zh-CN" altLang="en-US"/>
        </a:p>
      </dgm:t>
    </dgm:pt>
    <dgm:pt modelId="{0E99323E-1BD6-4A00-912D-4B59F9C363EC}">
      <dgm:prSet phldrT="[文本]"/>
      <dgm:spPr/>
      <dgm:t>
        <a:bodyPr/>
        <a:lstStyle/>
        <a:p>
          <a:r>
            <a:rPr lang="zh-CN" altLang="en-US"/>
            <a:t>多样化</a:t>
          </a:r>
          <a:endParaRPr lang="zh-CN" altLang="en-US" dirty="0"/>
        </a:p>
      </dgm:t>
    </dgm:pt>
    <dgm:pt modelId="{DA1CE374-FDD0-4363-9E9E-2BDAF6537CB3}" type="parTrans" cxnId="{2F9A908E-0259-486F-AB95-AB5B184A81CB}">
      <dgm:prSet/>
      <dgm:spPr/>
      <dgm:t>
        <a:bodyPr/>
        <a:lstStyle/>
        <a:p>
          <a:endParaRPr lang="zh-CN" altLang="en-US"/>
        </a:p>
      </dgm:t>
    </dgm:pt>
    <dgm:pt modelId="{E2FF8CE2-F440-417C-A113-435BD46727D8}" type="sibTrans" cxnId="{2F9A908E-0259-486F-AB95-AB5B184A81CB}">
      <dgm:prSet/>
      <dgm:spPr/>
      <dgm:t>
        <a:bodyPr/>
        <a:lstStyle/>
        <a:p>
          <a:endParaRPr lang="zh-CN" altLang="en-US"/>
        </a:p>
      </dgm:t>
    </dgm:pt>
    <dgm:pt modelId="{FD7C875A-0751-45C9-BCC3-98044A5E5EAC}">
      <dgm:prSet phldrT="[文本]"/>
      <dgm:spPr/>
      <dgm:t>
        <a:bodyPr/>
        <a:lstStyle/>
        <a:p>
          <a:r>
            <a:rPr lang="zh-CN" altLang="en-US" dirty="0"/>
            <a:t>情感化</a:t>
          </a:r>
        </a:p>
      </dgm:t>
    </dgm:pt>
    <dgm:pt modelId="{BB76573E-EBA3-498B-856C-AE946F251628}" type="parTrans" cxnId="{C7B9BA53-596C-4B32-A6C0-B615F5511443}">
      <dgm:prSet/>
      <dgm:spPr/>
      <dgm:t>
        <a:bodyPr/>
        <a:lstStyle/>
        <a:p>
          <a:endParaRPr lang="zh-CN" altLang="en-US"/>
        </a:p>
      </dgm:t>
    </dgm:pt>
    <dgm:pt modelId="{EFDA23DC-E1D6-43E9-A2EE-49776C965671}" type="sibTrans" cxnId="{C7B9BA53-596C-4B32-A6C0-B615F5511443}">
      <dgm:prSet/>
      <dgm:spPr/>
      <dgm:t>
        <a:bodyPr/>
        <a:lstStyle/>
        <a:p>
          <a:endParaRPr lang="zh-CN" altLang="en-US"/>
        </a:p>
      </dgm:t>
    </dgm:pt>
    <dgm:pt modelId="{6F232E18-5D26-4092-92D0-E37554E4D421}" type="pres">
      <dgm:prSet presAssocID="{6B9F6B82-BF4B-4CB1-90C6-6DAA9FD11B42}" presName="compositeShape" presStyleCnt="0">
        <dgm:presLayoutVars>
          <dgm:chMax val="7"/>
          <dgm:dir/>
          <dgm:resizeHandles val="exact"/>
        </dgm:presLayoutVars>
      </dgm:prSet>
      <dgm:spPr/>
    </dgm:pt>
    <dgm:pt modelId="{95D3D454-1648-405F-B52E-0E1BEF49D553}" type="pres">
      <dgm:prSet presAssocID="{6B9F6B82-BF4B-4CB1-90C6-6DAA9FD11B42}" presName="wedge1" presStyleLbl="node1" presStyleIdx="0" presStyleCnt="3"/>
      <dgm:spPr/>
    </dgm:pt>
    <dgm:pt modelId="{40AA21CD-AE3A-484A-B7BE-7822559CA314}" type="pres">
      <dgm:prSet presAssocID="{6B9F6B82-BF4B-4CB1-90C6-6DAA9FD11B42}" presName="wedge1Tx" presStyleLbl="node1" presStyleIdx="0" presStyleCnt="3">
        <dgm:presLayoutVars>
          <dgm:chMax val="0"/>
          <dgm:chPref val="0"/>
          <dgm:bulletEnabled val="1"/>
        </dgm:presLayoutVars>
      </dgm:prSet>
      <dgm:spPr/>
    </dgm:pt>
    <dgm:pt modelId="{963B2F8D-DEE3-4A80-A677-8F032BDC8075}" type="pres">
      <dgm:prSet presAssocID="{6B9F6B82-BF4B-4CB1-90C6-6DAA9FD11B42}" presName="wedge2" presStyleLbl="node1" presStyleIdx="1" presStyleCnt="3"/>
      <dgm:spPr/>
    </dgm:pt>
    <dgm:pt modelId="{6E8C4F75-6D00-4435-8076-FA8BBE7918FF}" type="pres">
      <dgm:prSet presAssocID="{6B9F6B82-BF4B-4CB1-90C6-6DAA9FD11B42}" presName="wedge2Tx" presStyleLbl="node1" presStyleIdx="1" presStyleCnt="3">
        <dgm:presLayoutVars>
          <dgm:chMax val="0"/>
          <dgm:chPref val="0"/>
          <dgm:bulletEnabled val="1"/>
        </dgm:presLayoutVars>
      </dgm:prSet>
      <dgm:spPr/>
    </dgm:pt>
    <dgm:pt modelId="{7678FB34-1F1C-4FE3-BF98-27A915272F4D}" type="pres">
      <dgm:prSet presAssocID="{6B9F6B82-BF4B-4CB1-90C6-6DAA9FD11B42}" presName="wedge3" presStyleLbl="node1" presStyleIdx="2" presStyleCnt="3"/>
      <dgm:spPr/>
    </dgm:pt>
    <dgm:pt modelId="{DA2375F1-F160-4B77-9F26-9BC27CB03D3D}" type="pres">
      <dgm:prSet presAssocID="{6B9F6B82-BF4B-4CB1-90C6-6DAA9FD11B42}" presName="wedge3Tx" presStyleLbl="node1" presStyleIdx="2" presStyleCnt="3">
        <dgm:presLayoutVars>
          <dgm:chMax val="0"/>
          <dgm:chPref val="0"/>
          <dgm:bulletEnabled val="1"/>
        </dgm:presLayoutVars>
      </dgm:prSet>
      <dgm:spPr/>
    </dgm:pt>
  </dgm:ptLst>
  <dgm:cxnLst>
    <dgm:cxn modelId="{535FAB2E-8122-4689-998D-93B1818B895A}" srcId="{6B9F6B82-BF4B-4CB1-90C6-6DAA9FD11B42}" destId="{C310760F-18B9-44D2-BB22-6F601BAAD527}" srcOrd="0" destOrd="0" parTransId="{5C6A676C-65E1-4C6E-9C25-5C7B9FEE70F1}" sibTransId="{F74BF8F3-00FB-4347-9F61-EC074C558E92}"/>
    <dgm:cxn modelId="{C7B9BA53-596C-4B32-A6C0-B615F5511443}" srcId="{6B9F6B82-BF4B-4CB1-90C6-6DAA9FD11B42}" destId="{FD7C875A-0751-45C9-BCC3-98044A5E5EAC}" srcOrd="2" destOrd="0" parTransId="{BB76573E-EBA3-498B-856C-AE946F251628}" sibTransId="{EFDA23DC-E1D6-43E9-A2EE-49776C965671}"/>
    <dgm:cxn modelId="{3BE25E66-68F4-4D3C-B9F8-9E247B72DB13}" type="presOf" srcId="{0E99323E-1BD6-4A00-912D-4B59F9C363EC}" destId="{963B2F8D-DEE3-4A80-A677-8F032BDC8075}" srcOrd="0" destOrd="0" presId="urn:microsoft.com/office/officeart/2005/8/layout/chart3"/>
    <dgm:cxn modelId="{7487B772-3062-4F02-8D87-72B81BAB7E4F}" type="presOf" srcId="{FD7C875A-0751-45C9-BCC3-98044A5E5EAC}" destId="{DA2375F1-F160-4B77-9F26-9BC27CB03D3D}" srcOrd="1" destOrd="0" presId="urn:microsoft.com/office/officeart/2005/8/layout/chart3"/>
    <dgm:cxn modelId="{C0CF1C81-2A10-42A9-A2F8-F4099744D19D}" type="presOf" srcId="{C310760F-18B9-44D2-BB22-6F601BAAD527}" destId="{40AA21CD-AE3A-484A-B7BE-7822559CA314}" srcOrd="1" destOrd="0" presId="urn:microsoft.com/office/officeart/2005/8/layout/chart3"/>
    <dgm:cxn modelId="{FBCBBC85-E5C4-4BD1-BFA4-4017C4E3505D}" type="presOf" srcId="{6B9F6B82-BF4B-4CB1-90C6-6DAA9FD11B42}" destId="{6F232E18-5D26-4092-92D0-E37554E4D421}" srcOrd="0" destOrd="0" presId="urn:microsoft.com/office/officeart/2005/8/layout/chart3"/>
    <dgm:cxn modelId="{2F9A908E-0259-486F-AB95-AB5B184A81CB}" srcId="{6B9F6B82-BF4B-4CB1-90C6-6DAA9FD11B42}" destId="{0E99323E-1BD6-4A00-912D-4B59F9C363EC}" srcOrd="1" destOrd="0" parTransId="{DA1CE374-FDD0-4363-9E9E-2BDAF6537CB3}" sibTransId="{E2FF8CE2-F440-417C-A113-435BD46727D8}"/>
    <dgm:cxn modelId="{1F2D289C-9CF6-4062-AB76-04EE9BC34D59}" type="presOf" srcId="{0E99323E-1BD6-4A00-912D-4B59F9C363EC}" destId="{6E8C4F75-6D00-4435-8076-FA8BBE7918FF}" srcOrd="1" destOrd="0" presId="urn:microsoft.com/office/officeart/2005/8/layout/chart3"/>
    <dgm:cxn modelId="{3FD3D7C3-A4AF-4FAC-9D1C-5D34C75807AE}" type="presOf" srcId="{FD7C875A-0751-45C9-BCC3-98044A5E5EAC}" destId="{7678FB34-1F1C-4FE3-BF98-27A915272F4D}" srcOrd="0" destOrd="0" presId="urn:microsoft.com/office/officeart/2005/8/layout/chart3"/>
    <dgm:cxn modelId="{9F05C1F0-1284-4DA5-9DAB-6636E4060E0D}" type="presOf" srcId="{C310760F-18B9-44D2-BB22-6F601BAAD527}" destId="{95D3D454-1648-405F-B52E-0E1BEF49D553}" srcOrd="0" destOrd="0" presId="urn:microsoft.com/office/officeart/2005/8/layout/chart3"/>
    <dgm:cxn modelId="{426111E4-DD4B-4C52-A2AA-2D71EA4D03CF}" type="presParOf" srcId="{6F232E18-5D26-4092-92D0-E37554E4D421}" destId="{95D3D454-1648-405F-B52E-0E1BEF49D553}" srcOrd="0" destOrd="0" presId="urn:microsoft.com/office/officeart/2005/8/layout/chart3"/>
    <dgm:cxn modelId="{779FB77C-4C7F-484A-823F-B634425DC025}" type="presParOf" srcId="{6F232E18-5D26-4092-92D0-E37554E4D421}" destId="{40AA21CD-AE3A-484A-B7BE-7822559CA314}" srcOrd="1" destOrd="0" presId="urn:microsoft.com/office/officeart/2005/8/layout/chart3"/>
    <dgm:cxn modelId="{D81D9F2E-CEFF-4C9A-8222-7BAB4592C91F}" type="presParOf" srcId="{6F232E18-5D26-4092-92D0-E37554E4D421}" destId="{963B2F8D-DEE3-4A80-A677-8F032BDC8075}" srcOrd="2" destOrd="0" presId="urn:microsoft.com/office/officeart/2005/8/layout/chart3"/>
    <dgm:cxn modelId="{5D86B212-1FFE-407A-85A7-60A3E009AB90}" type="presParOf" srcId="{6F232E18-5D26-4092-92D0-E37554E4D421}" destId="{6E8C4F75-6D00-4435-8076-FA8BBE7918FF}" srcOrd="3" destOrd="0" presId="urn:microsoft.com/office/officeart/2005/8/layout/chart3"/>
    <dgm:cxn modelId="{2284386A-056B-4BD9-95A6-9B9AB5669D06}" type="presParOf" srcId="{6F232E18-5D26-4092-92D0-E37554E4D421}" destId="{7678FB34-1F1C-4FE3-BF98-27A915272F4D}" srcOrd="4" destOrd="0" presId="urn:microsoft.com/office/officeart/2005/8/layout/chart3"/>
    <dgm:cxn modelId="{1C82184D-F6D2-4E53-ADB4-5F0E1D7B6420}" type="presParOf" srcId="{6F232E18-5D26-4092-92D0-E37554E4D421}" destId="{DA2375F1-F160-4B77-9F26-9BC27CB03D3D}" srcOrd="5" destOrd="0" presId="urn:microsoft.com/office/officeart/2005/8/layout/char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ED132E-17B4-4B1A-B465-7563485FA5F1}">
      <dsp:nvSpPr>
        <dsp:cNvPr id="0" name=""/>
        <dsp:cNvSpPr/>
      </dsp:nvSpPr>
      <dsp:spPr>
        <a:xfrm>
          <a:off x="2317" y="18458"/>
          <a:ext cx="2259813" cy="662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构建知识库</a:t>
          </a:r>
        </a:p>
      </dsp:txBody>
      <dsp:txXfrm>
        <a:off x="2317" y="18458"/>
        <a:ext cx="2259813" cy="662400"/>
      </dsp:txXfrm>
    </dsp:sp>
    <dsp:sp modelId="{3A7C261C-3126-47B0-A1F1-B1DBBC67334C}">
      <dsp:nvSpPr>
        <dsp:cNvPr id="0" name=""/>
        <dsp:cNvSpPr/>
      </dsp:nvSpPr>
      <dsp:spPr>
        <a:xfrm>
          <a:off x="2317" y="680858"/>
          <a:ext cx="2259813" cy="24622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关系型数据库</a:t>
          </a:r>
        </a:p>
        <a:p>
          <a:pPr marL="457200" lvl="2" indent="-228600" algn="l" defTabSz="1022350">
            <a:lnSpc>
              <a:spcPct val="90000"/>
            </a:lnSpc>
            <a:spcBef>
              <a:spcPct val="0"/>
            </a:spcBef>
            <a:spcAft>
              <a:spcPct val="15000"/>
            </a:spcAft>
            <a:buChar char="•"/>
          </a:pPr>
          <a:r>
            <a:rPr lang="en-US" altLang="zh-CN" sz="2300" kern="1200" dirty="0"/>
            <a:t>SQL</a:t>
          </a:r>
          <a:endParaRPr lang="zh-CN" altLang="en-US" sz="2300" kern="1200" dirty="0"/>
        </a:p>
        <a:p>
          <a:pPr marL="228600" lvl="1" indent="-228600" algn="l" defTabSz="1022350">
            <a:lnSpc>
              <a:spcPct val="90000"/>
            </a:lnSpc>
            <a:spcBef>
              <a:spcPct val="0"/>
            </a:spcBef>
            <a:spcAft>
              <a:spcPct val="15000"/>
            </a:spcAft>
            <a:buChar char="•"/>
          </a:pPr>
          <a:r>
            <a:rPr lang="en-US" altLang="zh-CN" sz="2300" kern="1200" dirty="0"/>
            <a:t>RDF</a:t>
          </a:r>
          <a:r>
            <a:rPr lang="zh-CN" altLang="en-US" sz="2300" kern="1200" dirty="0"/>
            <a:t>数据库</a:t>
          </a:r>
        </a:p>
        <a:p>
          <a:pPr marL="457200" lvl="2" indent="-228600" algn="l" defTabSz="1022350">
            <a:lnSpc>
              <a:spcPct val="90000"/>
            </a:lnSpc>
            <a:spcBef>
              <a:spcPct val="0"/>
            </a:spcBef>
            <a:spcAft>
              <a:spcPct val="15000"/>
            </a:spcAft>
            <a:buChar char="•"/>
          </a:pPr>
          <a:r>
            <a:rPr lang="en-US" altLang="zh-CN" sz="2300" kern="1200" dirty="0" err="1"/>
            <a:t>FreeBase</a:t>
          </a:r>
          <a:endParaRPr lang="zh-CN" altLang="en-US" sz="2300" kern="1200" dirty="0"/>
        </a:p>
        <a:p>
          <a:pPr marL="457200" lvl="2" indent="-228600" algn="l" defTabSz="1022350">
            <a:lnSpc>
              <a:spcPct val="90000"/>
            </a:lnSpc>
            <a:spcBef>
              <a:spcPct val="0"/>
            </a:spcBef>
            <a:spcAft>
              <a:spcPct val="15000"/>
            </a:spcAft>
            <a:buChar char="•"/>
          </a:pPr>
          <a:r>
            <a:rPr lang="en-US" altLang="zh-CN" sz="2300" kern="1200" dirty="0" err="1"/>
            <a:t>DBPedia</a:t>
          </a:r>
          <a:endParaRPr lang="zh-CN" altLang="en-US" sz="2300" kern="1200" dirty="0"/>
        </a:p>
      </dsp:txBody>
      <dsp:txXfrm>
        <a:off x="2317" y="680858"/>
        <a:ext cx="2259813" cy="2462264"/>
      </dsp:txXfrm>
    </dsp:sp>
    <dsp:sp modelId="{15E9B2A9-CE99-474C-9A8C-379C8F3FD947}">
      <dsp:nvSpPr>
        <dsp:cNvPr id="0" name=""/>
        <dsp:cNvSpPr/>
      </dsp:nvSpPr>
      <dsp:spPr>
        <a:xfrm>
          <a:off x="2578505" y="18458"/>
          <a:ext cx="2259813" cy="662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问题理解</a:t>
          </a:r>
        </a:p>
      </dsp:txBody>
      <dsp:txXfrm>
        <a:off x="2578505" y="18458"/>
        <a:ext cx="2259813" cy="662400"/>
      </dsp:txXfrm>
    </dsp:sp>
    <dsp:sp modelId="{9D4BBD30-BF38-4338-97C1-93F645DB9124}">
      <dsp:nvSpPr>
        <dsp:cNvPr id="0" name=""/>
        <dsp:cNvSpPr/>
      </dsp:nvSpPr>
      <dsp:spPr>
        <a:xfrm>
          <a:off x="2578505" y="680858"/>
          <a:ext cx="2259813" cy="24622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语义结构分析</a:t>
          </a:r>
        </a:p>
        <a:p>
          <a:pPr marL="228600" lvl="1" indent="-228600" algn="l" defTabSz="1022350">
            <a:lnSpc>
              <a:spcPct val="90000"/>
            </a:lnSpc>
            <a:spcBef>
              <a:spcPct val="0"/>
            </a:spcBef>
            <a:spcAft>
              <a:spcPct val="15000"/>
            </a:spcAft>
            <a:buChar char="•"/>
          </a:pPr>
          <a:r>
            <a:rPr lang="zh-CN" altLang="en-US" sz="2300" kern="1200" dirty="0"/>
            <a:t>映射为结构化查询</a:t>
          </a:r>
        </a:p>
      </dsp:txBody>
      <dsp:txXfrm>
        <a:off x="2578505" y="680858"/>
        <a:ext cx="2259813" cy="2462264"/>
      </dsp:txXfrm>
    </dsp:sp>
    <dsp:sp modelId="{DC0CE838-524A-4C28-B443-4BB020123E03}">
      <dsp:nvSpPr>
        <dsp:cNvPr id="0" name=""/>
        <dsp:cNvSpPr/>
      </dsp:nvSpPr>
      <dsp:spPr>
        <a:xfrm>
          <a:off x="5154692" y="18458"/>
          <a:ext cx="2259813" cy="6624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93472" rIns="163576" bIns="93472" numCol="1" spcCol="1270" anchor="ctr" anchorCtr="0">
          <a:noAutofit/>
        </a:bodyPr>
        <a:lstStyle/>
        <a:p>
          <a:pPr marL="0" lvl="0" indent="0" algn="ctr" defTabSz="1022350">
            <a:lnSpc>
              <a:spcPct val="90000"/>
            </a:lnSpc>
            <a:spcBef>
              <a:spcPct val="0"/>
            </a:spcBef>
            <a:spcAft>
              <a:spcPct val="35000"/>
            </a:spcAft>
            <a:buNone/>
          </a:pPr>
          <a:r>
            <a:rPr lang="zh-CN" altLang="en-US" sz="2300" kern="1200" dirty="0"/>
            <a:t>数据库查询</a:t>
          </a:r>
        </a:p>
      </dsp:txBody>
      <dsp:txXfrm>
        <a:off x="5154692" y="18458"/>
        <a:ext cx="2259813" cy="662400"/>
      </dsp:txXfrm>
    </dsp:sp>
    <dsp:sp modelId="{A47BD900-2C6C-4078-9F7E-B40F8C852FE6}">
      <dsp:nvSpPr>
        <dsp:cNvPr id="0" name=""/>
        <dsp:cNvSpPr/>
      </dsp:nvSpPr>
      <dsp:spPr>
        <a:xfrm>
          <a:off x="5154692" y="680858"/>
          <a:ext cx="2259813" cy="246226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2682" tIns="122682" rIns="163576" bIns="184023" numCol="1" spcCol="1270" anchor="t" anchorCtr="0">
          <a:noAutofit/>
        </a:bodyPr>
        <a:lstStyle/>
        <a:p>
          <a:pPr marL="228600" lvl="1" indent="-228600" algn="l" defTabSz="1022350">
            <a:lnSpc>
              <a:spcPct val="90000"/>
            </a:lnSpc>
            <a:spcBef>
              <a:spcPct val="0"/>
            </a:spcBef>
            <a:spcAft>
              <a:spcPct val="15000"/>
            </a:spcAft>
            <a:buChar char="•"/>
          </a:pPr>
          <a:r>
            <a:rPr lang="zh-CN" altLang="en-US" sz="2300" kern="1200" dirty="0"/>
            <a:t>模糊匹配</a:t>
          </a:r>
        </a:p>
        <a:p>
          <a:pPr marL="228600" lvl="1" indent="-228600" algn="l" defTabSz="1022350">
            <a:lnSpc>
              <a:spcPct val="90000"/>
            </a:lnSpc>
            <a:spcBef>
              <a:spcPct val="0"/>
            </a:spcBef>
            <a:spcAft>
              <a:spcPct val="15000"/>
            </a:spcAft>
            <a:buChar char="•"/>
          </a:pPr>
          <a:r>
            <a:rPr lang="zh-CN" altLang="en-US" sz="2300" kern="1200" dirty="0"/>
            <a:t>答案验证</a:t>
          </a:r>
        </a:p>
      </dsp:txBody>
      <dsp:txXfrm>
        <a:off x="5154692" y="680858"/>
        <a:ext cx="2259813" cy="24622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3D454-1648-405F-B52E-0E1BEF49D553}">
      <dsp:nvSpPr>
        <dsp:cNvPr id="0" name=""/>
        <dsp:cNvSpPr/>
      </dsp:nvSpPr>
      <dsp:spPr>
        <a:xfrm>
          <a:off x="1606356" y="308343"/>
          <a:ext cx="3837167" cy="3837167"/>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多样化</a:t>
          </a:r>
        </a:p>
      </dsp:txBody>
      <dsp:txXfrm>
        <a:off x="3692588" y="1016392"/>
        <a:ext cx="1301895" cy="1279055"/>
      </dsp:txXfrm>
    </dsp:sp>
    <dsp:sp modelId="{963B2F8D-DEE3-4A80-A677-8F032BDC8075}">
      <dsp:nvSpPr>
        <dsp:cNvPr id="0" name=""/>
        <dsp:cNvSpPr/>
      </dsp:nvSpPr>
      <dsp:spPr>
        <a:xfrm>
          <a:off x="1408560" y="422545"/>
          <a:ext cx="3837167" cy="3837167"/>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情感化</a:t>
          </a:r>
        </a:p>
      </dsp:txBody>
      <dsp:txXfrm>
        <a:off x="2459212" y="2843614"/>
        <a:ext cx="1735861" cy="1187694"/>
      </dsp:txXfrm>
    </dsp:sp>
    <dsp:sp modelId="{7678FB34-1F1C-4FE3-BF98-27A915272F4D}">
      <dsp:nvSpPr>
        <dsp:cNvPr id="0" name=""/>
        <dsp:cNvSpPr/>
      </dsp:nvSpPr>
      <dsp:spPr>
        <a:xfrm>
          <a:off x="1408560" y="422545"/>
          <a:ext cx="3837167" cy="3837167"/>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一致化</a:t>
          </a:r>
        </a:p>
      </dsp:txBody>
      <dsp:txXfrm>
        <a:off x="1819685" y="1176274"/>
        <a:ext cx="1301895" cy="127905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3D454-1648-405F-B52E-0E1BEF49D553}">
      <dsp:nvSpPr>
        <dsp:cNvPr id="0" name=""/>
        <dsp:cNvSpPr/>
      </dsp:nvSpPr>
      <dsp:spPr>
        <a:xfrm>
          <a:off x="1606356" y="308343"/>
          <a:ext cx="3837167" cy="3837167"/>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情感化</a:t>
          </a:r>
        </a:p>
      </dsp:txBody>
      <dsp:txXfrm>
        <a:off x="3692588" y="1016392"/>
        <a:ext cx="1301895" cy="1279055"/>
      </dsp:txXfrm>
    </dsp:sp>
    <dsp:sp modelId="{963B2F8D-DEE3-4A80-A677-8F032BDC8075}">
      <dsp:nvSpPr>
        <dsp:cNvPr id="0" name=""/>
        <dsp:cNvSpPr/>
      </dsp:nvSpPr>
      <dsp:spPr>
        <a:xfrm>
          <a:off x="1408560" y="422545"/>
          <a:ext cx="3837167" cy="3837167"/>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一致化</a:t>
          </a:r>
        </a:p>
      </dsp:txBody>
      <dsp:txXfrm>
        <a:off x="2459212" y="2843614"/>
        <a:ext cx="1735861" cy="1187694"/>
      </dsp:txXfrm>
    </dsp:sp>
    <dsp:sp modelId="{7678FB34-1F1C-4FE3-BF98-27A915272F4D}">
      <dsp:nvSpPr>
        <dsp:cNvPr id="0" name=""/>
        <dsp:cNvSpPr/>
      </dsp:nvSpPr>
      <dsp:spPr>
        <a:xfrm>
          <a:off x="1408560" y="422545"/>
          <a:ext cx="3837167" cy="3837167"/>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a:t>多样化</a:t>
          </a:r>
          <a:endParaRPr lang="zh-CN" altLang="en-US" sz="3900" kern="1200" dirty="0"/>
        </a:p>
      </dsp:txBody>
      <dsp:txXfrm>
        <a:off x="1819685" y="1176274"/>
        <a:ext cx="1301895" cy="12790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D3D454-1648-405F-B52E-0E1BEF49D553}">
      <dsp:nvSpPr>
        <dsp:cNvPr id="0" name=""/>
        <dsp:cNvSpPr/>
      </dsp:nvSpPr>
      <dsp:spPr>
        <a:xfrm>
          <a:off x="1606356" y="308343"/>
          <a:ext cx="3837167" cy="3837167"/>
        </a:xfrm>
        <a:prstGeom prst="pie">
          <a:avLst>
            <a:gd name="adj1" fmla="val 16200000"/>
            <a:gd name="adj2" fmla="val 18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一致化</a:t>
          </a:r>
        </a:p>
      </dsp:txBody>
      <dsp:txXfrm>
        <a:off x="3692588" y="1016392"/>
        <a:ext cx="1301895" cy="1279055"/>
      </dsp:txXfrm>
    </dsp:sp>
    <dsp:sp modelId="{963B2F8D-DEE3-4A80-A677-8F032BDC8075}">
      <dsp:nvSpPr>
        <dsp:cNvPr id="0" name=""/>
        <dsp:cNvSpPr/>
      </dsp:nvSpPr>
      <dsp:spPr>
        <a:xfrm>
          <a:off x="1408560" y="422545"/>
          <a:ext cx="3837167" cy="3837167"/>
        </a:xfrm>
        <a:prstGeom prst="pie">
          <a:avLst>
            <a:gd name="adj1" fmla="val 1800000"/>
            <a:gd name="adj2" fmla="val 90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a:t>多样化</a:t>
          </a:r>
          <a:endParaRPr lang="zh-CN" altLang="en-US" sz="3900" kern="1200" dirty="0"/>
        </a:p>
      </dsp:txBody>
      <dsp:txXfrm>
        <a:off x="2459212" y="2843614"/>
        <a:ext cx="1735861" cy="1187694"/>
      </dsp:txXfrm>
    </dsp:sp>
    <dsp:sp modelId="{7678FB34-1F1C-4FE3-BF98-27A915272F4D}">
      <dsp:nvSpPr>
        <dsp:cNvPr id="0" name=""/>
        <dsp:cNvSpPr/>
      </dsp:nvSpPr>
      <dsp:spPr>
        <a:xfrm>
          <a:off x="1408560" y="422545"/>
          <a:ext cx="3837167" cy="3837167"/>
        </a:xfrm>
        <a:prstGeom prst="pie">
          <a:avLst>
            <a:gd name="adj1" fmla="val 9000000"/>
            <a:gd name="adj2" fmla="val 162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t>情感化</a:t>
          </a:r>
        </a:p>
      </dsp:txBody>
      <dsp:txXfrm>
        <a:off x="1819685" y="1176274"/>
        <a:ext cx="1301895" cy="1279055"/>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4.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4"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966D7FA9-2501-4057-AF8C-156373DF3A92}" type="datetimeFigureOut">
              <a:rPr lang="zh-CN" altLang="en-US" smtClean="0"/>
              <a:t>2018/7/26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18F8EC-D1DC-4741-B9A8-E4415AE51CF6}" type="slidenum">
              <a:rPr lang="zh-CN" altLang="en-US" smtClean="0"/>
              <a:t>‹#›</a:t>
            </a:fld>
            <a:endParaRPr lang="zh-CN" altLang="en-US"/>
          </a:p>
        </p:txBody>
      </p:sp>
    </p:spTree>
    <p:extLst>
      <p:ext uri="{BB962C8B-B14F-4D97-AF65-F5344CB8AC3E}">
        <p14:creationId xmlns:p14="http://schemas.microsoft.com/office/powerpoint/2010/main" val="266713336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6-11-18T02:38:39.697"/>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8343 6138,'0'0,"-17"0,17 0,-18 0,0 0,18 0,-17 18,17-18,0 18,-36-1,36 1,0-18,-17 35,17-35,0 18,-18-1,18 1,-18 17,1-35,17 36,0-36,0 17,0-17,0 18,0 0,-18-1,18 1,0-1,-17 1,17 0,0-1,0-17,-18 18,18 0,0-1,0-17,0 18,0 0,0-1,0-17,0 18,0 0,0 17,0-35,-18 17,18 1,0 0,0-1,0 19,-17-19,17 1,0 0,0-1,0-17,0 18,0-1,0 1,-18-18,18 18,0 17,0 0,0-17,0 17,0 0,0-17,-18 0,18-1,0 19,0-19,-17 1,-1 0,18 17,0 0,0 0,0 1,0-19,0-17,-18 36,18-36,0 17,0-17,0 36,0-19,-17 1,17-1,0-17,0 18,0 0,0-1,0-17,-18 36,18-19,0 1,0 0,-17 17,17-18,0 19,0-36,0 17,0 19,0-36,0 17,0 1,0 0,0-1,0 1,0 0,0-1,-18 18,18-17,0 0,0 17,0-35,0 18,0-18,0 35,0-35,0 18,0-18,0 35,0-35,0 17,0 19,0-36,0 17,0-17,0 36,0-36,0 17,0-17,0 36,0-36,0 17,0 18,0-35,0 18,0 17,0-17,0-18,0 18,0 17,0-35,0 35,18-35,-18 18,0-18,0 35,0-35,17 18,-17-1,0 1,0 0,0-1,0 19,0-19,0 19,0-19,18 1,-18-1,0-17,0 18,0 0,0 17,0-35,0 18,0-18,17 17,-17 1,0-18,18 18,-18-1,0 1,0-1,0 1,0 0,0-18,0 17,18-17,-18 18,0 0,0-18,17 35,-17-17,18-1,-18 1,0 0,0-1,0-17,0 18,18 17,-18-35,17 35,-17-35,0 18,0-18,18 35,-18-35,18 18,-18-18,0 35,0-35,0 18,17-1,-17 1,0-18,18 35,-18-17,17-18,-17 18,0-1,0 19,0-19,18 36,0-35,-18-1,0 1,0 0,17 17,-17-17,0-1,0 19,18-36,-18 35,0-35,0 17,0-17,0 36,0-36,0 17,0-17,0 36,18-19,-18-17,0 18,0 0,0-18,0 17,0-17,17 18,-17-1,0-17,18 18,-18-18,0 18,18-18,-18 17,17 1,-17-18,18 35,-18-17,17-18,-17 18,0-1,18-17,-18 18,0-18,18 17,-1 1,1-18,0 0,-1 18,-17-18,18 0,0 17,-1-17,1 18,0 0,-1-18,1 17,17-17,-17 0,-1 18,-17 0,18-18,17 17,-17-17,17 18,-35-18,18 0,17 0,-35 18,35-18,-35 0,18 0,-18 0,35 0,-35 0,18 0,17 0,-17 17,-1-17,19 0,-19 0,1 0,0 0,-18 0,17 0,1 0,0 0,-18 0,17 0,19 0,-19 0,-17 0,18 0,-1-17,1 17,-18 0,35 0,1 0,-19 0,1 0,0 0,17-18,-35 18,17 0,19-18,-36 18,17-17,1 17,0 0,-18 0,17-18,1 18,0 0,-18 0,17 0,1 0,-1 0,-17 0,18 0,0 0,17 0,0 0,1 0,-1 0,0 0,18 18,-53-18,35 0,-17 17,0-17,-18 0,17 0,-17 0,18 0,0 0,-18 0,0-17,0-1,0 0,35-17,-35 35,0-18,0 18,0-35,0 17,17 1,-17-18,0 35,0-18,0-17,0 17,36-17,-36 35,0-18,0 0,0 1,17-18,-17 35,0-36,0 36,18-35,-18 17,0 18,0-17,0 17,0-36,0 36,18-35,-18 18,0 17,0-18,0-17,0 17,17 18,-17-18,0 1,0-1,0 18,0-35,0 17,0 0,0 1,0-18,0 35,0-18,18 0,-18 1,0 17,0-36,0 19,0 17,0-18,0 0,0 1,0-18,0 35,0-18,0-17,0 17,0-17,0 17,0 18,0-35,0 0,0 35,0-36,0 36,0-17,0-36,0 53,0-36,0 19,0-19,0 19,0-1,0-17,0 0,0 17,0 0,0 18,0-17,0-1,0 0,0 1,0-18,0 35,0-18,0-17,0 17,0-17,0 35,0-18,0-17,0 35,0-35,0 35,0-18,0 0,0-17,0 0,0 17,0-17,0-1,0 19,0-18,0 17,0 0,0-17,0 0,0 17,0 0,0-17,0 0,0 35,0-35,0-1,0 1,0 17,0-17,0 0,0 0,0 17,0-17,0-1,0 1,0 35,0-18,0-17,0 18,0-19,0 19,0-19,0 19,0-1,0-17,-18 0,18 17,0 0,0 1,-17-36,17 53,0-36,0 19,-18-36,18 35,0-17,0 17,0-17,0 17,0 1,0-19,-35 19,35-1,0 1,0-1,0 0,-18-17,18 35,0-35,0 17,0 0,-18-17,18 35,0-17,0-19,0 19,-17-19,17 36,-18-17,18-19,0 36,0-35,0 18,-17 17,17-18,0 0,-18 1,18-1,-18 0,18 1,0-1,0 0,-17 1,17-1,0 0,-36-17,36 18,-17-1,-1 18,18-18,-18 1,18-1,-17 0,17 1,0 17,0-18,-18 18,18-18,0 18,0-35,-17 35,-1-35,18 35,0-18,-18 1,18-1,-17 0,-1 1,18-1,-18 0,1 1,-1 17,18-18,-18 1,1-1,-1 18,18 0,-18-18,1 1,17 17,-35-18,-1 0,36 18,-17 0,-1-17,0 17,18 0,-17 0,-1 0,0 0,18 0,-17 0,-1 0,1 0,17 0,-18 0,0 0,1 0,-1 0,-17 0,17 0,18 0,-18 0,-17 0,35 0,-35 0,17 0,18 0,-35 0,17 0,-17 0,17 0,1 0,-1 0,0 0,1 0,-1 0,1 0,-1 0,0 0,-17-18,35 18,-35 0,35 0,-18 0,-17 0,35 0,-18 0,18 0,-35 0,35 0,-18 0,18 0,-35 0,35 0,-18 0,18 0,-35 0,35 0,-18 0,18 0,-35 0,35 0,-17 0,17 0,-36 0,19 18,-1-18,0 0,1 0,17 17,-18-17,18 0,-18 0,18 0,-17 18,-1-18,18 18,-18-18,18 0,-17 17,-1 1,18-18,-17 18,17-18,-18 17,18 1,-18-18,1 17</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6-11-18T02:39:26.465"/>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8308 6174,'0'0,"0"17,0 19,0-1,0-18,-18 19,18-36,0 17,0 36,-17-53,17 18,0 17,0-35,-18 35,18-35,0 18,0-18,0 18,0 17,0-17,0 17,0-35,0 18,0 17,-18-17,1-1,17 1,0-1,0-17,0 18,-18 17,18-35,0 36,0-19,-18 19,1-36,17 17,0 1,0-18,0 17,0 1,-18 0,18-18,0 17,0 1,0 0,-35-1,35-17,0 18,0 0,0-18,-18 35,18-35,-17 17,17-17,-18 36,18-36,0 17,-18 1,18 0,0-18,0 17,-17-17,17 36,0-36,-18 17,18-17,-18 18,18 0,-17-1,-1 1,18-1,-17 1,-1-18,18 35,-18-35,1 18,17 0,-18-18,18 17,0-17,-18 18,18-18,-17 18,-1-1,0 1,18-18,-17 17,17 1,0-18,-18 18,18-18,-18 17,18 1,-17 17,-1 1,18-36,-17 17,-1 1,18-18,0 35,0-35,-18 18,1 17,17-35,-18 0,18 18,0-18,-18 17,18 1,0-18,-17 18,-1-1,18 1,-18-18,18 18,-35-1,35 1,-17-1,-1 1,18-18,-18 18,18-1,-17-17,-1 0,0 18,18 0,-17-1,-1-17,18 0,-18 0,1 18,-1-18,1 18,-1-18,0 17,18-17,-17 0,-1 0,0 0,18 18,-17-18,-1 17,0-17,18 0,-35 18,17-18,1 0,17 0,-18 18,1-1,-1-17,-17 0,35 0,-18 0,0 18,1-18,-1 0,0 0,18 18,-17-18,-18 0,35 17,-36-17,19 0,-1 0,0 0,18 0,-17 0,-19 0,19 0,17 0,-18 18,1-18,-1 0,18 0,-18 0,-17 0,35 0,-18 18,1-18,-1 0,18 0,-35 0,-1 0,19 0,17 17,-18-17,1 0,17 0,-18 0,0 0,1 0,17 0,-36 18,19-18,17 17,-36-17,36 0,-35 18,0 0,35-18,-18 0,1 17,17-17,-18 0,18 0,-35 18,35-18,-18 0,18 18,-18-18,1 0,-1 0,18 17,-35 1,35-18,-18 18,18-18,-17 17,-1 1,0 0,1-18,-1 17,18 1,-18-1,1-17,17 18,0 0,-18-1,18 1,0-18,-18 18,18-18,-17 35,-1 0,18-35,0 18,-17-1,17-17,-18 18,18-18,0 35,0-35,-18 18,18 0,0-1,-17 19,-1-1,18-18,0-17,-18 18,18 17,0-35,0 18,0 0,0-1,-35 1,35 0,0-1,0-17,0 18,0 0,0-1,0-17,0 35,0-17,0 0,0 17,0-35,0 18,0 17,0-35,0 18,0-18,0 35,0-35,0 17,0-17,0 36,0-36,0 17,0-17,0 36,0-36,0 17,0-17,0 36,0-19,0 1,18-1,-18 1,35 17,-35-35,0 18,18 0,-18 17,0-35,17 18,-17-18,18 35,-18-35,18 35,-18-17,0-18,0 17,0 1,0 17,0-35,17 18,-17 0,18-1,-1 1,-17 0,18-1,-18-17,0 35,0-17,18 0,-18-18,17 17,-17-17,0 18,18-18,-18 18,18-1,-1 1,1 17,-18-17,18-1,-1 1,1-18,0 18,-18-18,17 17,-17-17,18 18,-1-18,1 0,0 18,-1-1,1 1,0-18,17 35,-35-35,18 0,17 18,-35-18,17 0,1 18,17-18,-35 0,53 0,-35 17,17 1,-17-18,-18 0,35 0,-17 0,-1 0,1 0,0 0,17 0,0 0,1 17,16-17,19 18,-36 0,36-18,-36 0,0 0,18 0,-35 0,35 0,-36 0,36 17,-17-17,-19 0,36 0,-35 0,0 0,-1 0,1 0,-1 0,19 0,-36 0,35 18,-17-18,-1 18,19-18,-19 0,1 0,17 0,-35 0,18 0,-1 0,1 0,17 0,1 0,-1 0,-18 0,1 0,17 0,-35 0,18 0,0 0,17 0,-35 0,35 0,-17 0,17 0,-35 0,35 0,1 0,-19 0,1 0,0 0,-18 0,35 0,-17 0,-1 0,18 0,1 0,17 0,0 0,-1 0,-34 0,35 0,-18 0,-17 0,0 0,-1 0,19 0,-36 0,35 0,0 0,0 0,-17 0,17 0,1 0,-1 0,-35 0,17 0,1 0,0 0,-18 0,17 0,19 0,-19 0,1 0,17 0,-17 0,35-18,-53 18,17 0,1 0,0 0,-18 0,17 0,1-18,0 18,-1 0,19 0,-19 0,1-17,-18 17,17 0,1 0,-18 0,18 0,-1 0,1 0,-18 0,35 0,-17 0,35-18,-53 18,35 0,-17 0,-1-18,1 18,0 0,-1 0,19 0,-19-17,18 17,-17-18,35 18,-53 0,18 0,-18 0,35-17,-17 17,-1 0,1-18,-18 18,18 0,-1-18,1 18,-18 0,17 0,1 0,-18-17,18 17,-18 0,17-18,1 0,0 18,-18 0,35-17,-17-1,-1 0,1 18,-1-35,-17 35,18-18,-18 1,35-1,-17-17,0 17,-18 1,17-1,-17 0,18 1,-18-1,35 0,-35 1,0 17,35-35,-35 17,18 0,-18 18,0-17,0-1,35 0,-35 1,0-1,0 18,18-18,-18 18,0-35,0 35,0-17,0 17,35-36,-35 36,0-17,0 17,0-36,0 19,0 17,0-36,0 36,0-17,0 17,0-36,0 36,0-17,0 17,0-35,0 35,0-18,0 18,0-35,0 35,0-18,0 18,0-35,0 35,0-36,0 19,0 17,0-35,0 17,0 0,0 18,0-17,0-1,0 0,0 1,-17-1,17 0,0 18,-18-35,18 18,-18-1,18-17,0 17,-17 0,17 1,0-1,0 0,0 1,0 17,0-36,0 19,-36-1,36 1,0-1,0 0,0 18,0-17,0-19,0 19,0 17,0-18,0 0,-17 1,17 17,0-18,0 1,0-1,0 18,0-18,0 1,-18-1,18-17,0 35,0-18,0-17,0 35,0-18,-17 1,17-1,0 18,0-18,0 1,0 17,-18-18,18 0,0 1,0-1,0 18,0-18,0 1,0-1,0 18,0-18,0 1,0-1,0 18,-18-17,18-1,0 0,0 18,0-17,0-1,0 0,0 1,0-1,0 0,0 18,0-17,0-1,0 1,0 17,0-18,0 0,0 1,0 17,0-18,0 0,-17 1,17 17,0-18,0 0,0 1,0 17,0-18,0 1,0-19,0 36,0-17,0-1,0 0,0 18,0-17,0-1,0 0,0 1,0-1,-18 0,18 1,0-1,0 18,0-17,0 17,0-18,0 0,0 1,0-1,0-17,0 17,0 18,0-35,0 17,0 18,0-17,0-19,0 36,0-35,0 17,0 1,0-1,-18 0,18 1,0-1,0 1,0 17,-17-36,17 1,0 35,0-18,-18-17,18 35,0-35,0 35,0-18,0 18,-18-35,18 35,0-18,0-17,0 35,0-35,0 17,0 18,0-18,0 1,0-1,0 18,0-18,0 1,0-1,0 18,0-35,0 17,0 1,0 17,0-18,0 0,0 1,0-1,0 0,-35-17,35 35,0-17,0-1,0 0,0 18,0-17,0-1,0 0,0 18,0-17,-17-1,17 0,0 18,0-17,0-1,0 0,-18 1,18 17,0-18,0 1,0 17,-18-18,18 18,0-18,0 1,0-19,-17 36,17-17,0 17,0-36,-18 19,18 17,0-35,0 35,-18-18,18 18,0-18,0 1,0 17,-17-18,-1 0,18 1,-18-1,18 0,-17 18,-1-17,18 17,-17-18,17 18,-18 0,-17-17,17 17,-17-36,35 36,-18 0,0 0,1 0,17 0,-18 0,0 0,1 0,17 0,-18 0,-17 0,35 0,-18 0,1 0,-1 0,18 0,-35 0,17 0,0 0,18 0,-17 0,-1 0,1 0,17 0,-18 0,0 0,1 0,-1 0,0 0,1 0,17 0,-36 0,19 0,17 0,-35 0,17 0,0 0,-17 0,35 0,-18 0,18 0,-35 0,17 0,18 0,-35 0,17 0,1 0,-1 0,18 0,-17 0,-1 0,0 0,18 0,-17 0,-1 0,-17 0,35 0,-18 0,0 0,1 0,17 0,-18 0,1 0,17 0,-18 0,0 0,1 0,-1 0,18 0,-18 0,1 0,-1 0,18 0,-18 0,1 0,17 18,-18-18,1 0,-1 18,0-18,18 0,-17 17,-1-17,0 0,18 0,-17 18,-1-18,0 0,18 0,-17 0,-1 0,0 17,18-17,-17 18,-1 0,1-18,-1 0,18 17,-18-17,1 18</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6-11-18T02:39:56.481"/>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8167 6191,'0'0,"-18"0,18 18,0 0,0-1,0 1,-17 17,17-17,0 17,0-35,-18 35,18-17,0 0,0-18,0 17,0 18,0-17,0 0,0 17,0 0,0-35,0 18,0 17,0-17,0-18,0 18,0-1,0 1,0-18,0 35,0-17,0-1,0 19,0-19,0 19,0-36,0 17,0 18,0-17,0 0,0 17,0-35,0 18,0-1,0 1,0 17,0-17,0-1,0 19,0-19,0-17,0 36,0-1,0 0,0-35,0 36,0-1,0 0,0-17,0-1,-18-17,1 36,17-36,0 17,0 19,0-36,0 35,0-18,-18 1,18 0,0-1,0 1,0 17,-18-17,18 0,0-1,0-17,0 18,0 17,0-17,0-1,0 19,0-19,0 19,0-36,0 17,0 19,0-36,0 17,0 18,0-35,0 36,0-19,0 1,0-18,0 18,0 17,0-17,0-1,0 18,0 1,0-36,0 35,0-17,0-1,0 1,0 17,0-35,0 35,0 1,0-1,0-17,0-1,0 19,0-19,0 1,0 17,0 0,0-35,0 18,0 35,0-53,0 18,0 17,0-17,0-1,0 18,0-35,0 36,0-1,0-17,0-1,0 1,0 17,0-17,0 17,0 0,0 1,0-19,0 1,0 17,0 1,0-19,0 18,0 1,0-1,-17 0,17 18,0-18,0-17,-18 0,18 17,0-17,0 17,0-17,0-1,0 1,0-1,0-17,0 36,0-19,0-17,0 36,0-19,0 1,0 17,0-17,0 0,0-1,0 1,0-1,0 19,0-36,0 17,0 1,0 0,0-18,0 17,0 19,0-36,0 17,18 1,-18-1,0-17,17 18,-17 0,0-1,36 1,-36 0,17-18,1 35,0-35,-18 18,17-1,-17 1,18-18,-1 17,1 1,0 0,-18-18,17 0,1 17,0-17,-1 18,1 0,0-18,-1 0,1 17,17-17,-17 36,17-36,0 17,-17-17,0 18,-18-18,17 0,19 18,-19-18,36 17,-35-17,-1 0,19 0,-1 18,-35-18,18 0,-1 0,1 0,-18 0,35 0,0 17,-35-17,36 0,17 18,-18-18,-18 0,19 0,-1 18,0-18,-17 0,17 0,-17 0,0 0,17 0,18 0,-53 0,53 17,-36-17,19 18,-19-18,1 0,17 0,-35 0,18 0,17 0,-17 0,17 0,0 0,18 0,0 0,-18 0,18 0,-17 0,-1 0,0 0,0 0,-17 18,0-18,35 0,-53 0,17 0,54 0,-36 0,-35 0,35 0,1 0,-36 0,17 0,1 0,-1 0,1 0,0 0,-1 0,1 0,17 0,1 0,-19-18,1 18,0 0,-1 0,1 0,-18-18,35 18,0-35,-35 35,36 0,-19-18,36 18,-53 0,18 0,17-35,-17 35,17 0,-35 0,18-17,35 17,-36-18,1 18,17 0,-35-18,35 1,-17 17,0 0,-1 0,-17-18,36 18,17-18,-53 18,35 0,-18-17,1 17,17-18,-35 18,18 0,35 0,-18 0,0 0,1 0,-1 0,0 0,-35 0,36 0,-19 0,-17 0,35 0,1 0,-1 0,-17 0,17 0,0 0,1 0,-36 0,17 0,1 0,-1 0,-17 0,18 0,0 0,-1 0,-17 0,36 0,-19 0,1 0,-18 0,18 0,17 0,-35 0,17 0,19 0,-36-18,17 1,1 17,0 0,-18-18,17 18,1-18,-18 1,18 17,-1-18,1 18,17-35,-35 35,18-18,-1 18,-17-17,18 17,-18-18,18 18,-1-35,-17 35,18 0,-18-36,0 36,18-17,-1-18,1 35,0-36,-18 19,35-19,-35 19,17-1,-17 18,18-35,0 0,-18 17,17 18,-17-18,18 1,-18-1,18-17,-18 17,0-17,17 35,-17-18,0 0,18 1,-18 17,0-35,0 17,0 18,0-35,0 35,0-18,0 18,0-35,0 35,0-18,0 18,0-35,0 35,0-18,0 18,18-35,-18 35,0-18,0 18,0-35,0 35,0-18,0 18,0-35,0 35,0-18,0 18,0-35,0 35,0-17,0 17,0-36,0 19,0 17,0-36,0 19,0-1,0 0,0 1,0-1,0 0,0 18,0-35,0 18,0-1,0 18,0-35,0 17,0 18,0-18,0 1,-18-1,0 18,18-35,0 35,-17-35,17 35,0-18,0-17,-36 17,36 0,-17 18,17-35,-18 17,0-17,1 35,-1-17,18-1,-17 0,-1 1,0-1,18 0,-35 18,35-17,-18-1,18 0,-17 18,-1-17,0-1,18 0,-17 18,-1 0,0-17,1-1,-1 18,1-17,-19-1,19 18,17 0,-36 0,19 0,-1-18,0 1,1 17,-1 0,-17 0,35 0,-18 0,1 0,-1 0,18 0,-18-18,1 18,-1 0,18 0,-18 0,1 0,-1 0,18 0,-17 0,-1 0,0 0,18 0,-17 0,-1 0,0-18,1 18,-1 0,0 0,18 0,-17 0,-1 0,0 0,1 0,-1 0,1 0,-1 0,-17 0,17 0,0 0,1 0,-19 0,1 0,18 0,-19 0,19 0,-19 0,19 0,17 0,-18 0,-17 0,35 0,-35 0,17 0,0 0,1 0,-19 0,36 0,-35 0,35 0,-18 0,18 0,-35 0,17 0,18 0,-35 0,35 0,-35-17,17 17,1-18,-1 18,-17 0,35 0,-18 0,0 0,1 0,17 0,-18-18,1 18,-1 0,18 0,-18-17,-17-1,17 18,1 0,17 0,-18-17,0 17,1 0,17-18,-35 0,35 18,-36 0,36 0,-17-17,17 17,-18-18,18 0,-18 18,1 0,17 0,-18-17,0-1,1 0,17 18,-36-17,36-1,-17 18,17-17,0 17,-18-18,18 18,-17-18,17 1,-18 17,18-18,0 0,-18 1,18-36,-17 53,17-18,-18 0,18 1,0 17,0-18,0 1,0-1,0 18,0-18,-18 18,18-17,0-1,0 18,0-18,-17-17,17 35,-18-35,18 17,0 18,-18-17,18-1,0 0,0 18,0-17,0-19,0 19,0-1,0 18,0-18,0 1,0 17,0-18,0 1,0-1,-35-17,35 35,0-18,0 18,0-35,0 35,0-18,0 18,0-35,0 35,0-18,0 18,0-35,0 35,0-18,0 18,0-35,0 35,0-18,0 18,0-35,0 35,0-18,0 18,0-35,0 35,-17-35,17 17,0 18,0-17,0-1,-18 0,18 18,0-17,0-1,0 0,0 18,0-17,-18-1,18 0,0 18,0-17,0-1,0-17,0 35,0-18,0 1,0-1,0 18,-17-18,17 1,0-1,0 18,0-18,0 1,0-1,-18 0,18 1,0-1,0 1,0-1,0-17,-18 35,1-36,17 36,0-17,0 17,0-36,-18 36,18-17,0 17,-18-18,18 18,-17-17,-1-1,18 18,-17-18,17 18,-18-17,0-1,18 18,-17 0,17-18,-36 1,36 17,-35-18,35 18,-18-18,18 18,-35-17,35-1,-18 18,1 0,-1 0,18 0,-17 0,-1-17,0 17,18 0,-17 0,-1 0,0-18,1 18,17 0,-18 0,0 0,18 0,-17 0,-1-18,1 18,17 0,-18 0,0 0,1 0,17 0,-36 0,19 0,17 0,-36 0,36 0,-17 0,17 0,-35 0,17 0,18 0,-35 0,17 0,0 0,-17 0,17 0,1 0,-1 0,0 0,1 0,-18 0,35 0,-36 0,19 0,-19 0,36 0,-17 0,-19 0,19 0,-1 0,-17 0,35 0,-18 0,1 0,-1 0,18 0,-18 0,1 0,-1 0,18 0,-18 0,1 0,-1 0,18 0,-17 0,-1 0,0 0,18 0,-17 0,-1 0,0 0,18 0,-17 0,-1 0,0 0,18 0,-17 18,-1-18,0 0,18 0,-17 18,-1-18,1 0,17 17,-18-17,0 0,1 0,17 0,-18 0,0 18,1-18,-1 17,0-17,18 18,-17-18,17 0,-18 0</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28.36041" units="1/cm"/>
          <inkml:channelProperty channel="Y" name="resolution" value="28.34646" units="1/cm"/>
        </inkml:channelProperties>
      </inkml:inkSource>
      <inkml:timestamp xml:id="ts0" timeString="2016-11-18T02:40:27.744"/>
    </inkml:context>
    <inkml:brush xml:id="br0">
      <inkml:brushProperty name="width" value="0.08819" units="cm"/>
      <inkml:brushProperty name="height" value="0.35278" units="cm"/>
      <inkml:brushProperty name="color" value="#FF0000"/>
      <inkml:brushProperty name="tip" value="rectangle"/>
      <inkml:brushProperty name="rasterOp" value="maskPen"/>
    </inkml:brush>
  </inkml:definitions>
  <inkml:trace contextRef="#ctx0" brushRef="#br0">8273 6085,'0'0,"0"18,0 0,0 17,17-17,-17 17,0-17,18 34,-18-52,0 18,0 0,0-1,0 1,0 0,0-1,0-17,0 18,0 0,0-1,0-17,0 18,0-1,0 1,0-18,0 18,0-1,0 1,0-18,0 18,0-1,0 1,-18-18,18 18,0-1,-17 1,17 0,0-1,0 1,-18-1,18-17,-18 18,18 0,-17-1,17 19,0-36,-18 35,0-17,18-1,0-17,0 18,-17-18,17 17,0 1,0-18,0 18,-35-1,35 1,0-18,0 18,0 17,0-35,-18 35,18-35,0 18,0-1,-18 19,18-19,0-17,0 18,-17-18,17 18,0-1,0-17,0 18,0 0,0-18,0 17,0 1,0 0,0-18,0 17,0 1,-18-1,18-17,0 18,0 0,0-1,0-17,0 18,-18 17,18-17,0 0,-17-18,17 17,0 1,0-18,0 17,-18 1,18 0,0-18,-18 17,18-17,0 18,0 0,-17-1,17-17,-18 18,18 0,0-18,0 17,-17 18,-1-17,18 0,-18-18,18 35,-17-17,-1-1,18-17,-18 18,18 0,0-1,-17-17,-1 18,18-18,-18 0,18 18,-17-1,-1-17,18 0,-18 18,1-18,-1 0,1 17,17 1,-18-18,0 0,18 18,-17-18,17 0,-36 0,36 17,-17 1,17-18,-18 18,18-18,-18 0,1 17,-1 1,1-18,-1 18,18-18,-35 0,35 0,-36 35,36-35,-17 0,17 0,-18 17,18-17,-35 0,17 18,1 0,17-18,-18 0,0 17,-17-17,17 0,18 0,-35 36,17-36,18 0,-17 0,-1 0,0 0,18 0,-17 17,-1-17,1 0,-1 18,0-18,1 0,17 0,-36 18,19-18,-1 17,-17-17,35 0,-35 0,17 0,0 18,1-18,-19 0,19 0,-1 0,0 0,1 17,-1-17,1 0,17 0,-18 0,18 0,-18 0,1 0,-1 18,18-18,-18 0,1 0,-1 0,-17 0,35 0,-18 0,18 0,-35 0,17 0,18 0,-35 0,35 18,-18-18,18 0,-35 0,17 17,1-17,-1 0,0 0,18 0,-17 0,-1 0,18 18,-17-18,-1 0,0 0,18 0,-17 0,-1 0,0 0,18 0,-35 18,17-18,1 0,-1 17,1-17,-1 18,18-18,-18 0,1 18,-1-18,0 0,-17 0,17 17,1-17,-1 0,18 18,-18-18,18 0,-35 0,18 18,-19-1,36-17,-17 18,17-18,-18 17,0-17,1 0,17 0,-18 18,18-18,-18 18,1-1,17-17,-18 18,18-18,-17 18,-1-18,18 0,-18 17,18 1,0-18,0 18,-17-18,17 17,0 1,0-18,-18 17,0-17,18 36,0-19,0-17,0 36,0-36,-17 17,17-17,-18 36,18-36,-18 17,18 1,0-1,0 1,-35 0,35-1,0 1,-17 0,17-1,0 1,-18-18,18 18,0 17,-18-17,1 34,17-52,0 18,-18 17,18-35,0 18,-18 0,18-1,0-17,-17 36,17-36,0 17,0 1,-18-18,18 17,0 1,0-18,0 35,0-35,0 18,0 0,0-18,-18 17,18-17,0 18,0-18,0 18,0-1,0 1,0-18,0 17,0 1,0 0,0-18,0 17,0 1,0 0,0-18,0 17,0 1,0 0,0-18,0 17,0 36,0-53,0 35,0-35,18 18,-18 53,35-71,-17 53,-18-53,18 17,-18-17,17 18,-17-18,18 35,0-35,-18 18,17-18,-17 17,18 1,-1-18,-17 0,18 0,-18 18,18-18,-18 0,17 17,1 1,-18-18,35 0,-35 0,18 18,17-1,-35-17,18 0,-1 18,1-18,-18 0,18 0,-1 0,1 0,0 17,-1 1,-17-18,18 0,0 0,-18 0,17 18,1-18,-18 0,17 0,1 0,-18 0,18 0,-18 0,17 0,1 35,0-35,-18 0,17 0,1 0,0 0,-18 0,35 18,-17-18,-1 0,1 17,-1-17,1 0,0 18,-1-18,-17 0,18 0,-18 0,18 0,17 18,-17-18,-1 17,-17-17,18 0,-1 0,1 0,0 18,-18-18,17 18,19-18,-36 0,17 0,19 0,-36 0,17 0,1 0,-1 0,1 17,0-17,17 18,-35-18,18 0,-1 0,1 0,-18 0,18 0,-1 0,1 0,0 0,17 0,-18 0,19 0,-36 0,17 0,19 0,-36 0,17 0,1 0,0 0,-1 0,18 0,-17 0,17 0,-17 0,0 0,-1 0,19 0,-36 0,35 0,-18 0,-17 0,36 0,-19 0,1 0,0 0,-1 0,1 0,17 0,-17 0,0 0,-1 0,1 0,-1 0,1 0,0 0,17 0,0 0,18 0,18 0,-36 0,0 0,18 0,-35 0,17 0,-17 0,17 0,-17 0,17 0,-17 0,17 0,0 0,0 0,1 0,-1 0,0 0,18 0,-18 0,-17 0,0 0,17-18,-17 18,17 0,0 0,18 0,-18 0,1 0,17 0,0 0,-18-17,-18 17,1 0,35 0,-53 0,18 0,35 0,-36 0,36 0,-18 0,1 0,17 0,-1 0,-34 0,35 0,-35 0,17 0,-17 0,17 0,-17 0,17 0,-18 0,1 0,17 0,-17 0,0 0,-1 0,-17 0,18 0,0 0,-1 0,1 0,-1 0,1 0,17 0,1 0,-1 0,-17 0,-18 0,35 0,-18 0,1 0,-18 0,18 0,35 0,-53 0,35 0,-17 0,35 0,-36 0,1 0,-1 0,-17 0,36 0,-19 0,1 0,17 0,1 0,-1 0,-18 0,19 0,-19 0,19 0,-19 0,-17 0,18 0,17 0,-35 0,18 0,17 0,-35 0,35 0,1 0,-36 0,17 0,1 0,0 0,17 0,-35 0,18-18,-18 18,35 0,0 0,0 0,-35 0,36 0,-1 0,0 0,-35 0,18-18,17 18,-17 0,-1 0,19 0,-19 0,36 0,-35 0,-1 0,1 0,0 0,17 0,-17 0,35 0,0 0,-18 0,0 0,-17 0,17 0,0 0,1 0,-19 0,-17 0,18 0,17 0,-35 0,35 0,1 0,17 0,-1 0,-34 0,35 0,-35 0,17 0,-35 0,18 0,17 0,-35 0,35 0,0 0,1 0,-19 0,1 0,17 0,1-35,-36 35,17 0,1 0,17 0,-35 0,18 0,-18 0,35-18,-35 18,18 0,-1-17,1-1,0 18,-18-18,35 1,-18 17,1-18,0 18,-1-18,-17 1,36-1,-1 1,-17 17,-1-18,19-17,-36 35,17-18,1 18,-18 0,17-35,19 35,-36-18,35 0,-17 1,-1-1,-17 18,18-17,0-1,-1 0,-17 1,0 17,18-36,17 19,-35-19,0 36,0-17,18 17,-18-18,0 1,0-19,35 19,-35-1,18 18,-18-35,0 17,0-17,0 35,17-36,1 36,-18-17,0-1,0 1,0-1,0 0,0 1,0-19,0 36,0-17,0-1,0 0,0 18,0-17,0-1,0 1,0 17,0-18,0 0,0 1,0-1,0 0,0 18,0-17,0 17,0-18,0-17,0 35,0-18,0 1,0-1,0 18,0-35,0 35,0-18,0 0,0-17,0 17,-18 1,18-1,-17 0,17 1,-18-1,18 1,0 17,-18-18,18-17,-35 17,35 0,0 18,-18-17,18-1,0 18,-17-18,-1 1,1-1,17 18,-18-17,0 17,1-18,-1 0,18 18,-18 0,1-17,-1-1,0 18,18-18,-17 18,-1 0,1-17,17 17,-36-18,36 18,-35-18,35 18,-35-17,-1-18,19 35,-1-18,-35 0,53 18,-35-17,17-1,1 18,-36 0,53 0,-18-18,18 18,-18 0,-34-35,34 35,0 0,1 0,-1 0,0 0,1-18,-1 18,0 0,1 0,17 0,-18 0,-17-17,35 17,-35 0,35 0,-36 0,19-18,17 18,-18 0,0 0,-17 0,35 0,-18 0,1 0,-1 0,18 0,-17 0,-19 0,36 0,-17-18,-1 18,0 0,1 0,-1 0,-17-17,35 17,-18 0,-17 0,35 0,-35 0,17-18,0 18,1 0,-1-17,0 17,1 0,-1 0,-17 0,17-18,-17 0,17 18,18 0,-35-17,17 17,18 0,-35-18,35 0,-18 18,18 0,-52-35,34 17,0 1,1 17,17 0,-18-18,0 18,18 0,-35-17,0 17,35-18,-18 18,18 0,-17 0,17-18,-36 18,36-17,-17 17,-1-18,0 18,18 0,-17 0,-1-18,0 18,1-17,-1 17,-17 0,35-18,-18 0,18 18,-17 0,-1-17,18 17,-18-18,18 18,-17 0,17-17,-18-1,18 18,-18-18,18 18,-35-35,35 35,0-18,-18 1,18-1,0 18,-35-35,35 35,-17-18,17 0,0 1,-18-1,0 18,18-35,0 35,0-18,-17 1,-1-19,18 36,0-17,-18-1,18 0,-17 1,17-1,-18 1,18-1,-18-17,18 35,-17-36,17 19,0 17,0-36,0 36,0-17,0 17,0-35,0 35,0-18,0 18,0-35,0 35,0-18,0 18,0-35,0 35,0-18,0 18,0-35,0 35,0-18,0 18,0-35,0 35,0-18,0 18,0-35,0 35,0-18,0 18,0-17,0-1,0 0,0 18,0-17,0-1,0 0,0 18,0-17,0-1,0 1,0 17,0-18,0 18,0-18,0 1,0 17,0-18,0 0,0 1,0-1,0-17,0 35,0-35,0 35,0-18,0 18,0-35,0 35,0-18,0 18,0-35,0 35,0-18,0 18,0-35,-18 17,18 0,0 1,0 17,0-18,-35-35,35 53,0-17,0-1,-18 0,18 18,0-17,0-19,-35 19,35-1,0 1,-18 17,1-18,-1-17,18 17,-18 18,18-18,-17 1,17-1,-18 0,1 18,17-17,-18-1,0 18,18-17,-17 17,17 0,-18-18,0 0,18 18,-17 0,-1 0,0 0,1-17,17 17,-36 0,36 0,-17 0,-1-18,1 0,-1 18,0 0,-17 0,35 0,-18 0,1 0,17 0,-18 0,0-17,18 17,-17 0,-1 0,-17-18,17 18,1-18,-1 18,0 0,18 0,-17 0,-1 0,0 0,18 0,-35 0,35 0,-17 0,17 0,-18 0,0 0,1 0,-1-17,0 17,1 0,-1 0,18 0,-18-18,1 18,-1 0,-17 0,17-18,1 18,-1 0,18 0,-18 0,1 0,-1 0,18 0,-18 0,1 0,-1 0,18 0,-18 0,1 0,-1 0,18 0,-17 0,-1 0,0 0,18 0,-17 18,17-18,-36 0,19 18,-19-1,19-17,17 0,-18 18,1-18,-19 0,36 0,-35 0,17 35,-17-35,17 0,18 0,-17 18,-1-18,0 0,18 0,-17 0,-18 18,35-1,-18-17,0 18,18-18,-17 0,17 0,-18 0,0 18,18-1,-17-17,17 18,-18-18,18 17,0-17,0 18,0 0,0-18,0 17,18-17,-18 18,17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F5DE8E-75DF-4E7C-ABE9-A606B2C94CED}" type="datetimeFigureOut">
              <a:rPr lang="zh-CN" altLang="en-US" smtClean="0"/>
              <a:t>2018/7/26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82942A8-28E9-471E-9B78-C644076100D0}" type="slidenum">
              <a:rPr lang="zh-CN" altLang="en-US" smtClean="0"/>
              <a:t>‹#›</a:t>
            </a:fld>
            <a:endParaRPr lang="zh-CN" altLang="en-US"/>
          </a:p>
        </p:txBody>
      </p:sp>
    </p:spTree>
    <p:extLst>
      <p:ext uri="{BB962C8B-B14F-4D97-AF65-F5344CB8AC3E}">
        <p14:creationId xmlns:p14="http://schemas.microsoft.com/office/powerpoint/2010/main" val="28450001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找出最好的一条线</a:t>
            </a:r>
          </a:p>
        </p:txBody>
      </p:sp>
      <p:sp>
        <p:nvSpPr>
          <p:cNvPr id="4" name="灯片编号占位符 3"/>
          <p:cNvSpPr>
            <a:spLocks noGrp="1"/>
          </p:cNvSpPr>
          <p:nvPr>
            <p:ph type="sldNum" sz="quarter" idx="10"/>
          </p:nvPr>
        </p:nvSpPr>
        <p:spPr/>
        <p:txBody>
          <a:bodyPr/>
          <a:lstStyle/>
          <a:p>
            <a:fld id="{482942A8-28E9-471E-9B78-C644076100D0}" type="slidenum">
              <a:rPr lang="zh-CN" altLang="en-US" smtClean="0"/>
              <a:t>52</a:t>
            </a:fld>
            <a:endParaRPr lang="zh-CN" altLang="en-US"/>
          </a:p>
        </p:txBody>
      </p:sp>
    </p:spTree>
    <p:extLst>
      <p:ext uri="{BB962C8B-B14F-4D97-AF65-F5344CB8AC3E}">
        <p14:creationId xmlns:p14="http://schemas.microsoft.com/office/powerpoint/2010/main" val="2477354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5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B9DBF6A4-093F-4086-982D-0364F6F18D6F}" type="slidenum">
              <a:rPr lang="en-US" altLang="zh-CN" sz="1200" b="0"/>
              <a:pPr eaLnBrk="1" hangingPunct="1"/>
              <a:t>68</a:t>
            </a:fld>
            <a:endParaRPr lang="en-US" altLang="zh-CN" sz="1200" b="0"/>
          </a:p>
        </p:txBody>
      </p:sp>
    </p:spTree>
    <p:extLst>
      <p:ext uri="{BB962C8B-B14F-4D97-AF65-F5344CB8AC3E}">
        <p14:creationId xmlns:p14="http://schemas.microsoft.com/office/powerpoint/2010/main" val="5751397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6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FC6085B2-5145-439F-ABAE-EBC9745E5C71}" type="slidenum">
              <a:rPr lang="en-US" altLang="zh-CN" sz="1200" b="0"/>
              <a:pPr eaLnBrk="1" hangingPunct="1"/>
              <a:t>69</a:t>
            </a:fld>
            <a:endParaRPr lang="en-US" altLang="zh-CN" sz="1200" b="0"/>
          </a:p>
        </p:txBody>
      </p:sp>
    </p:spTree>
    <p:extLst>
      <p:ext uri="{BB962C8B-B14F-4D97-AF65-F5344CB8AC3E}">
        <p14:creationId xmlns:p14="http://schemas.microsoft.com/office/powerpoint/2010/main" val="575986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7CE4C72B-3C36-4264-8302-BD63D533495E}" type="slidenum">
              <a:rPr lang="en-US" altLang="zh-CN" sz="1200" b="0"/>
              <a:pPr eaLnBrk="1" hangingPunct="1"/>
              <a:t>70</a:t>
            </a:fld>
            <a:endParaRPr lang="en-US" altLang="zh-CN" sz="1200" b="0"/>
          </a:p>
        </p:txBody>
      </p:sp>
    </p:spTree>
    <p:extLst>
      <p:ext uri="{BB962C8B-B14F-4D97-AF65-F5344CB8AC3E}">
        <p14:creationId xmlns:p14="http://schemas.microsoft.com/office/powerpoint/2010/main" val="32514620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8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963ED83B-15D0-432C-878B-60F54B83636A}" type="slidenum">
              <a:rPr lang="en-US" altLang="zh-CN" sz="1200" b="0"/>
              <a:pPr eaLnBrk="1" hangingPunct="1"/>
              <a:t>71</a:t>
            </a:fld>
            <a:endParaRPr lang="en-US" altLang="zh-CN" sz="1200" b="0"/>
          </a:p>
        </p:txBody>
      </p:sp>
    </p:spTree>
    <p:extLst>
      <p:ext uri="{BB962C8B-B14F-4D97-AF65-F5344CB8AC3E}">
        <p14:creationId xmlns:p14="http://schemas.microsoft.com/office/powerpoint/2010/main" val="29119580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Slide Image Placeholder 1"/>
          <p:cNvSpPr>
            <a:spLocks noGrp="1" noRot="1" noChangeAspect="1" noTextEdit="1"/>
          </p:cNvSpPr>
          <p:nvPr>
            <p:ph type="sldImg"/>
          </p:nvPr>
        </p:nvSpPr>
        <p:spPr>
          <a:ln/>
        </p:spPr>
      </p:sp>
      <p:sp>
        <p:nvSpPr>
          <p:cNvPr id="169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9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5F0C6828-4D86-46B8-A1AC-CA3DD40EA14E}" type="slidenum">
              <a:rPr lang="en-US" altLang="zh-CN" sz="1200" b="0"/>
              <a:pPr eaLnBrk="1" hangingPunct="1"/>
              <a:t>72</a:t>
            </a:fld>
            <a:endParaRPr lang="en-US" altLang="zh-CN" sz="1200" b="0"/>
          </a:p>
        </p:txBody>
      </p:sp>
    </p:spTree>
    <p:extLst>
      <p:ext uri="{BB962C8B-B14F-4D97-AF65-F5344CB8AC3E}">
        <p14:creationId xmlns:p14="http://schemas.microsoft.com/office/powerpoint/2010/main" val="29144055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B98BA08D-BD31-42F1-B025-43A4A1AF5B36}" type="slidenum">
              <a:rPr lang="en-US" altLang="zh-CN" sz="1200" b="0"/>
              <a:pPr eaLnBrk="1" hangingPunct="1"/>
              <a:t>73</a:t>
            </a:fld>
            <a:endParaRPr lang="en-US" altLang="zh-CN" sz="1200" b="0"/>
          </a:p>
        </p:txBody>
      </p:sp>
    </p:spTree>
    <p:extLst>
      <p:ext uri="{BB962C8B-B14F-4D97-AF65-F5344CB8AC3E}">
        <p14:creationId xmlns:p14="http://schemas.microsoft.com/office/powerpoint/2010/main" val="3440093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72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4BB56F05-A04A-441E-B3C7-DFB23951AB50}" type="slidenum">
              <a:rPr lang="en-US" altLang="zh-CN" sz="1200" b="0"/>
              <a:pPr eaLnBrk="1" hangingPunct="1"/>
              <a:t>74</a:t>
            </a:fld>
            <a:endParaRPr lang="en-US" altLang="zh-CN" sz="1200" b="0"/>
          </a:p>
        </p:txBody>
      </p:sp>
    </p:spTree>
    <p:extLst>
      <p:ext uri="{BB962C8B-B14F-4D97-AF65-F5344CB8AC3E}">
        <p14:creationId xmlns:p14="http://schemas.microsoft.com/office/powerpoint/2010/main" val="11884661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73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B124257B-4441-402A-A6F9-648E743900C3}" type="slidenum">
              <a:rPr lang="en-US" altLang="zh-CN" sz="1200" b="0"/>
              <a:pPr eaLnBrk="1" hangingPunct="1"/>
              <a:t>75</a:t>
            </a:fld>
            <a:endParaRPr lang="en-US" altLang="zh-CN" sz="1200" b="0"/>
          </a:p>
        </p:txBody>
      </p:sp>
    </p:spTree>
    <p:extLst>
      <p:ext uri="{BB962C8B-B14F-4D97-AF65-F5344CB8AC3E}">
        <p14:creationId xmlns:p14="http://schemas.microsoft.com/office/powerpoint/2010/main" val="27978596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贪心算法</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83</a:t>
            </a:fld>
            <a:endParaRPr lang="zh-CN" altLang="en-US"/>
          </a:p>
        </p:txBody>
      </p:sp>
    </p:spTree>
    <p:extLst>
      <p:ext uri="{BB962C8B-B14F-4D97-AF65-F5344CB8AC3E}">
        <p14:creationId xmlns:p14="http://schemas.microsoft.com/office/powerpoint/2010/main" val="8643485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全局：同时预测出结果，而不是一个一个预测（全局搜索）</a:t>
            </a:r>
            <a:endParaRPr lang="zh-CN" altLang="zh-CN" dirty="0"/>
          </a:p>
        </p:txBody>
      </p:sp>
      <p:sp>
        <p:nvSpPr>
          <p:cNvPr id="200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CE648793-791E-43D2-8E58-DEBDC27842E7}" type="slidenum">
              <a:rPr lang="en-US" altLang="zh-CN" sz="1200" b="0"/>
              <a:pPr eaLnBrk="1" hangingPunct="1"/>
              <a:t>85</a:t>
            </a:fld>
            <a:endParaRPr lang="en-US" altLang="zh-CN" sz="1200" b="0"/>
          </a:p>
        </p:txBody>
      </p:sp>
    </p:spTree>
    <p:extLst>
      <p:ext uri="{BB962C8B-B14F-4D97-AF65-F5344CB8AC3E}">
        <p14:creationId xmlns:p14="http://schemas.microsoft.com/office/powerpoint/2010/main" val="889264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42DAC5-DBCE-43E7-872B-A2593617C746}" type="slidenum">
              <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altLang="zh-CN"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25555149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86</a:t>
            </a:fld>
            <a:endParaRPr lang="zh-CN" altLang="en-US"/>
          </a:p>
        </p:txBody>
      </p:sp>
    </p:spTree>
    <p:extLst>
      <p:ext uri="{BB962C8B-B14F-4D97-AF65-F5344CB8AC3E}">
        <p14:creationId xmlns:p14="http://schemas.microsoft.com/office/powerpoint/2010/main" val="2788837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One-hot</a:t>
            </a:r>
          </a:p>
        </p:txBody>
      </p:sp>
      <p:sp>
        <p:nvSpPr>
          <p:cNvPr id="4" name="灯片编号占位符 3"/>
          <p:cNvSpPr>
            <a:spLocks noGrp="1"/>
          </p:cNvSpPr>
          <p:nvPr>
            <p:ph type="sldNum" sz="quarter" idx="10"/>
          </p:nvPr>
        </p:nvSpPr>
        <p:spPr/>
        <p:txBody>
          <a:bodyPr/>
          <a:lstStyle/>
          <a:p>
            <a:fld id="{482942A8-28E9-471E-9B78-C644076100D0}" type="slidenum">
              <a:rPr lang="zh-CN" altLang="en-US" smtClean="0"/>
              <a:t>88</a:t>
            </a:fld>
            <a:endParaRPr lang="zh-CN" altLang="en-US"/>
          </a:p>
        </p:txBody>
      </p:sp>
    </p:spTree>
    <p:extLst>
      <p:ext uri="{BB962C8B-B14F-4D97-AF65-F5344CB8AC3E}">
        <p14:creationId xmlns:p14="http://schemas.microsoft.com/office/powerpoint/2010/main" val="7050776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维度爆炸：长尾分布，低频词很多</a:t>
            </a:r>
          </a:p>
        </p:txBody>
      </p:sp>
      <p:sp>
        <p:nvSpPr>
          <p:cNvPr id="4" name="灯片编号占位符 3"/>
          <p:cNvSpPr>
            <a:spLocks noGrp="1"/>
          </p:cNvSpPr>
          <p:nvPr>
            <p:ph type="sldNum" sz="quarter" idx="10"/>
          </p:nvPr>
        </p:nvSpPr>
        <p:spPr/>
        <p:txBody>
          <a:bodyPr/>
          <a:lstStyle/>
          <a:p>
            <a:fld id="{482942A8-28E9-471E-9B78-C644076100D0}" type="slidenum">
              <a:rPr lang="zh-CN" altLang="en-US" smtClean="0"/>
              <a:t>89</a:t>
            </a:fld>
            <a:endParaRPr lang="zh-CN" altLang="en-US"/>
          </a:p>
        </p:txBody>
      </p:sp>
    </p:spTree>
    <p:extLst>
      <p:ext uri="{BB962C8B-B14F-4D97-AF65-F5344CB8AC3E}">
        <p14:creationId xmlns:p14="http://schemas.microsoft.com/office/powerpoint/2010/main" val="19412191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可比较的表示</a:t>
            </a:r>
          </a:p>
        </p:txBody>
      </p:sp>
      <p:sp>
        <p:nvSpPr>
          <p:cNvPr id="4" name="灯片编号占位符 3"/>
          <p:cNvSpPr>
            <a:spLocks noGrp="1"/>
          </p:cNvSpPr>
          <p:nvPr>
            <p:ph type="sldNum" sz="quarter" idx="10"/>
          </p:nvPr>
        </p:nvSpPr>
        <p:spPr/>
        <p:txBody>
          <a:bodyPr/>
          <a:lstStyle/>
          <a:p>
            <a:fld id="{482942A8-28E9-471E-9B78-C644076100D0}" type="slidenum">
              <a:rPr lang="zh-CN" altLang="en-US" smtClean="0"/>
              <a:t>91</a:t>
            </a:fld>
            <a:endParaRPr lang="zh-CN" altLang="en-US"/>
          </a:p>
        </p:txBody>
      </p:sp>
    </p:spTree>
    <p:extLst>
      <p:ext uri="{BB962C8B-B14F-4D97-AF65-F5344CB8AC3E}">
        <p14:creationId xmlns:p14="http://schemas.microsoft.com/office/powerpoint/2010/main" val="3422358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93</a:t>
            </a:fld>
            <a:endParaRPr lang="zh-CN" altLang="en-US"/>
          </a:p>
        </p:txBody>
      </p:sp>
    </p:spTree>
    <p:extLst>
      <p:ext uri="{BB962C8B-B14F-4D97-AF65-F5344CB8AC3E}">
        <p14:creationId xmlns:p14="http://schemas.microsoft.com/office/powerpoint/2010/main" val="26246182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目标函数是非凸函数，局部最优</a:t>
            </a:r>
          </a:p>
        </p:txBody>
      </p:sp>
      <p:sp>
        <p:nvSpPr>
          <p:cNvPr id="4" name="灯片编号占位符 3"/>
          <p:cNvSpPr>
            <a:spLocks noGrp="1"/>
          </p:cNvSpPr>
          <p:nvPr>
            <p:ph type="sldNum" sz="quarter" idx="10"/>
          </p:nvPr>
        </p:nvSpPr>
        <p:spPr/>
        <p:txBody>
          <a:bodyPr/>
          <a:lstStyle/>
          <a:p>
            <a:fld id="{482942A8-28E9-471E-9B78-C644076100D0}" type="slidenum">
              <a:rPr lang="zh-CN" altLang="en-US" smtClean="0"/>
              <a:t>96</a:t>
            </a:fld>
            <a:endParaRPr lang="zh-CN" altLang="en-US"/>
          </a:p>
        </p:txBody>
      </p:sp>
    </p:spTree>
    <p:extLst>
      <p:ext uri="{BB962C8B-B14F-4D97-AF65-F5344CB8AC3E}">
        <p14:creationId xmlns:p14="http://schemas.microsoft.com/office/powerpoint/2010/main" val="2650423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模型参数学习，词向量学习</a:t>
            </a:r>
          </a:p>
        </p:txBody>
      </p:sp>
      <p:sp>
        <p:nvSpPr>
          <p:cNvPr id="4" name="灯片编号占位符 3"/>
          <p:cNvSpPr>
            <a:spLocks noGrp="1"/>
          </p:cNvSpPr>
          <p:nvPr>
            <p:ph type="sldNum" sz="quarter" idx="10"/>
          </p:nvPr>
        </p:nvSpPr>
        <p:spPr/>
        <p:txBody>
          <a:bodyPr/>
          <a:lstStyle/>
          <a:p>
            <a:fld id="{482942A8-28E9-471E-9B78-C644076100D0}" type="slidenum">
              <a:rPr lang="zh-CN" altLang="en-US" smtClean="0"/>
              <a:t>97</a:t>
            </a:fld>
            <a:endParaRPr lang="zh-CN" altLang="en-US"/>
          </a:p>
        </p:txBody>
      </p:sp>
    </p:spTree>
    <p:extLst>
      <p:ext uri="{BB962C8B-B14F-4D97-AF65-F5344CB8AC3E}">
        <p14:creationId xmlns:p14="http://schemas.microsoft.com/office/powerpoint/2010/main" val="7391848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预训练词向量：在机器翻译任务上意义不大，有可能有副作用</a:t>
            </a:r>
            <a:endParaRPr kumimoji="1" lang="en-US" altLang="zh-CN" dirty="0"/>
          </a:p>
          <a:p>
            <a:r>
              <a:rPr kumimoji="1" lang="zh-CN" altLang="en-US" dirty="0"/>
              <a:t>用训练语料训练出的词向量</a:t>
            </a:r>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98</a:t>
            </a:fld>
            <a:endParaRPr lang="zh-CN" altLang="en-US"/>
          </a:p>
        </p:txBody>
      </p:sp>
    </p:spTree>
    <p:extLst>
      <p:ext uri="{BB962C8B-B14F-4D97-AF65-F5344CB8AC3E}">
        <p14:creationId xmlns:p14="http://schemas.microsoft.com/office/powerpoint/2010/main" val="11713335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99</a:t>
            </a:fld>
            <a:endParaRPr lang="zh-CN" altLang="en-US"/>
          </a:p>
        </p:txBody>
      </p:sp>
    </p:spTree>
    <p:extLst>
      <p:ext uri="{BB962C8B-B14F-4D97-AF65-F5344CB8AC3E}">
        <p14:creationId xmlns:p14="http://schemas.microsoft.com/office/powerpoint/2010/main" val="3990610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100</a:t>
            </a:fld>
            <a:endParaRPr lang="zh-CN" altLang="en-US"/>
          </a:p>
        </p:txBody>
      </p:sp>
    </p:spTree>
    <p:extLst>
      <p:ext uri="{BB962C8B-B14F-4D97-AF65-F5344CB8AC3E}">
        <p14:creationId xmlns:p14="http://schemas.microsoft.com/office/powerpoint/2010/main" val="2572857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机器学习的本质</a:t>
            </a:r>
            <a:endParaRPr kumimoji="1" lang="en-US" altLang="zh-CN"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56</a:t>
            </a:fld>
            <a:endParaRPr lang="zh-CN" altLang="en-US"/>
          </a:p>
        </p:txBody>
      </p:sp>
    </p:spTree>
    <p:extLst>
      <p:ext uri="{BB962C8B-B14F-4D97-AF65-F5344CB8AC3E}">
        <p14:creationId xmlns:p14="http://schemas.microsoft.com/office/powerpoint/2010/main" val="1372982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101</a:t>
            </a:fld>
            <a:endParaRPr lang="zh-CN" altLang="en-US"/>
          </a:p>
        </p:txBody>
      </p:sp>
    </p:spTree>
    <p:extLst>
      <p:ext uri="{BB962C8B-B14F-4D97-AF65-F5344CB8AC3E}">
        <p14:creationId xmlns:p14="http://schemas.microsoft.com/office/powerpoint/2010/main" val="3229277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线性变换</a:t>
            </a:r>
            <a:r>
              <a:rPr kumimoji="1" lang="en-US" altLang="zh-CN" dirty="0"/>
              <a:t>+</a:t>
            </a:r>
            <a:r>
              <a:rPr kumimoji="1" lang="zh-CN" altLang="en-US" dirty="0"/>
              <a:t>非线性变换</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Kernel</a:t>
            </a:r>
            <a:r>
              <a:rPr kumimoji="1" lang="zh-CN" altLang="en-US" dirty="0"/>
              <a:t>是非线性变换，低维</a:t>
            </a:r>
            <a:r>
              <a:rPr kumimoji="1" lang="en-US" altLang="zh-CN" dirty="0"/>
              <a:t>-&gt;</a:t>
            </a:r>
            <a:r>
              <a:rPr kumimoji="1" lang="zh-CN" altLang="en-US" dirty="0"/>
              <a:t>高维，激活函数类似于一个核函数</a:t>
            </a:r>
          </a:p>
          <a:p>
            <a:endParaRPr kumimoji="1" lang="en-US" altLang="zh-CN"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107</a:t>
            </a:fld>
            <a:endParaRPr lang="zh-CN" altLang="en-US"/>
          </a:p>
        </p:txBody>
      </p:sp>
    </p:spTree>
    <p:extLst>
      <p:ext uri="{BB962C8B-B14F-4D97-AF65-F5344CB8AC3E}">
        <p14:creationId xmlns:p14="http://schemas.microsoft.com/office/powerpoint/2010/main" val="27170260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部分神经元更新</a:t>
            </a:r>
          </a:p>
        </p:txBody>
      </p:sp>
      <p:sp>
        <p:nvSpPr>
          <p:cNvPr id="4" name="灯片编号占位符 3"/>
          <p:cNvSpPr>
            <a:spLocks noGrp="1"/>
          </p:cNvSpPr>
          <p:nvPr>
            <p:ph type="sldNum" sz="quarter" idx="10"/>
          </p:nvPr>
        </p:nvSpPr>
        <p:spPr/>
        <p:txBody>
          <a:bodyPr/>
          <a:lstStyle/>
          <a:p>
            <a:fld id="{482942A8-28E9-471E-9B78-C644076100D0}" type="slidenum">
              <a:rPr lang="zh-CN" altLang="en-US" smtClean="0"/>
              <a:t>113</a:t>
            </a:fld>
            <a:endParaRPr lang="zh-CN" altLang="en-US"/>
          </a:p>
        </p:txBody>
      </p:sp>
    </p:spTree>
    <p:extLst>
      <p:ext uri="{BB962C8B-B14F-4D97-AF65-F5344CB8AC3E}">
        <p14:creationId xmlns:p14="http://schemas.microsoft.com/office/powerpoint/2010/main" val="30251857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Sigmoid</a:t>
            </a:r>
            <a:r>
              <a:rPr kumimoji="1" lang="zh-CN" altLang="en-US" dirty="0"/>
              <a:t>：梯度饱和，反向传播时梯度接近于</a:t>
            </a:r>
            <a:r>
              <a:rPr kumimoji="1" lang="en-US" altLang="zh-CN" dirty="0"/>
              <a:t>0</a:t>
            </a:r>
          </a:p>
          <a:p>
            <a:r>
              <a:rPr kumimoji="1" lang="en-US" altLang="zh-CN" dirty="0" err="1"/>
              <a:t>Relu</a:t>
            </a:r>
            <a:r>
              <a:rPr kumimoji="1" lang="zh-CN" altLang="en-US" dirty="0"/>
              <a:t>：</a:t>
            </a:r>
            <a:r>
              <a:rPr kumimoji="1" lang="en-US" altLang="zh-CN" dirty="0"/>
              <a:t>0</a:t>
            </a:r>
            <a:r>
              <a:rPr kumimoji="1" lang="zh-CN" altLang="en-US" dirty="0"/>
              <a:t>时不可导</a:t>
            </a:r>
            <a:endParaRPr kumimoji="1" lang="en-US" altLang="zh-CN" dirty="0"/>
          </a:p>
          <a:p>
            <a:endParaRPr kumimoji="1" lang="en-US" altLang="zh-CN" dirty="0"/>
          </a:p>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121</a:t>
            </a:fld>
            <a:endParaRPr lang="zh-CN" altLang="en-US"/>
          </a:p>
        </p:txBody>
      </p:sp>
    </p:spTree>
    <p:extLst>
      <p:ext uri="{BB962C8B-B14F-4D97-AF65-F5344CB8AC3E}">
        <p14:creationId xmlns:p14="http://schemas.microsoft.com/office/powerpoint/2010/main" val="3481633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动量：记录梯度的惯性，更大尺度上随机</a:t>
            </a:r>
            <a:r>
              <a:rPr kumimoji="1" lang="zh-CN" altLang="en-US"/>
              <a:t>梯度的方向</a:t>
            </a:r>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123</a:t>
            </a:fld>
            <a:endParaRPr lang="zh-CN" altLang="en-US"/>
          </a:p>
        </p:txBody>
      </p:sp>
    </p:spTree>
    <p:extLst>
      <p:ext uri="{BB962C8B-B14F-4D97-AF65-F5344CB8AC3E}">
        <p14:creationId xmlns:p14="http://schemas.microsoft.com/office/powerpoint/2010/main" val="4979283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173</a:t>
            </a:fld>
            <a:endParaRPr lang="zh-CN" altLang="en-US"/>
          </a:p>
        </p:txBody>
      </p:sp>
    </p:spTree>
    <p:extLst>
      <p:ext uri="{BB962C8B-B14F-4D97-AF65-F5344CB8AC3E}">
        <p14:creationId xmlns:p14="http://schemas.microsoft.com/office/powerpoint/2010/main" val="27013114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封闭、开放：限定问题领域，但不限使用的资源</a:t>
            </a:r>
            <a:endParaRPr lang="en-US" altLang="zh-CN" dirty="0"/>
          </a:p>
          <a:p>
            <a:r>
              <a:rPr lang="zh-CN" altLang="en-US" dirty="0"/>
              <a:t>单文档：限定问题答案一定在给定文档中，使用资源仅可为给定文档</a:t>
            </a:r>
            <a:endParaRPr lang="en-US" altLang="zh-CN" dirty="0"/>
          </a:p>
          <a:p>
            <a:r>
              <a:rPr lang="zh-CN" altLang="en-US" dirty="0"/>
              <a:t>社区：给定问题、一系列答案，对答案排序</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179</a:t>
            </a:fld>
            <a:endParaRPr lang="zh-CN" altLang="en-US"/>
          </a:p>
        </p:txBody>
      </p:sp>
    </p:spTree>
    <p:extLst>
      <p:ext uri="{BB962C8B-B14F-4D97-AF65-F5344CB8AC3E}">
        <p14:creationId xmlns:p14="http://schemas.microsoft.com/office/powerpoint/2010/main" val="14995226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180</a:t>
            </a:fld>
            <a:endParaRPr lang="zh-CN" altLang="en-US"/>
          </a:p>
        </p:txBody>
      </p:sp>
    </p:spTree>
    <p:extLst>
      <p:ext uri="{BB962C8B-B14F-4D97-AF65-F5344CB8AC3E}">
        <p14:creationId xmlns:p14="http://schemas.microsoft.com/office/powerpoint/2010/main" val="3030866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183</a:t>
            </a:fld>
            <a:endParaRPr lang="zh-CN" altLang="en-US"/>
          </a:p>
        </p:txBody>
      </p:sp>
    </p:spTree>
    <p:extLst>
      <p:ext uri="{BB962C8B-B14F-4D97-AF65-F5344CB8AC3E}">
        <p14:creationId xmlns:p14="http://schemas.microsoft.com/office/powerpoint/2010/main" val="12005537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185</a:t>
            </a:fld>
            <a:endParaRPr lang="zh-CN" altLang="en-US"/>
          </a:p>
        </p:txBody>
      </p:sp>
    </p:spTree>
    <p:extLst>
      <p:ext uri="{BB962C8B-B14F-4D97-AF65-F5344CB8AC3E}">
        <p14:creationId xmlns:p14="http://schemas.microsoft.com/office/powerpoint/2010/main" val="1226509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57</a:t>
            </a:fld>
            <a:endParaRPr lang="zh-CN" altLang="en-US"/>
          </a:p>
        </p:txBody>
      </p:sp>
    </p:spTree>
    <p:extLst>
      <p:ext uri="{BB962C8B-B14F-4D97-AF65-F5344CB8AC3E}">
        <p14:creationId xmlns:p14="http://schemas.microsoft.com/office/powerpoint/2010/main" val="976463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10"/>
          </p:nvPr>
        </p:nvSpPr>
        <p:spPr/>
        <p:txBody>
          <a:bodyPr/>
          <a:lstStyle/>
          <a:p>
            <a:fld id="{482942A8-28E9-471E-9B78-C644076100D0}" type="slidenum">
              <a:rPr lang="zh-CN" altLang="en-US" smtClean="0"/>
              <a:t>60</a:t>
            </a:fld>
            <a:endParaRPr lang="zh-CN" altLang="en-US"/>
          </a:p>
        </p:txBody>
      </p:sp>
    </p:spTree>
    <p:extLst>
      <p:ext uri="{BB962C8B-B14F-4D97-AF65-F5344CB8AC3E}">
        <p14:creationId xmlns:p14="http://schemas.microsoft.com/office/powerpoint/2010/main" val="1466170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5A864615-38C0-4A47-9D22-30E60ABC2B01}" type="slidenum">
              <a:rPr lang="en-US" altLang="zh-CN" sz="1200" b="0"/>
              <a:pPr eaLnBrk="1" hangingPunct="1"/>
              <a:t>64</a:t>
            </a:fld>
            <a:endParaRPr lang="en-US" altLang="zh-CN" sz="1200" b="0"/>
          </a:p>
        </p:txBody>
      </p:sp>
    </p:spTree>
    <p:extLst>
      <p:ext uri="{BB962C8B-B14F-4D97-AF65-F5344CB8AC3E}">
        <p14:creationId xmlns:p14="http://schemas.microsoft.com/office/powerpoint/2010/main" val="49162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2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0DE09C86-5D8C-4155-97A4-E872FFF50237}" type="slidenum">
              <a:rPr lang="en-US" altLang="zh-CN" sz="1200" b="0"/>
              <a:pPr eaLnBrk="1" hangingPunct="1"/>
              <a:t>65</a:t>
            </a:fld>
            <a:endParaRPr lang="en-US" altLang="zh-CN" sz="1200" b="0"/>
          </a:p>
        </p:txBody>
      </p:sp>
    </p:spTree>
    <p:extLst>
      <p:ext uri="{BB962C8B-B14F-4D97-AF65-F5344CB8AC3E}">
        <p14:creationId xmlns:p14="http://schemas.microsoft.com/office/powerpoint/2010/main" val="2464930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3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943190ED-802D-4837-B315-DAB79B37CEFF}" type="slidenum">
              <a:rPr lang="en-US" altLang="zh-CN" sz="1200" b="0"/>
              <a:pPr eaLnBrk="1" hangingPunct="1"/>
              <a:t>66</a:t>
            </a:fld>
            <a:endParaRPr lang="en-US" altLang="zh-CN" sz="1200" b="0"/>
          </a:p>
        </p:txBody>
      </p:sp>
    </p:spTree>
    <p:extLst>
      <p:ext uri="{BB962C8B-B14F-4D97-AF65-F5344CB8AC3E}">
        <p14:creationId xmlns:p14="http://schemas.microsoft.com/office/powerpoint/2010/main" val="39453620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p>
        </p:txBody>
      </p:sp>
      <p:sp>
        <p:nvSpPr>
          <p:cNvPr id="164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fld id="{B3090084-4CE9-4EAD-B5C2-0291E6B10EC8}" type="slidenum">
              <a:rPr lang="en-US" altLang="zh-CN" sz="1200" b="0"/>
              <a:pPr eaLnBrk="1" hangingPunct="1"/>
              <a:t>67</a:t>
            </a:fld>
            <a:endParaRPr lang="en-US" altLang="zh-CN" sz="1200" b="0"/>
          </a:p>
        </p:txBody>
      </p:sp>
    </p:spTree>
    <p:extLst>
      <p:ext uri="{BB962C8B-B14F-4D97-AF65-F5344CB8AC3E}">
        <p14:creationId xmlns:p14="http://schemas.microsoft.com/office/powerpoint/2010/main" val="112839571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324878"/>
            <a:ext cx="7772400" cy="1470025"/>
          </a:xfrm>
          <a:effectLst/>
        </p:spPr>
        <p:txBody>
          <a:bodyPr>
            <a:normAutofit/>
          </a:bodyPr>
          <a:lstStyle>
            <a:lvl1pPr>
              <a:defRPr sz="4800">
                <a:solidFill>
                  <a:schemeClr val="tx2"/>
                </a:solidFill>
                <a:effectLst/>
              </a:defRPr>
            </a:lvl1pPr>
          </a:lstStyle>
          <a:p>
            <a:r>
              <a:rPr lang="zh-CN" altLang="en-US" dirty="0"/>
              <a:t>单击此处编辑母版标题样式</a:t>
            </a:r>
          </a:p>
        </p:txBody>
      </p:sp>
      <p:sp>
        <p:nvSpPr>
          <p:cNvPr id="3" name="副标题 2"/>
          <p:cNvSpPr>
            <a:spLocks noGrp="1"/>
          </p:cNvSpPr>
          <p:nvPr>
            <p:ph type="subTitle" idx="1"/>
          </p:nvPr>
        </p:nvSpPr>
        <p:spPr>
          <a:xfrm>
            <a:off x="1371600" y="3794903"/>
            <a:ext cx="6400800" cy="1752600"/>
          </a:xfrm>
          <a:effectLst/>
        </p:spPr>
        <p:txBody>
          <a:bodyPr anchor="t">
            <a:normAutofit/>
          </a:bodyPr>
          <a:lstStyle>
            <a:lvl1pPr marL="0" indent="0" algn="ctr">
              <a:buNone/>
              <a:defRPr sz="1800">
                <a:solidFill>
                  <a:schemeClr val="tx2"/>
                </a:solidFill>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pic>
        <p:nvPicPr>
          <p:cNvPr id="7" name="Picture 8">
            <a:extLst>
              <a:ext uri="{FF2B5EF4-FFF2-40B4-BE49-F238E27FC236}">
                <a16:creationId xmlns:a16="http://schemas.microsoft.com/office/drawing/2014/main" id="{C1ADA982-09B9-2A42-B99B-F8220EF303B2}"/>
              </a:ext>
            </a:extLst>
          </p:cNvPr>
          <p:cNvPicPr>
            <a:picLocks/>
          </p:cNvPicPr>
          <p:nvPr userDrawn="1"/>
        </p:nvPicPr>
        <p:blipFill>
          <a:blip r:embed="rId2" cstate="print">
            <a:extLst>
              <a:ext uri="{28A0092B-C50C-407E-A947-70E740481C1C}">
                <a14:useLocalDpi xmlns:a14="http://schemas.microsoft.com/office/drawing/2010/main" val="0"/>
              </a:ext>
            </a:extLst>
          </a:blip>
          <a:stretch>
            <a:fillRect/>
          </a:stretch>
        </p:blipFill>
        <p:spPr>
          <a:xfrm>
            <a:off x="1697044" y="620688"/>
            <a:ext cx="5749911" cy="1282300"/>
          </a:xfrm>
          <a:prstGeom prst="rect">
            <a:avLst/>
          </a:prstGeom>
        </p:spPr>
      </p:pic>
    </p:spTree>
    <p:extLst>
      <p:ext uri="{BB962C8B-B14F-4D97-AF65-F5344CB8AC3E}">
        <p14:creationId xmlns:p14="http://schemas.microsoft.com/office/powerpoint/2010/main" val="246434957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矩形 3"/>
          <p:cNvSpPr>
            <a:spLocks noChangeArrowheads="1"/>
          </p:cNvSpPr>
          <p:nvPr/>
        </p:nvSpPr>
        <p:spPr bwMode="blackWhite">
          <a:xfrm>
            <a:off x="0" y="1268413"/>
            <a:ext cx="9144000" cy="2016125"/>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zh-CN" altLang="en-US"/>
          </a:p>
        </p:txBody>
      </p:sp>
      <p:sp>
        <p:nvSpPr>
          <p:cNvPr id="5" name="Line 6"/>
          <p:cNvSpPr>
            <a:spLocks noChangeShapeType="1"/>
          </p:cNvSpPr>
          <p:nvPr/>
        </p:nvSpPr>
        <p:spPr bwMode="auto">
          <a:xfrm>
            <a:off x="0" y="3041650"/>
            <a:ext cx="9144000" cy="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799" name="Rectangle 7"/>
          <p:cNvSpPr>
            <a:spLocks noGrp="1" noChangeArrowheads="1"/>
          </p:cNvSpPr>
          <p:nvPr>
            <p:ph type="ctrTitle"/>
          </p:nvPr>
        </p:nvSpPr>
        <p:spPr>
          <a:xfrm>
            <a:off x="533400" y="1427163"/>
            <a:ext cx="8077200" cy="1609725"/>
          </a:xfrm>
        </p:spPr>
        <p:txBody>
          <a:bodyPr/>
          <a:lstStyle>
            <a:lvl1pPr algn="ctr">
              <a:defRPr sz="4600" b="1">
                <a:latin typeface="微软雅黑" pitchFamily="34" charset="-122"/>
                <a:ea typeface="微软雅黑" pitchFamily="34" charset="-122"/>
              </a:defRPr>
            </a:lvl1pPr>
          </a:lstStyle>
          <a:p>
            <a:pPr lvl="0"/>
            <a:r>
              <a:rPr lang="zh-CN" altLang="en-US" noProof="0"/>
              <a:t>单击此处编辑母版标题样式</a:t>
            </a:r>
            <a:endParaRPr lang="zh-CN" altLang="en-US" noProof="0" dirty="0"/>
          </a:p>
        </p:txBody>
      </p:sp>
      <p:sp>
        <p:nvSpPr>
          <p:cNvPr id="33800" name="Rectangle 8"/>
          <p:cNvSpPr>
            <a:spLocks noGrp="1" noChangeArrowheads="1"/>
          </p:cNvSpPr>
          <p:nvPr>
            <p:ph type="subTitle" idx="1"/>
          </p:nvPr>
        </p:nvSpPr>
        <p:spPr>
          <a:xfrm>
            <a:off x="1257300" y="3717032"/>
            <a:ext cx="6629400" cy="1676400"/>
          </a:xfrm>
        </p:spPr>
        <p:txBody>
          <a:bodyPr/>
          <a:lstStyle>
            <a:lvl1pPr marL="0" indent="0" algn="ctr">
              <a:buFont typeface="Wingdings" pitchFamily="2" charset="2"/>
              <a:buNone/>
              <a:defRPr>
                <a:latin typeface="微软雅黑" pitchFamily="34" charset="-122"/>
                <a:ea typeface="微软雅黑" pitchFamily="34" charset="-122"/>
              </a:defRPr>
            </a:lvl1pPr>
          </a:lstStyle>
          <a:p>
            <a:pPr lvl="0"/>
            <a:r>
              <a:rPr lang="zh-CN" altLang="en-US" noProof="0"/>
              <a:t>单击以编辑母版副标题样式</a:t>
            </a:r>
            <a:endParaRPr lang="zh-CN" altLang="en-US" noProof="0" dirty="0"/>
          </a:p>
        </p:txBody>
      </p:sp>
    </p:spTree>
    <p:extLst>
      <p:ext uri="{BB962C8B-B14F-4D97-AF65-F5344CB8AC3E}">
        <p14:creationId xmlns:p14="http://schemas.microsoft.com/office/powerpoint/2010/main" val="30750618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spcAft>
                <a:spcPts val="1200"/>
              </a:spcAft>
              <a:buClr>
                <a:srgbClr val="7030A0"/>
              </a:buClr>
              <a:buFont typeface="Wingdings" pitchFamily="2" charset="2"/>
              <a:buChar char="p"/>
              <a:defRPr sz="2400"/>
            </a:lvl1pPr>
            <a:lvl2pPr marL="742950" indent="-285750">
              <a:spcAft>
                <a:spcPts val="600"/>
              </a:spcAft>
              <a:buClr>
                <a:srgbClr val="00B0F0"/>
              </a:buClr>
              <a:buFont typeface="Wingdings" pitchFamily="2" charset="2"/>
              <a:buChar char="p"/>
              <a:defRPr sz="2000"/>
            </a:lvl2pPr>
            <a:lvl3pPr>
              <a:spcAft>
                <a:spcPts val="400"/>
              </a:spcAft>
              <a:defRPr sz="1800"/>
            </a:lvl3pPr>
            <a:lvl4pPr>
              <a:spcAft>
                <a:spcPts val="200"/>
              </a:spcAft>
              <a:defRPr sz="1600"/>
            </a:lvl4pPr>
            <a:lvl5pP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6"/>
          <p:cNvSpPr>
            <a:spLocks noGrp="1" noChangeArrowheads="1"/>
          </p:cNvSpPr>
          <p:nvPr>
            <p:ph type="title"/>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zh-CN" altLang="en-US"/>
              <a:t>单击此处编辑母版标题样式</a:t>
            </a:r>
            <a:endParaRPr lang="zh-CN" altLang="en-US" dirty="0"/>
          </a:p>
        </p:txBody>
      </p:sp>
      <p:sp>
        <p:nvSpPr>
          <p:cNvPr id="4" name="Rectangle 10"/>
          <p:cNvSpPr>
            <a:spLocks noGrp="1" noChangeArrowheads="1"/>
          </p:cNvSpPr>
          <p:nvPr>
            <p:ph type="sldNum" sz="quarter" idx="10"/>
          </p:nvPr>
        </p:nvSpPr>
        <p:spPr>
          <a:xfrm>
            <a:off x="7874024" y="6453188"/>
            <a:ext cx="946448" cy="323850"/>
          </a:xfrm>
          <a:ln/>
        </p:spPr>
        <p:txBody>
          <a:bodyPr/>
          <a:lstStyle>
            <a:lvl1pPr>
              <a:defRPr/>
            </a:lvl1pPr>
          </a:lstStyle>
          <a:p>
            <a:fld id="{0C913308-F349-4B6D-A68A-DD1791B4A57B}" type="slidenum">
              <a:rPr lang="zh-CN" altLang="en-US" smtClean="0"/>
              <a:pPr/>
              <a:t>‹#›</a:t>
            </a:fld>
            <a:r>
              <a:rPr lang="en-US" altLang="zh-CN" dirty="0"/>
              <a:t>/300</a:t>
            </a:r>
            <a:endParaRPr lang="zh-CN" altLang="en-US" dirty="0"/>
          </a:p>
        </p:txBody>
      </p:sp>
    </p:spTree>
    <p:extLst>
      <p:ext uri="{BB962C8B-B14F-4D97-AF65-F5344CB8AC3E}">
        <p14:creationId xmlns:p14="http://schemas.microsoft.com/office/powerpoint/2010/main" val="1104995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2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08762"/>
            <a:ext cx="8229600" cy="959999"/>
          </a:xfrm>
          <a:effectLst/>
        </p:spPr>
        <p:txBody>
          <a:bodyPr>
            <a:normAutofit/>
          </a:bodyPr>
          <a:lstStyle>
            <a:lvl1pPr algn="l">
              <a:defRPr sz="3600">
                <a:solidFill>
                  <a:schemeClr val="tx2"/>
                </a:solidFill>
                <a:effectLst/>
              </a:defRPr>
            </a:lvl1pPr>
          </a:lstStyle>
          <a:p>
            <a:r>
              <a:rPr lang="zh-CN" altLang="en-US" dirty="0"/>
              <a:t>单击此处编辑母版标题样式</a:t>
            </a:r>
          </a:p>
        </p:txBody>
      </p:sp>
      <p:sp>
        <p:nvSpPr>
          <p:cNvPr id="3" name="内容占位符 2"/>
          <p:cNvSpPr>
            <a:spLocks noGrp="1"/>
          </p:cNvSpPr>
          <p:nvPr>
            <p:ph idx="1" hasCustomPrompt="1"/>
          </p:nvPr>
        </p:nvSpPr>
        <p:spPr>
          <a:xfrm>
            <a:off x="457200" y="1460782"/>
            <a:ext cx="8229600" cy="4953415"/>
          </a:xfrm>
        </p:spPr>
        <p:txBody>
          <a:bodyPr/>
          <a:lstStyle>
            <a:lvl1pPr>
              <a:lnSpc>
                <a:spcPct val="120000"/>
              </a:lnSpc>
              <a:spcBef>
                <a:spcPts val="0"/>
              </a:spcBef>
              <a:spcAft>
                <a:spcPts val="1000"/>
              </a:spcAft>
              <a:defRPr sz="3000">
                <a:solidFill>
                  <a:schemeClr val="tx2"/>
                </a:solidFill>
              </a:defRPr>
            </a:lvl1pPr>
            <a:lvl2pPr>
              <a:lnSpc>
                <a:spcPct val="120000"/>
              </a:lnSpc>
              <a:spcBef>
                <a:spcPts val="0"/>
              </a:spcBef>
              <a:spcAft>
                <a:spcPts val="1000"/>
              </a:spcAft>
              <a:defRPr sz="2400">
                <a:solidFill>
                  <a:schemeClr val="tx2"/>
                </a:solidFill>
              </a:defRPr>
            </a:lvl2pPr>
            <a:lvl3pPr>
              <a:lnSpc>
                <a:spcPct val="120000"/>
              </a:lnSpc>
              <a:spcBef>
                <a:spcPts val="0"/>
              </a:spcBef>
              <a:spcAft>
                <a:spcPts val="1000"/>
              </a:spcAft>
              <a:defRPr sz="1800">
                <a:solidFill>
                  <a:schemeClr val="tx2"/>
                </a:solidFill>
              </a:defRPr>
            </a:lvl3pPr>
            <a:lvl4pPr>
              <a:lnSpc>
                <a:spcPct val="120000"/>
              </a:lnSpc>
              <a:spcBef>
                <a:spcPts val="0"/>
              </a:spcBef>
              <a:spcAft>
                <a:spcPts val="1000"/>
              </a:spcAft>
              <a:defRPr sz="1800">
                <a:solidFill>
                  <a:schemeClr val="tx2"/>
                </a:solidFill>
              </a:defRPr>
            </a:lvl4pPr>
            <a:lvl5pPr marL="1828800" indent="0">
              <a:lnSpc>
                <a:spcPct val="120000"/>
              </a:lnSpc>
              <a:spcBef>
                <a:spcPts val="0"/>
              </a:spcBef>
              <a:spcAft>
                <a:spcPts val="1000"/>
              </a:spcAft>
              <a:buNone/>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pic>
        <p:nvPicPr>
          <p:cNvPr id="6" name="Picture 8">
            <a:extLst>
              <a:ext uri="{FF2B5EF4-FFF2-40B4-BE49-F238E27FC236}">
                <a16:creationId xmlns:a16="http://schemas.microsoft.com/office/drawing/2014/main" id="{F987ADFB-DBC3-8D45-93CB-F6A25DD1980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00292" y="308653"/>
            <a:ext cx="1759978" cy="523080"/>
          </a:xfrm>
          <a:prstGeom prst="rect">
            <a:avLst/>
          </a:prstGeom>
        </p:spPr>
      </p:pic>
    </p:spTree>
    <p:extLst>
      <p:ext uri="{BB962C8B-B14F-4D97-AF65-F5344CB8AC3E}">
        <p14:creationId xmlns:p14="http://schemas.microsoft.com/office/powerpoint/2010/main" val="1324328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3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308762"/>
            <a:ext cx="8229600" cy="959999"/>
          </a:xfrm>
          <a:effectLst/>
        </p:spPr>
        <p:txBody>
          <a:bodyPr>
            <a:normAutofit/>
          </a:bodyPr>
          <a:lstStyle>
            <a:lvl1pPr algn="l">
              <a:defRPr sz="3600">
                <a:solidFill>
                  <a:schemeClr val="tx2"/>
                </a:solidFill>
                <a:effectLst/>
              </a:defRPr>
            </a:lvl1pPr>
          </a:lstStyle>
          <a:p>
            <a:r>
              <a:rPr lang="zh-CN" altLang="en-US" dirty="0"/>
              <a:t>单击此处编辑母版标题样式</a:t>
            </a:r>
          </a:p>
        </p:txBody>
      </p:sp>
      <p:sp>
        <p:nvSpPr>
          <p:cNvPr id="3" name="内容占位符 2"/>
          <p:cNvSpPr>
            <a:spLocks noGrp="1"/>
          </p:cNvSpPr>
          <p:nvPr>
            <p:ph idx="1" hasCustomPrompt="1"/>
          </p:nvPr>
        </p:nvSpPr>
        <p:spPr>
          <a:xfrm>
            <a:off x="457200" y="1460782"/>
            <a:ext cx="8229600" cy="4953415"/>
          </a:xfrm>
        </p:spPr>
        <p:txBody>
          <a:bodyPr/>
          <a:lstStyle>
            <a:lvl1pPr>
              <a:lnSpc>
                <a:spcPct val="120000"/>
              </a:lnSpc>
              <a:spcBef>
                <a:spcPts val="0"/>
              </a:spcBef>
              <a:spcAft>
                <a:spcPts val="1000"/>
              </a:spcAft>
              <a:defRPr sz="3000">
                <a:solidFill>
                  <a:schemeClr val="tx2"/>
                </a:solidFill>
              </a:defRPr>
            </a:lvl1pPr>
            <a:lvl2pPr>
              <a:lnSpc>
                <a:spcPct val="120000"/>
              </a:lnSpc>
              <a:spcBef>
                <a:spcPts val="0"/>
              </a:spcBef>
              <a:spcAft>
                <a:spcPts val="1000"/>
              </a:spcAft>
              <a:defRPr sz="2400">
                <a:solidFill>
                  <a:schemeClr val="tx2"/>
                </a:solidFill>
              </a:defRPr>
            </a:lvl2pPr>
            <a:lvl3pPr>
              <a:lnSpc>
                <a:spcPct val="120000"/>
              </a:lnSpc>
              <a:spcBef>
                <a:spcPts val="0"/>
              </a:spcBef>
              <a:spcAft>
                <a:spcPts val="1000"/>
              </a:spcAft>
              <a:defRPr sz="1800">
                <a:solidFill>
                  <a:schemeClr val="tx2"/>
                </a:solidFill>
              </a:defRPr>
            </a:lvl3pPr>
            <a:lvl4pPr>
              <a:lnSpc>
                <a:spcPct val="120000"/>
              </a:lnSpc>
              <a:spcBef>
                <a:spcPts val="0"/>
              </a:spcBef>
              <a:spcAft>
                <a:spcPts val="1000"/>
              </a:spcAft>
              <a:defRPr sz="1800">
                <a:solidFill>
                  <a:schemeClr val="tx2"/>
                </a:solidFill>
              </a:defRPr>
            </a:lvl4pPr>
            <a:lvl5pPr marL="1828800" indent="0">
              <a:lnSpc>
                <a:spcPct val="120000"/>
              </a:lnSpc>
              <a:spcBef>
                <a:spcPts val="0"/>
              </a:spcBef>
              <a:spcAft>
                <a:spcPts val="1000"/>
              </a:spcAft>
              <a:buNone/>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p:txBody>
      </p:sp>
    </p:spTree>
    <p:extLst>
      <p:ext uri="{BB962C8B-B14F-4D97-AF65-F5344CB8AC3E}">
        <p14:creationId xmlns:p14="http://schemas.microsoft.com/office/powerpoint/2010/main" val="1928642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标题幻灯片">
    <p:bg>
      <p:bgPr>
        <a:solidFill>
          <a:schemeClr val="bg1"/>
        </a:solidFill>
        <a:effectLst/>
      </p:bgPr>
    </p:bg>
    <p:spTree>
      <p:nvGrpSpPr>
        <p:cNvPr id="1" name=""/>
        <p:cNvGrpSpPr/>
        <p:nvPr/>
      </p:nvGrpSpPr>
      <p:grpSpPr>
        <a:xfrm>
          <a:off x="0" y="0"/>
          <a:ext cx="0" cy="0"/>
          <a:chOff x="0" y="0"/>
          <a:chExt cx="0" cy="0"/>
        </a:xfrm>
      </p:grpSpPr>
      <p:sp>
        <p:nvSpPr>
          <p:cNvPr id="5" name="标题 1"/>
          <p:cNvSpPr>
            <a:spLocks noGrp="1"/>
          </p:cNvSpPr>
          <p:nvPr>
            <p:ph type="ctrTitle" hasCustomPrompt="1"/>
          </p:nvPr>
        </p:nvSpPr>
        <p:spPr>
          <a:xfrm>
            <a:off x="685800" y="2416176"/>
            <a:ext cx="7772400" cy="1470025"/>
          </a:xfrm>
          <a:effectLst/>
        </p:spPr>
        <p:txBody>
          <a:bodyPr>
            <a:normAutofit/>
          </a:bodyPr>
          <a:lstStyle>
            <a:lvl1pPr>
              <a:defRPr sz="4800">
                <a:solidFill>
                  <a:schemeClr val="tx2"/>
                </a:solidFill>
              </a:defRPr>
            </a:lvl1pPr>
          </a:lstStyle>
          <a:p>
            <a:r>
              <a:rPr lang="en-US" altLang="zh-CN" dirty="0"/>
              <a:t>Thanks!</a:t>
            </a:r>
            <a:endParaRPr lang="zh-CN" altLang="en-US" dirty="0"/>
          </a:p>
        </p:txBody>
      </p:sp>
      <p:sp>
        <p:nvSpPr>
          <p:cNvPr id="7" name="副标题 2"/>
          <p:cNvSpPr>
            <a:spLocks noGrp="1"/>
          </p:cNvSpPr>
          <p:nvPr>
            <p:ph type="subTitle" idx="1"/>
          </p:nvPr>
        </p:nvSpPr>
        <p:spPr>
          <a:xfrm>
            <a:off x="1371600" y="3886200"/>
            <a:ext cx="6400800" cy="1752600"/>
          </a:xfrm>
          <a:effectLst/>
        </p:spPr>
        <p:txBody>
          <a:bodyPr>
            <a:normAutofit/>
          </a:bodyPr>
          <a:lstStyle>
            <a:lvl1pPr marL="0" indent="0" algn="ctr">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endParaRPr lang="zh-CN" altLang="en-US" dirty="0"/>
          </a:p>
        </p:txBody>
      </p:sp>
      <p:pic>
        <p:nvPicPr>
          <p:cNvPr id="9" name="Picture 8">
            <a:extLst>
              <a:ext uri="{FF2B5EF4-FFF2-40B4-BE49-F238E27FC236}">
                <a16:creationId xmlns:a16="http://schemas.microsoft.com/office/drawing/2014/main" id="{60739A99-6A66-5E45-AF28-1DCC82052B6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14758" y="553810"/>
            <a:ext cx="4314484" cy="1282300"/>
          </a:xfrm>
          <a:prstGeom prst="rect">
            <a:avLst/>
          </a:prstGeom>
        </p:spPr>
      </p:pic>
    </p:spTree>
    <p:extLst>
      <p:ext uri="{BB962C8B-B14F-4D97-AF65-F5344CB8AC3E}">
        <p14:creationId xmlns:p14="http://schemas.microsoft.com/office/powerpoint/2010/main" val="890586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marL="342900" indent="-342900">
              <a:spcAft>
                <a:spcPts val="1200"/>
              </a:spcAft>
              <a:buClr>
                <a:srgbClr val="7030A0"/>
              </a:buClr>
              <a:buFont typeface="Wingdings" pitchFamily="2" charset="2"/>
              <a:buChar char="p"/>
              <a:defRPr sz="2400"/>
            </a:lvl1pPr>
            <a:lvl2pPr marL="742950" indent="-285750">
              <a:spcAft>
                <a:spcPts val="600"/>
              </a:spcAft>
              <a:buClr>
                <a:srgbClr val="00B0F0"/>
              </a:buClr>
              <a:buFont typeface="Wingdings" pitchFamily="2" charset="2"/>
              <a:buChar char="p"/>
              <a:defRPr sz="2000"/>
            </a:lvl2pPr>
            <a:lvl3pPr>
              <a:spcAft>
                <a:spcPts val="400"/>
              </a:spcAft>
              <a:defRPr sz="1800"/>
            </a:lvl3pPr>
            <a:lvl4pPr>
              <a:spcAft>
                <a:spcPts val="200"/>
              </a:spcAft>
              <a:defRPr sz="1600"/>
            </a:lvl4pPr>
            <a:lvl5pP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6" name="Rectangle 6"/>
          <p:cNvSpPr>
            <a:spLocks noGrp="1" noChangeArrowheads="1"/>
          </p:cNvSpPr>
          <p:nvPr>
            <p:ph type="title"/>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lvl="0"/>
            <a:r>
              <a:rPr lang="zh-CN" altLang="en-US"/>
              <a:t>单击此处编辑母版标题样式</a:t>
            </a:r>
            <a:endParaRPr lang="zh-CN" altLang="en-US" dirty="0"/>
          </a:p>
        </p:txBody>
      </p:sp>
      <p:sp>
        <p:nvSpPr>
          <p:cNvPr id="4" name="Rectangle 10"/>
          <p:cNvSpPr>
            <a:spLocks noGrp="1" noChangeArrowheads="1"/>
          </p:cNvSpPr>
          <p:nvPr>
            <p:ph type="sldNum" sz="quarter" idx="10"/>
          </p:nvPr>
        </p:nvSpPr>
        <p:spPr>
          <a:ln/>
        </p:spPr>
        <p:txBody>
          <a:bodyPr/>
          <a:lstStyle>
            <a:lvl1pPr>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80268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xfrm>
            <a:off x="457200" y="6248400"/>
            <a:ext cx="2133600" cy="4572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3" name="Rectangle 6"/>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4" name="Rectangle 7"/>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F3E5A86-6661-4AE5-B41C-17BAE3DC6399}" type="slidenum">
              <a:rPr kumimoji="0" lang="zh-CN" altLang="en-US"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Tree>
    <p:extLst>
      <p:ext uri="{BB962C8B-B14F-4D97-AF65-F5344CB8AC3E}">
        <p14:creationId xmlns:p14="http://schemas.microsoft.com/office/powerpoint/2010/main" val="4042103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xfrm>
            <a:off x="685800" y="6248400"/>
            <a:ext cx="1905000" cy="4572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4" name="Rectangle 5"/>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 name="Rectangle 6"/>
          <p:cNvSpPr>
            <a:spLocks noGrp="1" noChangeArrowheads="1"/>
          </p:cNvSpPr>
          <p:nvPr>
            <p:ph type="sldNum" sz="quarter" idx="12"/>
          </p:nvPr>
        </p:nvSpPr>
        <p:spPr>
          <a:ln/>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E09510B9-2454-45AF-A438-69DC3526F936}" type="slidenum">
              <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Tree>
    <p:extLst>
      <p:ext uri="{BB962C8B-B14F-4D97-AF65-F5344CB8AC3E}">
        <p14:creationId xmlns:p14="http://schemas.microsoft.com/office/powerpoint/2010/main" val="33823278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xAndChart">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图表占位符 3"/>
          <p:cNvSpPr>
            <a:spLocks noGrp="1"/>
          </p:cNvSpPr>
          <p:nvPr>
            <p:ph type="chart" sz="half" idx="2"/>
          </p:nvPr>
        </p:nvSpPr>
        <p:spPr>
          <a:xfrm>
            <a:off x="4648200" y="1981200"/>
            <a:ext cx="3810000" cy="4114800"/>
          </a:xfrm>
        </p:spPr>
        <p:txBody>
          <a:bodyPr/>
          <a:lstStyle/>
          <a:p>
            <a:endParaRPr lang="zh-CN" altLang="en-US"/>
          </a:p>
        </p:txBody>
      </p:sp>
      <p:sp>
        <p:nvSpPr>
          <p:cNvPr id="5" name="日期占位符 4"/>
          <p:cNvSpPr>
            <a:spLocks noGrp="1"/>
          </p:cNvSpPr>
          <p:nvPr>
            <p:ph type="dt" sz="half" idx="10"/>
          </p:nvPr>
        </p:nvSpPr>
        <p:spPr>
          <a:xfrm>
            <a:off x="685800" y="6248400"/>
            <a:ext cx="19050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6" name="页脚占位符 5"/>
          <p:cNvSpPr>
            <a:spLocks noGrp="1"/>
          </p:cNvSpPr>
          <p:nvPr>
            <p:ph type="ftr" sz="quarter" idx="11"/>
          </p:nvPr>
        </p:nvSpPr>
        <p:spPr>
          <a:xfrm>
            <a:off x="31242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A4D72A6D-C017-4960-8D7B-FF97B7EBA67F}" type="slidenum">
              <a:rPr kumimoji="0" lang="en-GB"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GB"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Tree>
    <p:extLst>
      <p:ext uri="{BB962C8B-B14F-4D97-AF65-F5344CB8AC3E}">
        <p14:creationId xmlns:p14="http://schemas.microsoft.com/office/powerpoint/2010/main" val="1493928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243638"/>
            <a:ext cx="2133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6" name="灯片编号占位符 5"/>
          <p:cNvSpPr>
            <a:spLocks noGrp="1"/>
          </p:cNvSpPr>
          <p:nvPr>
            <p:ph type="sldNum" sz="quarter" idx="12"/>
          </p:nvPr>
        </p:nvSpPr>
        <p:spPr/>
        <p:txBody>
          <a:bodyPr/>
          <a:lstStyle>
            <a:lvl1pPr>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3671658B-398E-41CF-A2FE-A26DB037B42B}" type="slidenum">
              <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altLang="zh-CN" sz="1200" b="0" i="0" u="none" strike="noStrike" kern="1200" cap="none" spc="0" normalizeH="0" baseline="0" noProof="0">
              <a:ln>
                <a:noFill/>
              </a:ln>
              <a:solidFill>
                <a:srgbClr val="000000"/>
              </a:solidFill>
              <a:effectLst/>
              <a:uLnTx/>
              <a:uFillTx/>
              <a:latin typeface="Arial Black" pitchFamily="34" charset="0"/>
              <a:ea typeface="宋体" pitchFamily="2" charset="-122"/>
              <a:cs typeface="+mn-cs"/>
            </a:endParaRPr>
          </a:p>
        </p:txBody>
      </p:sp>
    </p:spTree>
    <p:extLst>
      <p:ext uri="{BB962C8B-B14F-4D97-AF65-F5344CB8AC3E}">
        <p14:creationId xmlns:p14="http://schemas.microsoft.com/office/powerpoint/2010/main" val="12182076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zh-CN" altLang="en-US" dirty="0"/>
          </a:p>
        </p:txBody>
      </p:sp>
    </p:spTree>
    <p:extLst>
      <p:ext uri="{BB962C8B-B14F-4D97-AF65-F5344CB8AC3E}">
        <p14:creationId xmlns:p14="http://schemas.microsoft.com/office/powerpoint/2010/main" val="84618894"/>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27" r:id="rId5"/>
    <p:sldLayoutId id="2147483828" r:id="rId6"/>
    <p:sldLayoutId id="2147483829" r:id="rId7"/>
    <p:sldLayoutId id="2147483830" r:id="rId8"/>
    <p:sldLayoutId id="2147483831" r:id="rId9"/>
  </p:sldLayoutIdLst>
  <p:hf hdr="0" ftr="0" dt="0"/>
  <p:txStyles>
    <p:titleStyle>
      <a:lvl1pPr algn="ctr" defTabSz="914400" rtl="0" eaLnBrk="1" latinLnBrk="0" hangingPunct="1">
        <a:lnSpc>
          <a:spcPct val="110000"/>
        </a:lnSpc>
        <a:spcBef>
          <a:spcPct val="0"/>
        </a:spcBef>
        <a:buNone/>
        <a:defRPr sz="4800" kern="1200">
          <a:solidFill>
            <a:schemeClr val="tx2"/>
          </a:solidFill>
          <a:latin typeface="微软雅黑" panose="020B0503020204020204" pitchFamily="34" charset="-122"/>
          <a:ea typeface="微软雅黑" panose="020B0503020204020204" pitchFamily="34" charset="-122"/>
          <a:cs typeface="+mj-cs"/>
        </a:defRPr>
      </a:lvl1pPr>
    </p:titleStyle>
    <p:bodyStyle>
      <a:lvl1pPr marL="342900" indent="-342900" algn="l" defTabSz="914400" rtl="0" eaLnBrk="1" latinLnBrk="0" hangingPunct="1">
        <a:lnSpc>
          <a:spcPct val="120000"/>
        </a:lnSpc>
        <a:spcBef>
          <a:spcPts val="0"/>
        </a:spcBef>
        <a:buFont typeface="Arial" pitchFamily="34" charset="0"/>
        <a:buChar char="•"/>
        <a:defRPr sz="3200" kern="1200">
          <a:solidFill>
            <a:schemeClr val="tx2"/>
          </a:solidFill>
          <a:latin typeface="微软雅黑" panose="020B0503020204020204" pitchFamily="34" charset="-122"/>
          <a:ea typeface="微软雅黑" panose="020B0503020204020204" pitchFamily="34" charset="-122"/>
          <a:cs typeface="+mn-cs"/>
        </a:defRPr>
      </a:lvl1pPr>
      <a:lvl2pPr marL="742950" indent="-285750" algn="l" defTabSz="914400" rtl="0" eaLnBrk="1" latinLnBrk="0" hangingPunct="1">
        <a:lnSpc>
          <a:spcPct val="120000"/>
        </a:lnSpc>
        <a:spcBef>
          <a:spcPts val="0"/>
        </a:spcBef>
        <a:buFont typeface="Arial"/>
        <a:buChar char="•"/>
        <a:defRPr sz="2800" kern="1200">
          <a:solidFill>
            <a:schemeClr val="tx2"/>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20000"/>
        </a:lnSpc>
        <a:spcBef>
          <a:spcPts val="0"/>
        </a:spcBef>
        <a:buFont typeface="Arial" pitchFamily="34" charset="0"/>
        <a:buChar char="•"/>
        <a:defRPr sz="2400" kern="1200">
          <a:solidFill>
            <a:schemeClr val="tx2"/>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20000"/>
        </a:lnSpc>
        <a:spcBef>
          <a:spcPts val="0"/>
        </a:spcBef>
        <a:buFont typeface="Arial"/>
        <a:buChar char="•"/>
        <a:defRPr sz="2000" kern="1200">
          <a:solidFill>
            <a:schemeClr val="tx2"/>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20000"/>
        </a:lnSpc>
        <a:spcBef>
          <a:spcPts val="0"/>
        </a:spcBef>
        <a:buFont typeface="Arial"/>
        <a:buChar char="•"/>
        <a:defRPr sz="2000" kern="1200">
          <a:solidFill>
            <a:schemeClr val="tx2"/>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矩形 1"/>
          <p:cNvSpPr>
            <a:spLocks noChangeArrowheads="1"/>
          </p:cNvSpPr>
          <p:nvPr/>
        </p:nvSpPr>
        <p:spPr bwMode="blackWhite">
          <a:xfrm>
            <a:off x="-36513" y="-26988"/>
            <a:ext cx="9180513" cy="647701"/>
          </a:xfrm>
          <a:prstGeom prst="rect">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endParaRPr lang="zh-CN" altLang="en-US"/>
          </a:p>
        </p:txBody>
      </p:sp>
      <p:sp>
        <p:nvSpPr>
          <p:cNvPr id="1027" name="Line 5"/>
          <p:cNvSpPr>
            <a:spLocks noChangeShapeType="1"/>
          </p:cNvSpPr>
          <p:nvPr/>
        </p:nvSpPr>
        <p:spPr bwMode="auto">
          <a:xfrm>
            <a:off x="-36513" y="549275"/>
            <a:ext cx="9180513" cy="0"/>
          </a:xfrm>
          <a:prstGeom prst="line">
            <a:avLst/>
          </a:prstGeom>
          <a:noFill/>
          <a:ln w="381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 name="Rectangle 6"/>
          <p:cNvSpPr>
            <a:spLocks noGrp="1" noChangeArrowheads="1"/>
          </p:cNvSpPr>
          <p:nvPr>
            <p:ph type="title"/>
          </p:nvPr>
        </p:nvSpPr>
        <p:spPr bwMode="auto">
          <a:xfrm>
            <a:off x="-36513" y="44450"/>
            <a:ext cx="801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7"/>
          <p:cNvSpPr>
            <a:spLocks noGrp="1" noChangeArrowheads="1"/>
          </p:cNvSpPr>
          <p:nvPr>
            <p:ph type="body" idx="1"/>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2778" name="Rectangle 10"/>
          <p:cNvSpPr>
            <a:spLocks noGrp="1" noChangeArrowheads="1"/>
          </p:cNvSpPr>
          <p:nvPr>
            <p:ph type="sldNum" sz="quarter" idx="4"/>
          </p:nvPr>
        </p:nvSpPr>
        <p:spPr bwMode="auto">
          <a:xfrm>
            <a:off x="8018785" y="6453188"/>
            <a:ext cx="801687" cy="323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Black" pitchFamily="34" charset="0"/>
                <a:ea typeface="宋体" pitchFamily="2" charset="-122"/>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86936331"/>
      </p:ext>
    </p:extLst>
  </p:cSld>
  <p:clrMap bg1="lt1" tx1="dk1" bg2="lt2" tx2="dk2" accent1="accent1" accent2="accent2" accent3="accent3" accent4="accent4" accent5="accent5" accent6="accent6" hlink="hlink" folHlink="folHlink"/>
  <p:sldLayoutIdLst>
    <p:sldLayoutId id="2147483821" r:id="rId1"/>
    <p:sldLayoutId id="2147483822" r:id="rId2"/>
  </p:sldLayoutIdLst>
  <p:hf hdr="0" ftr="0" dt="0"/>
  <p:txStyles>
    <p:title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p:titleStyle>
    <p:bodyStyle>
      <a:lvl1pPr marL="342900" indent="-342900" algn="l" rtl="0" eaLnBrk="1" fontAlgn="base" hangingPunct="1">
        <a:spcBef>
          <a:spcPct val="20000"/>
        </a:spcBef>
        <a:spcAft>
          <a:spcPts val="1200"/>
        </a:spcAft>
        <a:buClr>
          <a:srgbClr val="FF0000"/>
        </a:buClr>
        <a:buSzPct val="80000"/>
        <a:buFont typeface="Wingdings" pitchFamily="2" charset="2"/>
        <a:buChar char="n"/>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3333FF"/>
        </a:buClr>
        <a:buSzPct val="70000"/>
        <a:buFont typeface="Wingdings" pitchFamily="2" charset="2"/>
        <a:buChar char="n"/>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xusun@pku.edu.c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75.tmp"/></Relationships>
</file>

<file path=ppt/slides/_rels/slide101.xml.rels><?xml version="1.0" encoding="UTF-8" standalone="yes"?>
<Relationships xmlns="http://schemas.openxmlformats.org/package/2006/relationships"><Relationship Id="rId3" Type="http://schemas.openxmlformats.org/officeDocument/2006/relationships/image" Target="../media/image76.tmp"/><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102.xml.rels><?xml version="1.0" encoding="UTF-8" standalone="yes"?>
<Relationships xmlns="http://schemas.openxmlformats.org/package/2006/relationships"><Relationship Id="rId2" Type="http://schemas.openxmlformats.org/officeDocument/2006/relationships/image" Target="../media/image77.tmp"/><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2" Type="http://schemas.openxmlformats.org/officeDocument/2006/relationships/image" Target="../media/image78.tmp"/><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80.tmp"/><Relationship Id="rId2" Type="http://schemas.openxmlformats.org/officeDocument/2006/relationships/image" Target="../media/image79.tmp"/><Relationship Id="rId1" Type="http://schemas.openxmlformats.org/officeDocument/2006/relationships/slideLayout" Target="../slideLayouts/slideLayout11.xml"/><Relationship Id="rId4" Type="http://schemas.openxmlformats.org/officeDocument/2006/relationships/image" Target="../media/image81.tmp"/></Relationships>
</file>

<file path=ppt/slides/_rels/slide105.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3" Type="http://schemas.openxmlformats.org/officeDocument/2006/relationships/image" Target="../media/image84.tmp"/><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108.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image" Target="../media/image85.tmp"/><Relationship Id="rId1" Type="http://schemas.openxmlformats.org/officeDocument/2006/relationships/slideLayout" Target="../slideLayouts/slideLayout11.xml"/><Relationship Id="rId6" Type="http://schemas.openxmlformats.org/officeDocument/2006/relationships/image" Target="../media/image89.tmp"/><Relationship Id="rId5" Type="http://schemas.openxmlformats.org/officeDocument/2006/relationships/image" Target="../media/image88.tmp"/><Relationship Id="rId4" Type="http://schemas.openxmlformats.org/officeDocument/2006/relationships/image" Target="../media/image87.tmp"/></Relationships>
</file>

<file path=ppt/slides/_rels/slide109.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11.xml"/><Relationship Id="rId4" Type="http://schemas.openxmlformats.org/officeDocument/2006/relationships/image" Target="../media/image11.tmp"/></Relationships>
</file>

<file path=ppt/slides/_rels/slide110.xml.rels><?xml version="1.0" encoding="UTF-8" standalone="yes"?>
<Relationships xmlns="http://schemas.openxmlformats.org/package/2006/relationships"><Relationship Id="rId3" Type="http://schemas.openxmlformats.org/officeDocument/2006/relationships/image" Target="../media/image92.tmp"/><Relationship Id="rId2" Type="http://schemas.openxmlformats.org/officeDocument/2006/relationships/image" Target="../media/image91.tmp"/><Relationship Id="rId1" Type="http://schemas.openxmlformats.org/officeDocument/2006/relationships/slideLayout" Target="../slideLayouts/slideLayout11.xml"/><Relationship Id="rId4" Type="http://schemas.openxmlformats.org/officeDocument/2006/relationships/image" Target="../media/image93.tmp"/></Relationships>
</file>

<file path=ppt/slides/_rels/slide111.xml.rels><?xml version="1.0" encoding="UTF-8" standalone="yes"?>
<Relationships xmlns="http://schemas.openxmlformats.org/package/2006/relationships"><Relationship Id="rId3" Type="http://schemas.openxmlformats.org/officeDocument/2006/relationships/image" Target="../media/image95.tmp"/><Relationship Id="rId2" Type="http://schemas.openxmlformats.org/officeDocument/2006/relationships/image" Target="../media/image94.tmp"/><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99.tmp"/><Relationship Id="rId4" Type="http://schemas.openxmlformats.org/officeDocument/2006/relationships/image" Target="../media/image98.tmp"/></Relationships>
</file>

<file path=ppt/slides/_rels/slide114.xml.rels><?xml version="1.0" encoding="UTF-8" standalone="yes"?>
<Relationships xmlns="http://schemas.openxmlformats.org/package/2006/relationships"><Relationship Id="rId2" Type="http://schemas.openxmlformats.org/officeDocument/2006/relationships/image" Target="../media/image100.tmp"/><Relationship Id="rId1" Type="http://schemas.openxmlformats.org/officeDocument/2006/relationships/slideLayout" Target="../slideLayouts/slideLayout11.xml"/></Relationships>
</file>

<file path=ppt/slides/_rels/slide115.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11.xml"/></Relationships>
</file>

<file path=ppt/slides/_rels/slide117.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11.xml"/></Relationships>
</file>

<file path=ppt/slides/_rels/slide118.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11.xml"/></Relationships>
</file>

<file path=ppt/slides/_rels/slide119.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Layout" Target="../slideLayouts/slideLayout11.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20.xml.rels><?xml version="1.0" encoding="UTF-8" standalone="yes"?>
<Relationships xmlns="http://schemas.openxmlformats.org/package/2006/relationships"><Relationship Id="rId3" Type="http://schemas.openxmlformats.org/officeDocument/2006/relationships/image" Target="../media/image107.tmp"/><Relationship Id="rId2" Type="http://schemas.openxmlformats.org/officeDocument/2006/relationships/image" Target="../media/image106.tmp"/><Relationship Id="rId1" Type="http://schemas.openxmlformats.org/officeDocument/2006/relationships/slideLayout" Target="../slideLayouts/slideLayout11.xml"/><Relationship Id="rId4" Type="http://schemas.openxmlformats.org/officeDocument/2006/relationships/image" Target="../media/image108.tmp"/></Relationships>
</file>

<file path=ppt/slides/_rels/slide12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110.tmp"/><Relationship Id="rId4" Type="http://schemas.openxmlformats.org/officeDocument/2006/relationships/image" Target="../media/image109.tmp"/></Relationships>
</file>

<file path=ppt/slides/_rels/slide1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1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6.xml.rels><?xml version="1.0" encoding="UTF-8" standalone="yes"?>
<Relationships xmlns="http://schemas.openxmlformats.org/package/2006/relationships"><Relationship Id="rId3" Type="http://schemas.openxmlformats.org/officeDocument/2006/relationships/image" Target="../media/image113.tmp"/><Relationship Id="rId2" Type="http://schemas.openxmlformats.org/officeDocument/2006/relationships/image" Target="NULL"/><Relationship Id="rId1" Type="http://schemas.openxmlformats.org/officeDocument/2006/relationships/slideLayout" Target="../slideLayouts/slideLayout11.xml"/></Relationships>
</file>

<file path=ppt/slides/_rels/slide127.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11.xml"/></Relationships>
</file>

<file path=ppt/slides/_rels/slide128.xml.rels><?xml version="1.0" encoding="UTF-8" standalone="yes"?>
<Relationships xmlns="http://schemas.openxmlformats.org/package/2006/relationships"><Relationship Id="rId3" Type="http://schemas.openxmlformats.org/officeDocument/2006/relationships/image" Target="../media/image115.tmp"/><Relationship Id="rId2" Type="http://schemas.openxmlformats.org/officeDocument/2006/relationships/image" Target="NUL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3" Type="http://schemas.openxmlformats.org/officeDocument/2006/relationships/image" Target="../media/image114.tmp"/><Relationship Id="rId2" Type="http://schemas.openxmlformats.org/officeDocument/2006/relationships/image" Target="../media/image100.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0.tmp"/><Relationship Id="rId2" Type="http://schemas.openxmlformats.org/officeDocument/2006/relationships/image" Target="../media/image19.png"/><Relationship Id="rId1" Type="http://schemas.openxmlformats.org/officeDocument/2006/relationships/slideLayout" Target="../slideLayouts/slideLayout11.xml"/><Relationship Id="rId5" Type="http://schemas.openxmlformats.org/officeDocument/2006/relationships/image" Target="../media/image22.jpg"/><Relationship Id="rId4" Type="http://schemas.openxmlformats.org/officeDocument/2006/relationships/image" Target="../media/image21.tmp"/></Relationships>
</file>

<file path=ppt/slides/_rels/slide130.xml.rels><?xml version="1.0" encoding="UTF-8" standalone="yes"?>
<Relationships xmlns="http://schemas.openxmlformats.org/package/2006/relationships"><Relationship Id="rId2" Type="http://schemas.openxmlformats.org/officeDocument/2006/relationships/image" Target="../media/image116.emf"/><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3" Type="http://schemas.openxmlformats.org/officeDocument/2006/relationships/image" Target="../media/image118.tmp"/><Relationship Id="rId2" Type="http://schemas.openxmlformats.org/officeDocument/2006/relationships/image" Target="../media/image117.tmp"/><Relationship Id="rId1" Type="http://schemas.openxmlformats.org/officeDocument/2006/relationships/slideLayout" Target="../slideLayouts/slideLayout11.xml"/></Relationships>
</file>

<file path=ppt/slides/_rels/slide132.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11.xml"/></Relationships>
</file>

<file path=ppt/slides/_rels/slide133.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11.xml"/></Relationships>
</file>

<file path=ppt/slides/_rels/slide134.xml.rels><?xml version="1.0" encoding="UTF-8" standalone="yes"?>
<Relationships xmlns="http://schemas.openxmlformats.org/package/2006/relationships"><Relationship Id="rId3" Type="http://schemas.openxmlformats.org/officeDocument/2006/relationships/image" Target="../media/image122.tmp"/><Relationship Id="rId2" Type="http://schemas.openxmlformats.org/officeDocument/2006/relationships/image" Target="../media/image121.tmp"/><Relationship Id="rId1" Type="http://schemas.openxmlformats.org/officeDocument/2006/relationships/slideLayout" Target="../slideLayouts/slideLayout1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6.xml.rels><?xml version="1.0" encoding="UTF-8" standalone="yes"?>
<Relationships xmlns="http://schemas.openxmlformats.org/package/2006/relationships"><Relationship Id="rId2" Type="http://schemas.openxmlformats.org/officeDocument/2006/relationships/image" Target="../media/image123.tmp"/><Relationship Id="rId1" Type="http://schemas.openxmlformats.org/officeDocument/2006/relationships/slideLayout" Target="../slideLayouts/slideLayout11.xml"/></Relationships>
</file>

<file path=ppt/slides/_rels/slide13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1.xml"/></Relationships>
</file>

<file path=ppt/slides/_rels/slide138.xml.rels><?xml version="1.0" encoding="UTF-8" standalone="yes"?>
<Relationships xmlns="http://schemas.openxmlformats.org/package/2006/relationships"><Relationship Id="rId2" Type="http://schemas.openxmlformats.org/officeDocument/2006/relationships/image" Target="../media/image124.tmp"/><Relationship Id="rId1" Type="http://schemas.openxmlformats.org/officeDocument/2006/relationships/slideLayout" Target="../slideLayouts/slideLayout11.xml"/></Relationships>
</file>

<file path=ppt/slides/_rels/slide139.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NULL"/><Relationship Id="rId1" Type="http://schemas.openxmlformats.org/officeDocument/2006/relationships/slideLayout" Target="../slideLayouts/slideLayout11.xml"/><Relationship Id="rId4" Type="http://schemas.openxmlformats.org/officeDocument/2006/relationships/image" Target="../media/image126.tmp"/></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0.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2" Type="http://schemas.openxmlformats.org/officeDocument/2006/relationships/image" Target="../media/image128.tmp"/><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3.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1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5.xml.rels><?xml version="1.0" encoding="UTF-8" standalone="yes"?>
<Relationships xmlns="http://schemas.openxmlformats.org/package/2006/relationships"><Relationship Id="rId2" Type="http://schemas.openxmlformats.org/officeDocument/2006/relationships/image" Target="../media/image130.tmp"/><Relationship Id="rId1" Type="http://schemas.openxmlformats.org/officeDocument/2006/relationships/slideLayout" Target="../slideLayouts/slideLayout11.xml"/></Relationships>
</file>

<file path=ppt/slides/_rels/slide146.xml.rels><?xml version="1.0" encoding="UTF-8" standalone="yes"?>
<Relationships xmlns="http://schemas.openxmlformats.org/package/2006/relationships"><Relationship Id="rId2" Type="http://schemas.openxmlformats.org/officeDocument/2006/relationships/image" Target="../media/image131.tmp"/><Relationship Id="rId1" Type="http://schemas.openxmlformats.org/officeDocument/2006/relationships/slideLayout" Target="../slideLayouts/slideLayout11.xml"/></Relationships>
</file>

<file path=ppt/slides/_rels/slide147.xml.rels><?xml version="1.0" encoding="UTF-8" standalone="yes"?>
<Relationships xmlns="http://schemas.openxmlformats.org/package/2006/relationships"><Relationship Id="rId2" Type="http://schemas.openxmlformats.org/officeDocument/2006/relationships/image" Target="../media/image132.tmp"/><Relationship Id="rId1" Type="http://schemas.openxmlformats.org/officeDocument/2006/relationships/slideLayout" Target="../slideLayouts/slideLayout11.xml"/></Relationships>
</file>

<file path=ppt/slides/_rels/slide148.xml.rels><?xml version="1.0" encoding="UTF-8" standalone="yes"?>
<Relationships xmlns="http://schemas.openxmlformats.org/package/2006/relationships"><Relationship Id="rId3" Type="http://schemas.openxmlformats.org/officeDocument/2006/relationships/image" Target="../media/image133.tmp"/><Relationship Id="rId2" Type="http://schemas.openxmlformats.org/officeDocument/2006/relationships/image" Target="NULL"/><Relationship Id="rId1" Type="http://schemas.openxmlformats.org/officeDocument/2006/relationships/slideLayout" Target="../slideLayouts/slideLayout11.xml"/></Relationships>
</file>

<file path=ppt/slides/_rels/slide149.xml.rels><?xml version="1.0" encoding="UTF-8" standalone="yes"?>
<Relationships xmlns="http://schemas.openxmlformats.org/package/2006/relationships"><Relationship Id="rId2" Type="http://schemas.openxmlformats.org/officeDocument/2006/relationships/image" Target="../media/image134.tmp"/><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0.xml.rels><?xml version="1.0" encoding="UTF-8" standalone="yes"?>
<Relationships xmlns="http://schemas.openxmlformats.org/package/2006/relationships"><Relationship Id="rId8" Type="http://schemas.openxmlformats.org/officeDocument/2006/relationships/image" Target="../media/image141.emf"/><Relationship Id="rId3" Type="http://schemas.openxmlformats.org/officeDocument/2006/relationships/image" Target="../media/image136.emf"/><Relationship Id="rId7" Type="http://schemas.openxmlformats.org/officeDocument/2006/relationships/image" Target="../media/image140.emf"/><Relationship Id="rId12" Type="http://schemas.openxmlformats.org/officeDocument/2006/relationships/image" Target="../media/image145.emf"/><Relationship Id="rId2" Type="http://schemas.openxmlformats.org/officeDocument/2006/relationships/image" Target="../media/image135.emf"/><Relationship Id="rId1" Type="http://schemas.openxmlformats.org/officeDocument/2006/relationships/slideLayout" Target="../slideLayouts/slideLayout11.xml"/><Relationship Id="rId6" Type="http://schemas.openxmlformats.org/officeDocument/2006/relationships/image" Target="../media/image139.emf"/><Relationship Id="rId11" Type="http://schemas.openxmlformats.org/officeDocument/2006/relationships/image" Target="../media/image144.emf"/><Relationship Id="rId5" Type="http://schemas.openxmlformats.org/officeDocument/2006/relationships/image" Target="../media/image138.emf"/><Relationship Id="rId10" Type="http://schemas.openxmlformats.org/officeDocument/2006/relationships/image" Target="../media/image143.emf"/><Relationship Id="rId4" Type="http://schemas.openxmlformats.org/officeDocument/2006/relationships/image" Target="../media/image137.emf"/><Relationship Id="rId9" Type="http://schemas.openxmlformats.org/officeDocument/2006/relationships/image" Target="../media/image142.emf"/></Relationships>
</file>

<file path=ppt/slides/_rels/slide151.xml.rels><?xml version="1.0" encoding="UTF-8" standalone="yes"?>
<Relationships xmlns="http://schemas.openxmlformats.org/package/2006/relationships"><Relationship Id="rId2" Type="http://schemas.openxmlformats.org/officeDocument/2006/relationships/image" Target="../media/image146.tmp"/><Relationship Id="rId1" Type="http://schemas.openxmlformats.org/officeDocument/2006/relationships/slideLayout" Target="../slideLayouts/slideLayout11.xml"/></Relationships>
</file>

<file path=ppt/slides/_rels/slide152.xml.rels><?xml version="1.0" encoding="UTF-8" standalone="yes"?>
<Relationships xmlns="http://schemas.openxmlformats.org/package/2006/relationships"><Relationship Id="rId3" Type="http://schemas.openxmlformats.org/officeDocument/2006/relationships/image" Target="../media/image148.tmp"/><Relationship Id="rId2" Type="http://schemas.openxmlformats.org/officeDocument/2006/relationships/image" Target="../media/image147.tmp"/><Relationship Id="rId1" Type="http://schemas.openxmlformats.org/officeDocument/2006/relationships/slideLayout" Target="../slideLayouts/slideLayout1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5.xml.rels><?xml version="1.0" encoding="UTF-8" standalone="yes"?>
<Relationships xmlns="http://schemas.openxmlformats.org/package/2006/relationships"><Relationship Id="rId3" Type="http://schemas.openxmlformats.org/officeDocument/2006/relationships/image" Target="../media/image149.tmp"/><Relationship Id="rId2" Type="http://schemas.openxmlformats.org/officeDocument/2006/relationships/image" Target="../media/image137.png"/><Relationship Id="rId1" Type="http://schemas.openxmlformats.org/officeDocument/2006/relationships/slideLayout" Target="../slideLayouts/slideLayout11.xml"/></Relationships>
</file>

<file path=ppt/slides/_rels/slide156.xml.rels><?xml version="1.0" encoding="UTF-8" standalone="yes"?>
<Relationships xmlns="http://schemas.openxmlformats.org/package/2006/relationships"><Relationship Id="rId3" Type="http://schemas.openxmlformats.org/officeDocument/2006/relationships/image" Target="../media/image151.tmp"/><Relationship Id="rId2" Type="http://schemas.openxmlformats.org/officeDocument/2006/relationships/image" Target="../media/image150.tmp"/><Relationship Id="rId1" Type="http://schemas.openxmlformats.org/officeDocument/2006/relationships/slideLayout" Target="../slideLayouts/slideLayout11.xml"/></Relationships>
</file>

<file path=ppt/slides/_rels/slide157.xml.rels><?xml version="1.0" encoding="UTF-8" standalone="yes"?>
<Relationships xmlns="http://schemas.openxmlformats.org/package/2006/relationships"><Relationship Id="rId3" Type="http://schemas.openxmlformats.org/officeDocument/2006/relationships/image" Target="../media/image153.tmp"/><Relationship Id="rId2" Type="http://schemas.openxmlformats.org/officeDocument/2006/relationships/image" Target="../media/image152.tmp"/><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50.tmp"/><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1.xml"/></Relationships>
</file>

<file path=ppt/slides/_rels/slide160.xml.rels><?xml version="1.0" encoding="UTF-8" standalone="yes"?>
<Relationships xmlns="http://schemas.openxmlformats.org/package/2006/relationships"><Relationship Id="rId3" Type="http://schemas.openxmlformats.org/officeDocument/2006/relationships/image" Target="../media/image155.tmp"/><Relationship Id="rId2" Type="http://schemas.openxmlformats.org/officeDocument/2006/relationships/image" Target="NULL"/><Relationship Id="rId1" Type="http://schemas.openxmlformats.org/officeDocument/2006/relationships/slideLayout" Target="../slideLayouts/slideLayout11.xml"/></Relationships>
</file>

<file path=ppt/slides/_rels/slide16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1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3.xml.rels><?xml version="1.0" encoding="UTF-8" standalone="yes"?>
<Relationships xmlns="http://schemas.openxmlformats.org/package/2006/relationships"><Relationship Id="rId3" Type="http://schemas.openxmlformats.org/officeDocument/2006/relationships/image" Target="../media/image156.tmp"/><Relationship Id="rId2" Type="http://schemas.openxmlformats.org/officeDocument/2006/relationships/image" Target="../media/image145.png"/><Relationship Id="rId1" Type="http://schemas.openxmlformats.org/officeDocument/2006/relationships/slideLayout" Target="../slideLayouts/slideLayout11.xml"/></Relationships>
</file>

<file path=ppt/slides/_rels/slide164.xml.rels><?xml version="1.0" encoding="UTF-8" standalone="yes"?>
<Relationships xmlns="http://schemas.openxmlformats.org/package/2006/relationships"><Relationship Id="rId2" Type="http://schemas.openxmlformats.org/officeDocument/2006/relationships/image" Target="../media/image157.tmp"/><Relationship Id="rId1" Type="http://schemas.openxmlformats.org/officeDocument/2006/relationships/slideLayout" Target="../slideLayouts/slideLayout11.xml"/></Relationships>
</file>

<file path=ppt/slides/_rels/slide165.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NUL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3" Type="http://schemas.openxmlformats.org/officeDocument/2006/relationships/image" Target="../media/image158.tmp"/><Relationship Id="rId2" Type="http://schemas.openxmlformats.org/officeDocument/2006/relationships/image" Target="NULL"/><Relationship Id="rId1" Type="http://schemas.openxmlformats.org/officeDocument/2006/relationships/slideLayout" Target="../slideLayouts/slideLayout1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174.xml.rels><?xml version="1.0" encoding="UTF-8" standalone="yes"?>
<Relationships xmlns="http://schemas.openxmlformats.org/package/2006/relationships"><Relationship Id="rId2" Type="http://schemas.openxmlformats.org/officeDocument/2006/relationships/image" Target="../media/image160.tmp"/><Relationship Id="rId1" Type="http://schemas.openxmlformats.org/officeDocument/2006/relationships/slideLayout" Target="../slideLayouts/slideLayout11.xml"/></Relationships>
</file>

<file path=ppt/slides/_rels/slide175.xml.rels><?xml version="1.0" encoding="UTF-8" standalone="yes"?>
<Relationships xmlns="http://schemas.openxmlformats.org/package/2006/relationships"><Relationship Id="rId2" Type="http://schemas.openxmlformats.org/officeDocument/2006/relationships/image" Target="../media/image161.tmp"/><Relationship Id="rId1" Type="http://schemas.openxmlformats.org/officeDocument/2006/relationships/slideLayout" Target="../slideLayouts/slideLayout1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18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62.tmp"/><Relationship Id="rId1" Type="http://schemas.openxmlformats.org/officeDocument/2006/relationships/slideLayout" Target="../slideLayouts/slideLayout11.xml"/></Relationships>
</file>

<file path=ppt/slides/_rels/slide187.xml.rels><?xml version="1.0" encoding="UTF-8" standalone="yes"?>
<Relationships xmlns="http://schemas.openxmlformats.org/package/2006/relationships"><Relationship Id="rId2" Type="http://schemas.openxmlformats.org/officeDocument/2006/relationships/image" Target="../media/image163.tmp"/><Relationship Id="rId1" Type="http://schemas.openxmlformats.org/officeDocument/2006/relationships/slideLayout" Target="../slideLayouts/slideLayout11.xml"/></Relationships>
</file>

<file path=ppt/slides/_rels/slide18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89.xml.rels><?xml version="1.0" encoding="UTF-8" standalone="yes"?>
<Relationships xmlns="http://schemas.openxmlformats.org/package/2006/relationships"><Relationship Id="rId2" Type="http://schemas.openxmlformats.org/officeDocument/2006/relationships/image" Target="../media/image164.tmp"/><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6.tmp"/><Relationship Id="rId2" Type="http://schemas.openxmlformats.org/officeDocument/2006/relationships/image" Target="../media/image25.tmp"/><Relationship Id="rId1" Type="http://schemas.openxmlformats.org/officeDocument/2006/relationships/slideLayout" Target="../slideLayouts/slideLayout11.xml"/></Relationships>
</file>

<file path=ppt/slides/_rels/slide190.xml.rels><?xml version="1.0" encoding="UTF-8" standalone="yes"?>
<Relationships xmlns="http://schemas.openxmlformats.org/package/2006/relationships"><Relationship Id="rId2" Type="http://schemas.openxmlformats.org/officeDocument/2006/relationships/image" Target="../media/image165.tmp"/><Relationship Id="rId1" Type="http://schemas.openxmlformats.org/officeDocument/2006/relationships/slideLayout" Target="../slideLayouts/slideLayout1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167.tmp"/><Relationship Id="rId1" Type="http://schemas.openxmlformats.org/officeDocument/2006/relationships/slideLayout" Target="../slideLayouts/slideLayout1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5.xml.rels><?xml version="1.0" encoding="UTF-8" standalone="yes"?>
<Relationships xmlns="http://schemas.openxmlformats.org/package/2006/relationships"><Relationship Id="rId2" Type="http://schemas.openxmlformats.org/officeDocument/2006/relationships/image" Target="../media/image168.tmp"/><Relationship Id="rId1" Type="http://schemas.openxmlformats.org/officeDocument/2006/relationships/slideLayout" Target="../slideLayouts/slideLayout1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emf"/><Relationship Id="rId1" Type="http://schemas.openxmlformats.org/officeDocument/2006/relationships/slideLayout" Target="../slideLayouts/slideLayout11.xml"/></Relationships>
</file>

<file path=ppt/slides/_rels/slide210.xml.rels><?xml version="1.0" encoding="UTF-8" standalone="yes"?>
<Relationships xmlns="http://schemas.openxmlformats.org/package/2006/relationships"><Relationship Id="rId3" Type="http://schemas.openxmlformats.org/officeDocument/2006/relationships/image" Target="../media/image170.tmp"/><Relationship Id="rId2" Type="http://schemas.openxmlformats.org/officeDocument/2006/relationships/image" Target="../media/image169.emf"/><Relationship Id="rId1" Type="http://schemas.openxmlformats.org/officeDocument/2006/relationships/slideLayout" Target="../slideLayouts/slideLayout11.xml"/></Relationships>
</file>

<file path=ppt/slides/_rels/slide211.xml.rels><?xml version="1.0" encoding="UTF-8" standalone="yes"?>
<Relationships xmlns="http://schemas.openxmlformats.org/package/2006/relationships"><Relationship Id="rId3" Type="http://schemas.openxmlformats.org/officeDocument/2006/relationships/image" Target="../media/image172.tmp"/><Relationship Id="rId2" Type="http://schemas.openxmlformats.org/officeDocument/2006/relationships/image" Target="../media/image171.tmp"/><Relationship Id="rId1" Type="http://schemas.openxmlformats.org/officeDocument/2006/relationships/slideLayout" Target="../slideLayouts/slideLayout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3.xml.rels><?xml version="1.0" encoding="UTF-8" standalone="yes"?>
<Relationships xmlns="http://schemas.openxmlformats.org/package/2006/relationships"><Relationship Id="rId2" Type="http://schemas.openxmlformats.org/officeDocument/2006/relationships/image" Target="../media/image173.tmp"/><Relationship Id="rId1" Type="http://schemas.openxmlformats.org/officeDocument/2006/relationships/slideLayout" Target="../slideLayouts/slideLayout11.xml"/></Relationships>
</file>

<file path=ppt/slides/_rels/slide214.xml.rels><?xml version="1.0" encoding="UTF-8" standalone="yes"?>
<Relationships xmlns="http://schemas.openxmlformats.org/package/2006/relationships"><Relationship Id="rId3" Type="http://schemas.openxmlformats.org/officeDocument/2006/relationships/image" Target="../media/image175.emf"/><Relationship Id="rId2" Type="http://schemas.openxmlformats.org/officeDocument/2006/relationships/image" Target="../media/image174.emf"/><Relationship Id="rId1" Type="http://schemas.openxmlformats.org/officeDocument/2006/relationships/slideLayout" Target="../slideLayouts/slideLayout11.xml"/></Relationships>
</file>

<file path=ppt/slides/_rels/slide215.xml.rels><?xml version="1.0" encoding="UTF-8" standalone="yes"?>
<Relationships xmlns="http://schemas.openxmlformats.org/package/2006/relationships"><Relationship Id="rId3" Type="http://schemas.openxmlformats.org/officeDocument/2006/relationships/image" Target="../media/image177.emf"/><Relationship Id="rId2" Type="http://schemas.openxmlformats.org/officeDocument/2006/relationships/image" Target="../media/image176.emf"/><Relationship Id="rId1" Type="http://schemas.openxmlformats.org/officeDocument/2006/relationships/slideLayout" Target="../slideLayouts/slideLayout1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9.x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28.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30.tmp"/><Relationship Id="rId2" Type="http://schemas.openxmlformats.org/officeDocument/2006/relationships/image" Target="../media/image31.png"/><Relationship Id="rId1" Type="http://schemas.openxmlformats.org/officeDocument/2006/relationships/slideLayout" Target="../slideLayouts/slideLayout11.xml"/><Relationship Id="rId4" Type="http://schemas.openxmlformats.org/officeDocument/2006/relationships/image" Target="../media/image31.tmp"/></Relationships>
</file>

<file path=ppt/slides/_rels/slide22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4.x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slideLayout" Target="../slideLayouts/slideLayout11.xml"/></Relationships>
</file>

<file path=ppt/slides/_rels/slide225.xml.rels><?xml version="1.0" encoding="UTF-8" standalone="yes"?>
<Relationships xmlns="http://schemas.openxmlformats.org/package/2006/relationships"><Relationship Id="rId2" Type="http://schemas.openxmlformats.org/officeDocument/2006/relationships/image" Target="../media/image280.png"/><Relationship Id="rId1" Type="http://schemas.openxmlformats.org/officeDocument/2006/relationships/slideLayout" Target="../slideLayouts/slideLayout11.xml"/></Relationships>
</file>

<file path=ppt/slides/_rels/slide226.xml.rels><?xml version="1.0" encoding="UTF-8" standalone="yes"?>
<Relationships xmlns="http://schemas.openxmlformats.org/package/2006/relationships"><Relationship Id="rId2" Type="http://schemas.openxmlformats.org/officeDocument/2006/relationships/image" Target="../media/image180.tmp"/><Relationship Id="rId1" Type="http://schemas.openxmlformats.org/officeDocument/2006/relationships/slideLayout" Target="../slideLayouts/slideLayout11.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8.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11.xml"/></Relationships>
</file>

<file path=ppt/slides/_rels/slide230.xml.rels><?xml version="1.0" encoding="UTF-8" standalone="yes"?>
<Relationships xmlns="http://schemas.openxmlformats.org/package/2006/relationships"><Relationship Id="rId2" Type="http://schemas.openxmlformats.org/officeDocument/2006/relationships/image" Target="../media/image181.tmp"/><Relationship Id="rId1" Type="http://schemas.openxmlformats.org/officeDocument/2006/relationships/slideLayout" Target="../slideLayouts/slideLayout11.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3.xml.rels><?xml version="1.0" encoding="UTF-8" standalone="yes"?>
<Relationships xmlns="http://schemas.openxmlformats.org/package/2006/relationships"><Relationship Id="rId2" Type="http://schemas.openxmlformats.org/officeDocument/2006/relationships/image" Target="../media/image182.tmp"/><Relationship Id="rId1" Type="http://schemas.openxmlformats.org/officeDocument/2006/relationships/slideLayout" Target="../slideLayouts/slideLayout11.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9.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11.xml"/></Relationships>
</file>

<file path=ppt/slides/_rels/slide240.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1.xml"/></Relationships>
</file>

<file path=ppt/slides/_rels/slide241.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1.xml"/></Relationships>
</file>

<file path=ppt/slides/_rels/slide242.xml.rels><?xml version="1.0" encoding="UTF-8" standalone="yes"?>
<Relationships xmlns="http://schemas.openxmlformats.org/package/2006/relationships"><Relationship Id="rId2" Type="http://schemas.openxmlformats.org/officeDocument/2006/relationships/image" Target="../media/image186.tmp"/><Relationship Id="rId1" Type="http://schemas.openxmlformats.org/officeDocument/2006/relationships/slideLayout" Target="../slideLayouts/slideLayout11.xml"/></Relationships>
</file>

<file path=ppt/slides/_rels/slide243.xml.rels><?xml version="1.0" encoding="UTF-8" standalone="yes"?>
<Relationships xmlns="http://schemas.openxmlformats.org/package/2006/relationships"><Relationship Id="rId2" Type="http://schemas.openxmlformats.org/officeDocument/2006/relationships/image" Target="../media/image187.tmp"/><Relationship Id="rId1" Type="http://schemas.openxmlformats.org/officeDocument/2006/relationships/slideLayout" Target="../slideLayouts/slideLayout11.xml"/></Relationships>
</file>

<file path=ppt/slides/_rels/slide244.xml.rels><?xml version="1.0" encoding="UTF-8" standalone="yes"?>
<Relationships xmlns="http://schemas.openxmlformats.org/package/2006/relationships"><Relationship Id="rId2" Type="http://schemas.openxmlformats.org/officeDocument/2006/relationships/image" Target="../media/image188.tmp"/><Relationship Id="rId1" Type="http://schemas.openxmlformats.org/officeDocument/2006/relationships/slideLayout" Target="../slideLayouts/slideLayout1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9.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1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2.xml.rels><?xml version="1.0" encoding="UTF-8" standalone="yes"?>
<Relationships xmlns="http://schemas.openxmlformats.org/package/2006/relationships"><Relationship Id="rId2" Type="http://schemas.openxmlformats.org/officeDocument/2006/relationships/image" Target="../media/image189.tmp"/><Relationship Id="rId1" Type="http://schemas.openxmlformats.org/officeDocument/2006/relationships/slideLayout" Target="../slideLayouts/slideLayout11.xml"/></Relationships>
</file>

<file path=ppt/slides/_rels/slide253.xml.rels><?xml version="1.0" encoding="UTF-8" standalone="yes"?>
<Relationships xmlns="http://schemas.openxmlformats.org/package/2006/relationships"><Relationship Id="rId3" Type="http://schemas.openxmlformats.org/officeDocument/2006/relationships/image" Target="../media/image191.tmp"/><Relationship Id="rId2" Type="http://schemas.openxmlformats.org/officeDocument/2006/relationships/image" Target="../media/image190.tmp"/><Relationship Id="rId1" Type="http://schemas.openxmlformats.org/officeDocument/2006/relationships/slideLayout" Target="../slideLayouts/slideLayout11.xml"/></Relationships>
</file>

<file path=ppt/slides/_rels/slide254.xml.rels><?xml version="1.0" encoding="UTF-8" standalone="yes"?>
<Relationships xmlns="http://schemas.openxmlformats.org/package/2006/relationships"><Relationship Id="rId3" Type="http://schemas.openxmlformats.org/officeDocument/2006/relationships/image" Target="../media/image193.tmp"/><Relationship Id="rId2" Type="http://schemas.openxmlformats.org/officeDocument/2006/relationships/image" Target="../media/image192.tmp"/><Relationship Id="rId1" Type="http://schemas.openxmlformats.org/officeDocument/2006/relationships/slideLayout" Target="../slideLayouts/slideLayout11.xml"/></Relationships>
</file>

<file path=ppt/slides/_rels/slide25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tmp"/><Relationship Id="rId1" Type="http://schemas.openxmlformats.org/officeDocument/2006/relationships/slideLayout" Target="../slideLayouts/slideLayout11.xml"/></Relationships>
</file>

<file path=ppt/slides/_rels/slide259.xml.rels><?xml version="1.0" encoding="UTF-8" standalone="yes"?>
<Relationships xmlns="http://schemas.openxmlformats.org/package/2006/relationships"><Relationship Id="rId2" Type="http://schemas.openxmlformats.org/officeDocument/2006/relationships/image" Target="../media/image196.tmp"/><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4.xml.rels><?xml version="1.0" encoding="UTF-8" standalone="yes"?>
<Relationships xmlns="http://schemas.openxmlformats.org/package/2006/relationships"><Relationship Id="rId2" Type="http://schemas.openxmlformats.org/officeDocument/2006/relationships/image" Target="../media/image197.tmp"/><Relationship Id="rId1" Type="http://schemas.openxmlformats.org/officeDocument/2006/relationships/slideLayout" Target="../slideLayouts/slideLayout11.xml"/></Relationships>
</file>

<file path=ppt/slides/_rels/slide265.xml.rels><?xml version="1.0" encoding="UTF-8" standalone="yes"?>
<Relationships xmlns="http://schemas.openxmlformats.org/package/2006/relationships"><Relationship Id="rId2" Type="http://schemas.openxmlformats.org/officeDocument/2006/relationships/image" Target="../media/image197.tmp"/><Relationship Id="rId1" Type="http://schemas.openxmlformats.org/officeDocument/2006/relationships/slideLayout" Target="../slideLayouts/slideLayout11.xml"/></Relationships>
</file>

<file path=ppt/slides/_rels/slide266.xml.rels><?xml version="1.0" encoding="UTF-8" standalone="yes"?>
<Relationships xmlns="http://schemas.openxmlformats.org/package/2006/relationships"><Relationship Id="rId2" Type="http://schemas.openxmlformats.org/officeDocument/2006/relationships/image" Target="../media/image198.tmp"/><Relationship Id="rId1" Type="http://schemas.openxmlformats.org/officeDocument/2006/relationships/slideLayout" Target="../slideLayouts/slideLayout11.xml"/></Relationships>
</file>

<file path=ppt/slides/_rels/slide267.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11.xml"/></Relationships>
</file>

<file path=ppt/slides/_rels/slide268.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11.xml"/></Relationships>
</file>

<file path=ppt/slides/_rels/slide269.xml.rels><?xml version="1.0" encoding="UTF-8" standalone="yes"?>
<Relationships xmlns="http://schemas.openxmlformats.org/package/2006/relationships"><Relationship Id="rId2" Type="http://schemas.openxmlformats.org/officeDocument/2006/relationships/image" Target="../media/image199.tmp"/><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1.xml.rels><?xml version="1.0" encoding="UTF-8" standalone="yes"?>
<Relationships xmlns="http://schemas.openxmlformats.org/package/2006/relationships"><Relationship Id="rId2" Type="http://schemas.openxmlformats.org/officeDocument/2006/relationships/image" Target="../media/image200.tmp"/><Relationship Id="rId1" Type="http://schemas.openxmlformats.org/officeDocument/2006/relationships/slideLayout" Target="../slideLayouts/slideLayout11.xml"/></Relationships>
</file>

<file path=ppt/slides/_rels/slide272.xml.rels><?xml version="1.0" encoding="UTF-8" standalone="yes"?>
<Relationships xmlns="http://schemas.openxmlformats.org/package/2006/relationships"><Relationship Id="rId2" Type="http://schemas.openxmlformats.org/officeDocument/2006/relationships/image" Target="../media/image200.tmp"/><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2" Type="http://schemas.openxmlformats.org/officeDocument/2006/relationships/image" Target="../media/image201.tmp"/><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2" Type="http://schemas.openxmlformats.org/officeDocument/2006/relationships/image" Target="../media/image198.tmp"/><Relationship Id="rId1" Type="http://schemas.openxmlformats.org/officeDocument/2006/relationships/slideLayout" Target="../slideLayouts/slideLayout11.xml"/></Relationships>
</file>

<file path=ppt/slides/_rels/slide275.xml.rels><?xml version="1.0" encoding="UTF-8" standalone="yes"?>
<Relationships xmlns="http://schemas.openxmlformats.org/package/2006/relationships"><Relationship Id="rId2" Type="http://schemas.openxmlformats.org/officeDocument/2006/relationships/image" Target="../media/image202.tmp"/><Relationship Id="rId1" Type="http://schemas.openxmlformats.org/officeDocument/2006/relationships/slideLayout" Target="../slideLayouts/slideLayout11.xml"/></Relationships>
</file>

<file path=ppt/slides/_rels/slide276.xml.rels><?xml version="1.0" encoding="UTF-8" standalone="yes"?>
<Relationships xmlns="http://schemas.openxmlformats.org/package/2006/relationships"><Relationship Id="rId3" Type="http://schemas.openxmlformats.org/officeDocument/2006/relationships/image" Target="../media/image204.tmp"/><Relationship Id="rId2" Type="http://schemas.openxmlformats.org/officeDocument/2006/relationships/image" Target="../media/image203.tmp"/><Relationship Id="rId1" Type="http://schemas.openxmlformats.org/officeDocument/2006/relationships/slideLayout" Target="../slideLayouts/slideLayout11.xml"/></Relationships>
</file>

<file path=ppt/slides/_rels/slide27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1.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9.xml.rels><?xml version="1.0" encoding="UTF-8" standalone="yes"?>
<Relationships xmlns="http://schemas.openxmlformats.org/package/2006/relationships"><Relationship Id="rId3" Type="http://schemas.openxmlformats.org/officeDocument/2006/relationships/image" Target="../media/image206.jpg"/><Relationship Id="rId2" Type="http://schemas.openxmlformats.org/officeDocument/2006/relationships/image" Target="../media/image205.jp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0.xml.rels><?xml version="1.0" encoding="UTF-8" standalone="yes"?>
<Relationships xmlns="http://schemas.openxmlformats.org/package/2006/relationships"><Relationship Id="rId3" Type="http://schemas.openxmlformats.org/officeDocument/2006/relationships/image" Target="../media/image208.jpg"/><Relationship Id="rId2" Type="http://schemas.openxmlformats.org/officeDocument/2006/relationships/image" Target="../media/image207.jpg"/><Relationship Id="rId1" Type="http://schemas.openxmlformats.org/officeDocument/2006/relationships/slideLayout" Target="../slideLayouts/slideLayout11.xml"/><Relationship Id="rId4" Type="http://schemas.openxmlformats.org/officeDocument/2006/relationships/image" Target="../media/image209.png"/></Relationships>
</file>

<file path=ppt/slides/_rels/slide28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6.jpg"/><Relationship Id="rId1" Type="http://schemas.openxmlformats.org/officeDocument/2006/relationships/slideLayout" Target="../slideLayouts/slideLayout11.xml"/></Relationships>
</file>

<file path=ppt/slides/_rels/slide28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6.jpg"/><Relationship Id="rId1" Type="http://schemas.openxmlformats.org/officeDocument/2006/relationships/slideLayout" Target="../slideLayouts/slideLayout11.xml"/></Relationships>
</file>

<file path=ppt/slides/_rels/slide283.xml.rels><?xml version="1.0" encoding="UTF-8" standalone="yes"?>
<Relationships xmlns="http://schemas.openxmlformats.org/package/2006/relationships"><Relationship Id="rId2" Type="http://schemas.openxmlformats.org/officeDocument/2006/relationships/image" Target="../media/image211.tmp"/><Relationship Id="rId1" Type="http://schemas.openxmlformats.org/officeDocument/2006/relationships/slideLayout" Target="../slideLayouts/slideLayout11.xml"/></Relationships>
</file>

<file path=ppt/slides/_rels/slide284.xml.rels><?xml version="1.0" encoding="UTF-8" standalone="yes"?>
<Relationships xmlns="http://schemas.openxmlformats.org/package/2006/relationships"><Relationship Id="rId2" Type="http://schemas.openxmlformats.org/officeDocument/2006/relationships/image" Target="../media/image211.tmp"/><Relationship Id="rId1" Type="http://schemas.openxmlformats.org/officeDocument/2006/relationships/slideLayout" Target="../slideLayouts/slideLayout11.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6.xml.rels><?xml version="1.0" encoding="UTF-8" standalone="yes"?>
<Relationships xmlns="http://schemas.openxmlformats.org/package/2006/relationships"><Relationship Id="rId2" Type="http://schemas.openxmlformats.org/officeDocument/2006/relationships/image" Target="../media/image212.tmp"/><Relationship Id="rId1" Type="http://schemas.openxmlformats.org/officeDocument/2006/relationships/slideLayout" Target="../slideLayouts/slideLayout11.xml"/></Relationships>
</file>

<file path=ppt/slides/_rels/slide287.xml.rels><?xml version="1.0" encoding="UTF-8" standalone="yes"?>
<Relationships xmlns="http://schemas.openxmlformats.org/package/2006/relationships"><Relationship Id="rId2" Type="http://schemas.openxmlformats.org/officeDocument/2006/relationships/image" Target="../media/image213.tmp"/><Relationship Id="rId1" Type="http://schemas.openxmlformats.org/officeDocument/2006/relationships/slideLayout" Target="../slideLayouts/slideLayout11.xml"/></Relationships>
</file>

<file path=ppt/slides/_rels/slide288.xml.rels><?xml version="1.0" encoding="UTF-8" standalone="yes"?>
<Relationships xmlns="http://schemas.openxmlformats.org/package/2006/relationships"><Relationship Id="rId2" Type="http://schemas.openxmlformats.org/officeDocument/2006/relationships/image" Target="../media/image214.tmp"/><Relationship Id="rId1" Type="http://schemas.openxmlformats.org/officeDocument/2006/relationships/slideLayout" Target="../slideLayouts/slideLayout11.xml"/></Relationships>
</file>

<file path=ppt/slides/_rels/slide289.xml.rels><?xml version="1.0" encoding="UTF-8" standalone="yes"?>
<Relationships xmlns="http://schemas.openxmlformats.org/package/2006/relationships"><Relationship Id="rId2" Type="http://schemas.openxmlformats.org/officeDocument/2006/relationships/image" Target="../media/image215.tmp"/><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1.xml.rels><?xml version="1.0" encoding="UTF-8" standalone="yes"?>
<Relationships xmlns="http://schemas.openxmlformats.org/package/2006/relationships"><Relationship Id="rId2" Type="http://schemas.openxmlformats.org/officeDocument/2006/relationships/image" Target="../media/image216.tmp"/><Relationship Id="rId1" Type="http://schemas.openxmlformats.org/officeDocument/2006/relationships/slideLayout" Target="../slideLayouts/slideLayout11.xml"/></Relationships>
</file>

<file path=ppt/slides/_rels/slide292.xml.rels><?xml version="1.0" encoding="UTF-8" standalone="yes"?>
<Relationships xmlns="http://schemas.openxmlformats.org/package/2006/relationships"><Relationship Id="rId2" Type="http://schemas.openxmlformats.org/officeDocument/2006/relationships/image" Target="../media/image217.tmp"/><Relationship Id="rId1" Type="http://schemas.openxmlformats.org/officeDocument/2006/relationships/slideLayout" Target="../slideLayouts/slideLayout11.xml"/></Relationships>
</file>

<file path=ppt/slides/_rels/slide293.xml.rels><?xml version="1.0" encoding="UTF-8" standalone="yes"?>
<Relationships xmlns="http://schemas.openxmlformats.org/package/2006/relationships"><Relationship Id="rId3" Type="http://schemas.openxmlformats.org/officeDocument/2006/relationships/image" Target="../media/image219.tmp"/><Relationship Id="rId2" Type="http://schemas.openxmlformats.org/officeDocument/2006/relationships/image" Target="../media/image218.tmp"/><Relationship Id="rId1" Type="http://schemas.openxmlformats.org/officeDocument/2006/relationships/slideLayout" Target="../slideLayouts/slideLayout11.xml"/></Relationships>
</file>

<file path=ppt/slides/_rels/slide294.xml.rels><?xml version="1.0" encoding="UTF-8" standalone="yes"?>
<Relationships xmlns="http://schemas.openxmlformats.org/package/2006/relationships"><Relationship Id="rId2" Type="http://schemas.openxmlformats.org/officeDocument/2006/relationships/image" Target="../media/image220.tmp"/><Relationship Id="rId1" Type="http://schemas.openxmlformats.org/officeDocument/2006/relationships/slideLayout" Target="../slideLayouts/slideLayout11.xml"/></Relationships>
</file>

<file path=ppt/slides/_rels/slide295.xml.rels><?xml version="1.0" encoding="UTF-8" standalone="yes"?>
<Relationships xmlns="http://schemas.openxmlformats.org/package/2006/relationships"><Relationship Id="rId2" Type="http://schemas.openxmlformats.org/officeDocument/2006/relationships/image" Target="../media/image221.tmp"/><Relationship Id="rId1" Type="http://schemas.openxmlformats.org/officeDocument/2006/relationships/slideLayout" Target="../slideLayouts/slideLayout11.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7.xml.rels><?xml version="1.0" encoding="UTF-8" standalone="yes"?>
<Relationships xmlns="http://schemas.openxmlformats.org/package/2006/relationships"><Relationship Id="rId3" Type="http://schemas.openxmlformats.org/officeDocument/2006/relationships/hyperlink" Target="http://www.deeplearningbook.org/" TargetMode="External"/><Relationship Id="rId2" Type="http://schemas.openxmlformats.org/officeDocument/2006/relationships/hyperlink" Target="https://web.stanford.edu/~jurafsky/slp3/" TargetMode="External"/><Relationship Id="rId1" Type="http://schemas.openxmlformats.org/officeDocument/2006/relationships/slideLayout" Target="../slideLayouts/slideLayout11.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9.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2.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4.bin"/></Relationships>
</file>

<file path=ppt/slides/_rels/slide32.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41.wmf"/><Relationship Id="rId5" Type="http://schemas.openxmlformats.org/officeDocument/2006/relationships/oleObject" Target="../embeddings/oleObject6.bin"/><Relationship Id="rId10" Type="http://schemas.openxmlformats.org/officeDocument/2006/relationships/image" Target="../media/image43.wmf"/><Relationship Id="rId4" Type="http://schemas.openxmlformats.org/officeDocument/2006/relationships/image" Target="../media/image40.wmf"/><Relationship Id="rId9" Type="http://schemas.openxmlformats.org/officeDocument/2006/relationships/oleObject" Target="../embeddings/oleObject8.bin"/></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2" Type="http://schemas.openxmlformats.org/officeDocument/2006/relationships/image" Target="../media/image47.emf"/><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1.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2.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3.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customXml" Target="../ink/ink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vmlDrawing" Target="../drawings/vmlDrawing3.vml"/><Relationship Id="rId6" Type="http://schemas.openxmlformats.org/officeDocument/2006/relationships/image" Target="../media/image54.png"/><Relationship Id="rId5" Type="http://schemas.openxmlformats.org/officeDocument/2006/relationships/image" Target="../media/image53.wmf"/><Relationship Id="rId4"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1.xml"/><Relationship Id="rId4" Type="http://schemas.openxmlformats.org/officeDocument/2006/relationships/image" Target="../media/image57.png"/></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1.xml"/><Relationship Id="rId1" Type="http://schemas.openxmlformats.org/officeDocument/2006/relationships/vmlDrawing" Target="../drawings/vmlDrawing4.vml"/><Relationship Id="rId4" Type="http://schemas.openxmlformats.org/officeDocument/2006/relationships/image" Target="../media/image59.w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3" Type="http://schemas.openxmlformats.org/officeDocument/2006/relationships/image" Target="../media/image62.tmp"/><Relationship Id="rId2" Type="http://schemas.openxmlformats.org/officeDocument/2006/relationships/notesSlide" Target="../notesSlides/notesSlide22.xml"/><Relationship Id="rId1" Type="http://schemas.openxmlformats.org/officeDocument/2006/relationships/slideLayout" Target="../slideLayouts/slideLayout11.xml"/><Relationship Id="rId4" Type="http://schemas.openxmlformats.org/officeDocument/2006/relationships/image" Target="../media/image63.tmp"/></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image" Target="../media/image62.tmp"/><Relationship Id="rId1" Type="http://schemas.openxmlformats.org/officeDocument/2006/relationships/slideLayout" Target="../slideLayouts/slideLayout11.xml"/><Relationship Id="rId4" Type="http://schemas.openxmlformats.org/officeDocument/2006/relationships/image" Target="../media/image64.tmp"/></Relationships>
</file>

<file path=ppt/slides/_rels/slide91.xml.rels><?xml version="1.0" encoding="UTF-8" standalone="yes"?>
<Relationships xmlns="http://schemas.openxmlformats.org/package/2006/relationships"><Relationship Id="rId3" Type="http://schemas.openxmlformats.org/officeDocument/2006/relationships/image" Target="../media/image65.tmp"/><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NULL"/><Relationship Id="rId1" Type="http://schemas.openxmlformats.org/officeDocument/2006/relationships/slideLayout" Target="../slideLayouts/slideLayout11.xml"/></Relationships>
</file>

<file path=ppt/slides/_rels/slide96.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notesSlide" Target="../notesSlides/notesSlide25.xml"/><Relationship Id="rId1" Type="http://schemas.openxmlformats.org/officeDocument/2006/relationships/slideLayout" Target="../slideLayouts/slideLayout11.xml"/><Relationship Id="rId5" Type="http://schemas.openxmlformats.org/officeDocument/2006/relationships/image" Target="../media/image69.tmp"/><Relationship Id="rId4" Type="http://schemas.openxmlformats.org/officeDocument/2006/relationships/image" Target="../media/image68.tmp"/></Relationships>
</file>

<file path=ppt/slides/_rels/slide97.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72.tmp"/></Relationships>
</file>

<file path=ppt/slides/_rels/slide99.xml.rels><?xml version="1.0" encoding="UTF-8" standalone="yes"?>
<Relationships xmlns="http://schemas.openxmlformats.org/package/2006/relationships"><Relationship Id="rId3" Type="http://schemas.openxmlformats.org/officeDocument/2006/relationships/image" Target="../media/image73.tmp"/><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0A9B2-C1A2-5E4F-B3C5-9D94A031E7FA}"/>
              </a:ext>
            </a:extLst>
          </p:cNvPr>
          <p:cNvSpPr>
            <a:spLocks noGrp="1"/>
          </p:cNvSpPr>
          <p:nvPr>
            <p:ph type="ctrTitle"/>
          </p:nvPr>
        </p:nvSpPr>
        <p:spPr/>
        <p:txBody>
          <a:bodyPr>
            <a:normAutofit/>
          </a:bodyPr>
          <a:lstStyle/>
          <a:p>
            <a:r>
              <a:rPr lang="zh-CN" altLang="en-US" dirty="0"/>
              <a:t>自然语言处理基础</a:t>
            </a:r>
            <a:br>
              <a:rPr lang="en-US" altLang="zh-CN" dirty="0"/>
            </a:br>
            <a:r>
              <a:rPr lang="en-US" altLang="zh-CN" sz="2400" dirty="0"/>
              <a:t>(Natural Language Processing, NLP)</a:t>
            </a:r>
            <a:endParaRPr kumimoji="1" lang="zh-CN" altLang="en-US" sz="2400" dirty="0"/>
          </a:p>
        </p:txBody>
      </p:sp>
      <p:sp>
        <p:nvSpPr>
          <p:cNvPr id="3" name="副标题 2">
            <a:extLst>
              <a:ext uri="{FF2B5EF4-FFF2-40B4-BE49-F238E27FC236}">
                <a16:creationId xmlns:a16="http://schemas.microsoft.com/office/drawing/2014/main" id="{F2B4E415-E983-4F4D-9170-A8F20A60A154}"/>
              </a:ext>
            </a:extLst>
          </p:cNvPr>
          <p:cNvSpPr>
            <a:spLocks noGrp="1"/>
          </p:cNvSpPr>
          <p:nvPr>
            <p:ph type="subTitle" idx="1"/>
          </p:nvPr>
        </p:nvSpPr>
        <p:spPr/>
        <p:txBody>
          <a:bodyPr/>
          <a:lstStyle/>
          <a:p>
            <a:r>
              <a:rPr lang="zh-CN" altLang="en-US" dirty="0"/>
              <a:t>孙栩</a:t>
            </a:r>
            <a:br>
              <a:rPr lang="en-US" altLang="zh-CN" dirty="0"/>
            </a:br>
            <a:r>
              <a:rPr lang="zh-CN" altLang="en-US" dirty="0"/>
              <a:t>北京大学</a:t>
            </a:r>
            <a:br>
              <a:rPr lang="en-US" altLang="zh-CN" dirty="0"/>
            </a:br>
            <a:r>
              <a:rPr lang="en-US" altLang="zh-CN" dirty="0">
                <a:hlinkClick r:id="rId2"/>
              </a:rPr>
              <a:t>xusun@pku.edu.cn</a:t>
            </a:r>
            <a:br>
              <a:rPr lang="en-US" altLang="zh-CN" dirty="0"/>
            </a:br>
            <a:r>
              <a:rPr lang="en-US" altLang="zh-CN" dirty="0"/>
              <a:t>http://xusun.org</a:t>
            </a:r>
            <a:endParaRPr lang="zh-CN" altLang="en-US" dirty="0"/>
          </a:p>
          <a:p>
            <a:endParaRPr kumimoji="1" lang="zh-CN" altLang="en-US" dirty="0"/>
          </a:p>
        </p:txBody>
      </p:sp>
    </p:spTree>
    <p:extLst>
      <p:ext uri="{BB962C8B-B14F-4D97-AF65-F5344CB8AC3E}">
        <p14:creationId xmlns:p14="http://schemas.microsoft.com/office/powerpoint/2010/main" val="798387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NLP</a:t>
            </a:r>
            <a:r>
              <a:rPr lang="zh-CN" altLang="en-US" dirty="0"/>
              <a:t>的深度学习方法</a:t>
            </a:r>
            <a:endParaRPr lang="en-US" altLang="zh-CN" dirty="0"/>
          </a:p>
          <a:p>
            <a:pPr lvl="1"/>
            <a:r>
              <a:rPr lang="zh-CN" altLang="en-US" b="1" dirty="0">
                <a:solidFill>
                  <a:schemeClr val="accent2">
                    <a:lumMod val="75000"/>
                  </a:schemeClr>
                </a:solidFill>
              </a:rPr>
              <a:t>前馈神经网络</a:t>
            </a:r>
            <a:endParaRPr lang="en-US" altLang="zh-CN" b="1" dirty="0">
              <a:solidFill>
                <a:schemeClr val="accent2">
                  <a:lumMod val="75000"/>
                </a:schemeClr>
              </a:solidFill>
            </a:endParaRPr>
          </a:p>
          <a:p>
            <a:pPr lvl="2"/>
            <a:r>
              <a:rPr lang="zh-CN" altLang="en-US" dirty="0"/>
              <a:t>词向量</a:t>
            </a:r>
            <a:endParaRPr lang="en-US" altLang="zh-CN" dirty="0"/>
          </a:p>
          <a:p>
            <a:pPr lvl="2"/>
            <a:r>
              <a:rPr lang="zh-CN" altLang="en-US" dirty="0"/>
              <a:t>基于窗口的分类</a:t>
            </a:r>
            <a:endParaRPr lang="en-US" altLang="zh-CN" dirty="0"/>
          </a:p>
          <a:p>
            <a:pPr lvl="1"/>
            <a:r>
              <a:rPr lang="zh-CN" altLang="en-US" b="1" dirty="0">
                <a:solidFill>
                  <a:schemeClr val="accent2">
                    <a:lumMod val="75000"/>
                  </a:schemeClr>
                </a:solidFill>
              </a:rPr>
              <a:t>卷积神经网络</a:t>
            </a:r>
            <a:endParaRPr lang="en-US" altLang="zh-CN" b="1" dirty="0">
              <a:solidFill>
                <a:schemeClr val="accent2">
                  <a:lumMod val="75000"/>
                </a:schemeClr>
              </a:solidFill>
            </a:endParaRPr>
          </a:p>
          <a:p>
            <a:pPr lvl="2"/>
            <a:r>
              <a:rPr lang="zh-CN" altLang="en-US" dirty="0"/>
              <a:t>捕捉局部结构信息</a:t>
            </a:r>
            <a:endParaRPr lang="en-US" altLang="zh-CN" dirty="0"/>
          </a:p>
          <a:p>
            <a:pPr lvl="2"/>
            <a:r>
              <a:rPr lang="en-US" altLang="zh-CN" dirty="0"/>
              <a:t>NER</a:t>
            </a:r>
            <a:r>
              <a:rPr lang="zh-CN" altLang="en-US" dirty="0"/>
              <a:t>、情感分析</a:t>
            </a:r>
            <a:endParaRPr lang="en-US" altLang="zh-CN" dirty="0"/>
          </a:p>
          <a:p>
            <a:pPr lvl="2"/>
            <a:r>
              <a:rPr lang="zh-CN" altLang="en-US" dirty="0"/>
              <a:t>递归神经网络</a:t>
            </a:r>
            <a:endParaRPr lang="en-US" altLang="zh-CN" dirty="0"/>
          </a:p>
          <a:p>
            <a:pPr lvl="1"/>
            <a:r>
              <a:rPr lang="zh-CN" altLang="en-US" b="1" dirty="0">
                <a:solidFill>
                  <a:schemeClr val="accent2">
                    <a:lumMod val="75000"/>
                  </a:schemeClr>
                </a:solidFill>
              </a:rPr>
              <a:t>循环神经网络</a:t>
            </a:r>
            <a:endParaRPr lang="en-US" altLang="zh-CN" dirty="0"/>
          </a:p>
          <a:p>
            <a:pPr lvl="2"/>
            <a:r>
              <a:rPr lang="zh-CN" altLang="en-US" dirty="0"/>
              <a:t>捕捉时序信息</a:t>
            </a:r>
            <a:endParaRPr lang="en-US" altLang="zh-CN" dirty="0"/>
          </a:p>
          <a:p>
            <a:pPr lvl="2"/>
            <a:r>
              <a:rPr lang="en-US" altLang="zh-CN" dirty="0"/>
              <a:t>LSTM, GRU</a:t>
            </a:r>
          </a:p>
          <a:p>
            <a:pPr lvl="1"/>
            <a:r>
              <a:rPr lang="zh-CN" altLang="en-US" b="1" dirty="0">
                <a:solidFill>
                  <a:schemeClr val="accent2">
                    <a:lumMod val="75000"/>
                  </a:schemeClr>
                </a:solidFill>
              </a:rPr>
              <a:t>序列到序列模型</a:t>
            </a:r>
            <a:endParaRPr lang="en-US" altLang="zh-CN" b="1" dirty="0">
              <a:solidFill>
                <a:schemeClr val="accent2">
                  <a:lumMod val="75000"/>
                </a:schemeClr>
              </a:solidFill>
            </a:endParaRPr>
          </a:p>
          <a:p>
            <a:pPr lvl="2"/>
            <a:r>
              <a:rPr lang="en-US" altLang="zh-CN" dirty="0"/>
              <a:t>Attention</a:t>
            </a:r>
          </a:p>
        </p:txBody>
      </p:sp>
      <p:sp>
        <p:nvSpPr>
          <p:cNvPr id="3" name="标题 2"/>
          <p:cNvSpPr>
            <a:spLocks noGrp="1"/>
          </p:cNvSpPr>
          <p:nvPr>
            <p:ph type="title"/>
          </p:nvPr>
        </p:nvSpPr>
        <p:spPr/>
        <p:txBody>
          <a:bodyPr>
            <a:normAutofit fontScale="90000"/>
          </a:bodyPr>
          <a:lstStyle/>
          <a:p>
            <a:r>
              <a:rPr lang="zh-CN" altLang="en-US" dirty="0"/>
              <a:t>研究方向</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202" y="4344230"/>
            <a:ext cx="3465275" cy="213247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2914" y="981769"/>
            <a:ext cx="3058739" cy="89247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088" y="2028857"/>
            <a:ext cx="2776389" cy="216075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10</a:t>
            </a:fld>
            <a:r>
              <a:rPr lang="en-US" altLang="zh-CN"/>
              <a:t>/300</a:t>
            </a:r>
            <a:endParaRPr lang="zh-CN" altLang="en-US" dirty="0"/>
          </a:p>
        </p:txBody>
      </p:sp>
    </p:spTree>
    <p:extLst>
      <p:ext uri="{BB962C8B-B14F-4D97-AF65-F5344CB8AC3E}">
        <p14:creationId xmlns:p14="http://schemas.microsoft.com/office/powerpoint/2010/main" val="358480510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距离相近的词向量有相似的语义</a:t>
            </a:r>
            <a:r>
              <a:rPr lang="en-US" altLang="zh-CN" dirty="0"/>
              <a:t>[Pennington et al., 2014]</a:t>
            </a:r>
            <a:endParaRPr lang="zh-CN" altLang="en-US" dirty="0"/>
          </a:p>
          <a:p>
            <a:endParaRPr lang="zh-CN" altLang="en-US" dirty="0"/>
          </a:p>
        </p:txBody>
      </p:sp>
      <p:sp>
        <p:nvSpPr>
          <p:cNvPr id="2" name="标题 1"/>
          <p:cNvSpPr>
            <a:spLocks noGrp="1"/>
          </p:cNvSpPr>
          <p:nvPr>
            <p:ph type="title"/>
          </p:nvPr>
        </p:nvSpPr>
        <p:spPr/>
        <p:txBody>
          <a:bodyPr>
            <a:normAutofit fontScale="90000"/>
          </a:bodyPr>
          <a:lstStyle/>
          <a:p>
            <a:r>
              <a:rPr lang="en-US" altLang="zh-CN" dirty="0" err="1"/>
              <a:t>GloVe</a:t>
            </a:r>
            <a:r>
              <a:rPr lang="zh-CN" altLang="en-US" dirty="0"/>
              <a:t>：距离</a:t>
            </a:r>
            <a:r>
              <a:rPr lang="en-US" altLang="zh-CN" dirty="0"/>
              <a:t>frog</a:t>
            </a:r>
            <a:r>
              <a:rPr lang="zh-CN" altLang="en-US" dirty="0"/>
              <a:t>最近的词</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955" y="1660067"/>
            <a:ext cx="4592104" cy="3853565"/>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1628800"/>
            <a:ext cx="2880320" cy="3916100"/>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100</a:t>
            </a:fld>
            <a:r>
              <a:rPr lang="en-US" altLang="zh-CN"/>
              <a:t>/300</a:t>
            </a:r>
            <a:endParaRPr lang="zh-CN" altLang="en-US" dirty="0"/>
          </a:p>
        </p:txBody>
      </p:sp>
    </p:spTree>
    <p:extLst>
      <p:ext uri="{BB962C8B-B14F-4D97-AF65-F5344CB8AC3E}">
        <p14:creationId xmlns:p14="http://schemas.microsoft.com/office/powerpoint/2010/main" val="4340736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en-US" altLang="zh-CN" kern="0" dirty="0"/>
              <a:t>GloVe</a:t>
            </a:r>
            <a:r>
              <a:rPr lang="zh-CN" altLang="en-US" kern="0" dirty="0"/>
              <a:t>线性关系：</a:t>
            </a:r>
            <a:r>
              <a:rPr lang="zh-CN" altLang="en-US" kern="0" dirty="0">
                <a:solidFill>
                  <a:schemeClr val="accent2">
                    <a:lumMod val="75000"/>
                  </a:schemeClr>
                </a:solidFill>
              </a:rPr>
              <a:t>亲属</a:t>
            </a:r>
            <a:r>
              <a:rPr lang="en-US" altLang="zh-CN" kern="0" dirty="0"/>
              <a:t>[Pennington et al., 2014]</a:t>
            </a:r>
            <a:endParaRPr lang="zh-CN" altLang="en-US" kern="0" dirty="0"/>
          </a:p>
          <a:p>
            <a:endParaRPr lang="zh-CN" altLang="en-US" kern="0" dirty="0"/>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7704" y="1844824"/>
            <a:ext cx="5039428" cy="4020111"/>
          </a:xfrm>
        </p:spPr>
      </p:pic>
      <p:sp>
        <p:nvSpPr>
          <p:cNvPr id="2" name="标题 1"/>
          <p:cNvSpPr>
            <a:spLocks noGrp="1"/>
          </p:cNvSpPr>
          <p:nvPr>
            <p:ph type="title"/>
          </p:nvPr>
        </p:nvSpPr>
        <p:spPr/>
        <p:txBody>
          <a:bodyPr>
            <a:normAutofit fontScale="90000"/>
          </a:bodyPr>
          <a:lstStyle/>
          <a:p>
            <a:r>
              <a:rPr lang="en-US" altLang="zh-CN" dirty="0" err="1"/>
              <a:t>GloVe</a:t>
            </a:r>
            <a:r>
              <a:rPr lang="zh-CN" altLang="en-US" dirty="0"/>
              <a:t>可视化</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101</a:t>
            </a:fld>
            <a:r>
              <a:rPr lang="en-US" altLang="zh-CN"/>
              <a:t>/300</a:t>
            </a:r>
            <a:endParaRPr lang="zh-CN" altLang="en-US" dirty="0"/>
          </a:p>
        </p:txBody>
      </p:sp>
    </p:spTree>
    <p:extLst>
      <p:ext uri="{BB962C8B-B14F-4D97-AF65-F5344CB8AC3E}">
        <p14:creationId xmlns:p14="http://schemas.microsoft.com/office/powerpoint/2010/main" val="28425643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en-US" altLang="zh-CN" kern="0" dirty="0"/>
              <a:t>GloVe</a:t>
            </a:r>
            <a:r>
              <a:rPr lang="zh-CN" altLang="en-US" kern="0" dirty="0"/>
              <a:t>线性关系：</a:t>
            </a:r>
            <a:r>
              <a:rPr lang="zh-CN" altLang="en-US" kern="0" dirty="0">
                <a:solidFill>
                  <a:schemeClr val="accent2">
                    <a:lumMod val="75000"/>
                  </a:schemeClr>
                </a:solidFill>
              </a:rPr>
              <a:t>公司与</a:t>
            </a:r>
            <a:r>
              <a:rPr lang="en-US" altLang="zh-CN" kern="0" dirty="0">
                <a:solidFill>
                  <a:schemeClr val="accent2">
                    <a:lumMod val="75000"/>
                  </a:schemeClr>
                </a:solidFill>
              </a:rPr>
              <a:t>CEO</a:t>
            </a:r>
            <a:r>
              <a:rPr lang="en-US" altLang="zh-CN" kern="0" dirty="0"/>
              <a:t>[Pennington et al., 2014]</a:t>
            </a:r>
            <a:endParaRPr lang="zh-CN" altLang="en-US" kern="0" dirty="0"/>
          </a:p>
          <a:p>
            <a:endParaRPr lang="zh-CN" altLang="en-US" kern="0" dirty="0"/>
          </a:p>
        </p:txBody>
      </p:sp>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3608" y="1772816"/>
            <a:ext cx="7037637" cy="4180615"/>
          </a:xfrm>
        </p:spPr>
      </p:pic>
      <p:sp>
        <p:nvSpPr>
          <p:cNvPr id="2" name="标题 1"/>
          <p:cNvSpPr>
            <a:spLocks noGrp="1"/>
          </p:cNvSpPr>
          <p:nvPr>
            <p:ph type="title"/>
          </p:nvPr>
        </p:nvSpPr>
        <p:spPr/>
        <p:txBody>
          <a:bodyPr>
            <a:normAutofit fontScale="90000"/>
          </a:bodyPr>
          <a:lstStyle/>
          <a:p>
            <a:r>
              <a:rPr lang="en-US" altLang="zh-CN" dirty="0"/>
              <a:t>GloVe</a:t>
            </a:r>
            <a:r>
              <a:rPr lang="zh-CN" altLang="en-US" dirty="0"/>
              <a:t>可视化</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102</a:t>
            </a:fld>
            <a:r>
              <a:rPr lang="en-US" altLang="zh-CN"/>
              <a:t>/300</a:t>
            </a:r>
            <a:endParaRPr lang="zh-CN" altLang="en-US" dirty="0"/>
          </a:p>
        </p:txBody>
      </p:sp>
    </p:spTree>
    <p:extLst>
      <p:ext uri="{BB962C8B-B14F-4D97-AF65-F5344CB8AC3E}">
        <p14:creationId xmlns:p14="http://schemas.microsoft.com/office/powerpoint/2010/main" val="178446647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en-US" altLang="zh-CN" kern="0" dirty="0"/>
              <a:t>GloVe</a:t>
            </a:r>
            <a:r>
              <a:rPr lang="zh-CN" altLang="en-US" kern="0" dirty="0"/>
              <a:t>线性关系：</a:t>
            </a:r>
            <a:r>
              <a:rPr lang="zh-CN" altLang="en-US" dirty="0">
                <a:solidFill>
                  <a:schemeClr val="accent2">
                    <a:lumMod val="75000"/>
                  </a:schemeClr>
                </a:solidFill>
              </a:rPr>
              <a:t>形容词</a:t>
            </a:r>
            <a:r>
              <a:rPr lang="en-US" altLang="zh-CN" dirty="0">
                <a:solidFill>
                  <a:schemeClr val="accent2">
                    <a:lumMod val="75000"/>
                  </a:schemeClr>
                </a:solidFill>
              </a:rPr>
              <a:t>-</a:t>
            </a:r>
            <a:r>
              <a:rPr lang="zh-CN" altLang="en-US" dirty="0">
                <a:solidFill>
                  <a:schemeClr val="accent2">
                    <a:lumMod val="75000"/>
                  </a:schemeClr>
                </a:solidFill>
              </a:rPr>
              <a:t>比较级</a:t>
            </a:r>
            <a:r>
              <a:rPr lang="en-US" altLang="zh-CN" dirty="0">
                <a:solidFill>
                  <a:schemeClr val="accent2">
                    <a:lumMod val="75000"/>
                  </a:schemeClr>
                </a:solidFill>
              </a:rPr>
              <a:t>-</a:t>
            </a:r>
            <a:r>
              <a:rPr lang="zh-CN" altLang="en-US" dirty="0">
                <a:solidFill>
                  <a:schemeClr val="accent2">
                    <a:lumMod val="75000"/>
                  </a:schemeClr>
                </a:solidFill>
              </a:rPr>
              <a:t>最高级</a:t>
            </a:r>
            <a:r>
              <a:rPr lang="en-US" altLang="zh-CN" kern="0" dirty="0"/>
              <a:t>[Pennington et al., 2014]</a:t>
            </a:r>
            <a:endParaRPr lang="zh-CN" altLang="en-US" kern="0" dirty="0"/>
          </a:p>
          <a:p>
            <a:endParaRPr lang="zh-CN" altLang="en-US" kern="0"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9632" y="1886854"/>
            <a:ext cx="6475739" cy="4515678"/>
          </a:xfrm>
        </p:spPr>
      </p:pic>
      <p:sp>
        <p:nvSpPr>
          <p:cNvPr id="2" name="标题 1"/>
          <p:cNvSpPr>
            <a:spLocks noGrp="1"/>
          </p:cNvSpPr>
          <p:nvPr>
            <p:ph type="title"/>
          </p:nvPr>
        </p:nvSpPr>
        <p:spPr/>
        <p:txBody>
          <a:bodyPr>
            <a:normAutofit fontScale="90000"/>
          </a:bodyPr>
          <a:lstStyle/>
          <a:p>
            <a:r>
              <a:rPr lang="en-US" altLang="zh-CN" dirty="0"/>
              <a:t>GloVe</a:t>
            </a:r>
            <a:r>
              <a:rPr lang="zh-CN" altLang="en-US" dirty="0"/>
              <a:t>可视化</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103</a:t>
            </a:fld>
            <a:r>
              <a:rPr lang="en-US" altLang="zh-CN"/>
              <a:t>/300</a:t>
            </a:r>
            <a:endParaRPr lang="zh-CN" altLang="en-US" dirty="0"/>
          </a:p>
        </p:txBody>
      </p:sp>
    </p:spTree>
    <p:extLst>
      <p:ext uri="{BB962C8B-B14F-4D97-AF65-F5344CB8AC3E}">
        <p14:creationId xmlns:p14="http://schemas.microsoft.com/office/powerpoint/2010/main" val="34321704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代替原有的</a:t>
            </a:r>
            <a:r>
              <a:rPr lang="en-US" altLang="zh-CN" dirty="0"/>
              <a:t>one-hot</a:t>
            </a:r>
            <a:r>
              <a:rPr lang="zh-CN" altLang="en-US" dirty="0"/>
              <a:t>作为模型的输入</a:t>
            </a:r>
            <a:endParaRPr lang="en-US" altLang="zh-CN" dirty="0"/>
          </a:p>
          <a:p>
            <a:pPr lvl="1"/>
            <a:r>
              <a:rPr lang="zh-CN" altLang="en-US" dirty="0"/>
              <a:t>可以在大语料上预训练，获得有用的信息，对模型有益</a:t>
            </a:r>
            <a:endParaRPr lang="en-US" altLang="zh-CN" dirty="0"/>
          </a:p>
          <a:p>
            <a:r>
              <a:rPr lang="en-US" altLang="zh-CN" dirty="0"/>
              <a:t>embedding matrix</a:t>
            </a:r>
          </a:p>
          <a:p>
            <a:endParaRPr lang="en-US" altLang="zh-CN" dirty="0"/>
          </a:p>
          <a:p>
            <a:endParaRPr lang="en-US" altLang="zh-CN" dirty="0"/>
          </a:p>
          <a:p>
            <a:endParaRPr lang="en-US" altLang="zh-CN" dirty="0"/>
          </a:p>
          <a:p>
            <a:pPr marL="0" indent="0">
              <a:buNone/>
            </a:pPr>
            <a:endParaRPr lang="en-US" altLang="zh-CN" dirty="0"/>
          </a:p>
          <a:p>
            <a:r>
              <a:rPr lang="zh-CN" altLang="en-US" dirty="0"/>
              <a:t>也叫</a:t>
            </a:r>
            <a:r>
              <a:rPr lang="en-US" altLang="zh-CN" dirty="0"/>
              <a:t>look-up table</a:t>
            </a:r>
          </a:p>
          <a:p>
            <a:pPr lvl="1"/>
            <a:r>
              <a:rPr lang="zh-CN" altLang="en-US" dirty="0"/>
              <a:t>概念上，通过</a:t>
            </a:r>
            <a:r>
              <a:rPr lang="en-US" altLang="zh-CN" dirty="0"/>
              <a:t>L</a:t>
            </a:r>
            <a:r>
              <a:rPr lang="zh-CN" altLang="en-US" dirty="0"/>
              <a:t>左乘一个</a:t>
            </a:r>
            <a:r>
              <a:rPr lang="en-US" altLang="zh-CN" dirty="0"/>
              <a:t>One-hot</a:t>
            </a:r>
            <a:r>
              <a:rPr lang="zh-CN" altLang="en-US" dirty="0"/>
              <a:t>向量</a:t>
            </a:r>
            <a:r>
              <a:rPr lang="en-US" altLang="zh-CN" dirty="0"/>
              <a:t>e(of length |V|)</a:t>
            </a:r>
            <a:r>
              <a:rPr lang="zh-CN" altLang="en-US" dirty="0"/>
              <a:t>就可以得到一个词向量 </a:t>
            </a:r>
          </a:p>
        </p:txBody>
      </p:sp>
      <p:sp>
        <p:nvSpPr>
          <p:cNvPr id="2" name="标题 1"/>
          <p:cNvSpPr>
            <a:spLocks noGrp="1"/>
          </p:cNvSpPr>
          <p:nvPr>
            <p:ph type="title"/>
          </p:nvPr>
        </p:nvSpPr>
        <p:spPr/>
        <p:txBody>
          <a:bodyPr>
            <a:normAutofit fontScale="90000"/>
          </a:bodyPr>
          <a:lstStyle/>
          <a:p>
            <a:r>
              <a:rPr lang="zh-CN" altLang="en-US" dirty="0"/>
              <a:t>词向量的用途</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76256" y="3201935"/>
            <a:ext cx="1619476" cy="371527"/>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82" y="2547850"/>
            <a:ext cx="5163271" cy="1924319"/>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42518" y="5784979"/>
            <a:ext cx="1714500" cy="658092"/>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104</a:t>
            </a:fld>
            <a:r>
              <a:rPr lang="en-US" altLang="zh-CN"/>
              <a:t>/300</a:t>
            </a:r>
            <a:endParaRPr lang="zh-CN" altLang="en-US" dirty="0"/>
          </a:p>
        </p:txBody>
      </p:sp>
    </p:spTree>
    <p:extLst>
      <p:ext uri="{BB962C8B-B14F-4D97-AF65-F5344CB8AC3E}">
        <p14:creationId xmlns:p14="http://schemas.microsoft.com/office/powerpoint/2010/main" val="32083658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优势：</a:t>
            </a:r>
            <a:endParaRPr lang="en-US" altLang="zh-CN" dirty="0"/>
          </a:p>
          <a:p>
            <a:pPr lvl="1"/>
            <a:r>
              <a:rPr lang="zh-CN" altLang="en-US" dirty="0"/>
              <a:t>可以通过反向传播在训练过程中更新</a:t>
            </a:r>
            <a:endParaRPr lang="en-US" altLang="zh-CN" dirty="0"/>
          </a:p>
          <a:p>
            <a:pPr lvl="1"/>
            <a:r>
              <a:rPr lang="zh-CN" altLang="en-US" dirty="0"/>
              <a:t>可以通过神经网络传播任何信息到词向量</a:t>
            </a:r>
            <a:endParaRPr lang="en-US" altLang="zh-CN" dirty="0"/>
          </a:p>
          <a:p>
            <a:pPr lvl="1"/>
            <a:endParaRPr lang="zh-CN" altLang="en-US" dirty="0"/>
          </a:p>
        </p:txBody>
      </p:sp>
      <p:sp>
        <p:nvSpPr>
          <p:cNvPr id="2" name="标题 1"/>
          <p:cNvSpPr>
            <a:spLocks noGrp="1"/>
          </p:cNvSpPr>
          <p:nvPr>
            <p:ph type="title"/>
          </p:nvPr>
        </p:nvSpPr>
        <p:spPr/>
        <p:txBody>
          <a:bodyPr>
            <a:normAutofit fontScale="90000"/>
          </a:bodyPr>
          <a:lstStyle/>
          <a:p>
            <a:r>
              <a:rPr lang="zh-CN" altLang="en-US" dirty="0"/>
              <a:t>词向量的用途</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03" y="3292791"/>
            <a:ext cx="3105583" cy="251495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2983185"/>
            <a:ext cx="3858163" cy="3134162"/>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105</a:t>
            </a:fld>
            <a:r>
              <a:rPr lang="en-US" altLang="zh-CN"/>
              <a:t>/300</a:t>
            </a:r>
            <a:endParaRPr lang="zh-CN" altLang="en-US" dirty="0"/>
          </a:p>
        </p:txBody>
      </p:sp>
    </p:spTree>
    <p:extLst>
      <p:ext uri="{BB962C8B-B14F-4D97-AF65-F5344CB8AC3E}">
        <p14:creationId xmlns:p14="http://schemas.microsoft.com/office/powerpoint/2010/main" val="19494010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的深度学习方法</a:t>
            </a:r>
          </a:p>
        </p:txBody>
      </p:sp>
      <p:sp>
        <p:nvSpPr>
          <p:cNvPr id="3" name="副标题 2"/>
          <p:cNvSpPr>
            <a:spLocks noGrp="1"/>
          </p:cNvSpPr>
          <p:nvPr>
            <p:ph type="subTitle" idx="1"/>
          </p:nvPr>
        </p:nvSpPr>
        <p:spPr/>
        <p:txBody>
          <a:bodyPr/>
          <a:lstStyle/>
          <a:p>
            <a:r>
              <a:rPr lang="zh-CN" altLang="en-US" dirty="0"/>
              <a:t>语义表示：词向量</a:t>
            </a:r>
          </a:p>
          <a:p>
            <a:r>
              <a:rPr lang="zh-CN" altLang="en-US" dirty="0">
                <a:solidFill>
                  <a:schemeClr val="accent2">
                    <a:lumMod val="75000"/>
                  </a:schemeClr>
                </a:solidFill>
              </a:rPr>
              <a:t>反向传播：前馈神经网络</a:t>
            </a:r>
          </a:p>
          <a:p>
            <a:r>
              <a:rPr lang="zh-CN" altLang="en-US" dirty="0"/>
              <a:t>机器翻译：循环神经网络</a:t>
            </a:r>
          </a:p>
          <a:p>
            <a:r>
              <a:rPr lang="zh-CN" altLang="en-US" dirty="0"/>
              <a:t>句法分析：递归神经网络</a:t>
            </a:r>
          </a:p>
          <a:p>
            <a:r>
              <a:rPr lang="zh-CN" altLang="en-US" dirty="0"/>
              <a:t>文档分类：卷积神经网络</a:t>
            </a:r>
          </a:p>
        </p:txBody>
      </p:sp>
    </p:spTree>
    <p:extLst>
      <p:ext uri="{BB962C8B-B14F-4D97-AF65-F5344CB8AC3E}">
        <p14:creationId xmlns:p14="http://schemas.microsoft.com/office/powerpoint/2010/main" val="334205195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388" y="765175"/>
            <a:ext cx="4464620" cy="5616575"/>
          </a:xfrm>
        </p:spPr>
        <p:txBody>
          <a:bodyPr/>
          <a:lstStyle/>
          <a:p>
            <a:r>
              <a:rPr lang="zh-CN" altLang="en-US" dirty="0"/>
              <a:t>神经网络有一套自己的术语</a:t>
            </a:r>
            <a:endParaRPr lang="en-US" altLang="zh-CN" dirty="0"/>
          </a:p>
          <a:p>
            <a:pPr lvl="1"/>
            <a:r>
              <a:rPr lang="zh-CN" altLang="en-US" dirty="0"/>
              <a:t>正如</a:t>
            </a:r>
            <a:r>
              <a:rPr lang="en-US" altLang="zh-CN" dirty="0"/>
              <a:t>SVMs</a:t>
            </a:r>
          </a:p>
          <a:p>
            <a:endParaRPr lang="en-US" altLang="zh-CN" dirty="0"/>
          </a:p>
          <a:p>
            <a:r>
              <a:rPr lang="zh-CN" altLang="en-US" dirty="0"/>
              <a:t>如果你理解</a:t>
            </a:r>
            <a:r>
              <a:rPr lang="en-US" altLang="zh-CN" dirty="0"/>
              <a:t>Logistic regression</a:t>
            </a:r>
            <a:r>
              <a:rPr lang="zh-CN" altLang="en-US" dirty="0"/>
              <a:t>模型的原理</a:t>
            </a:r>
            <a:endParaRPr lang="en-US" altLang="zh-CN" dirty="0"/>
          </a:p>
          <a:p>
            <a:pPr lvl="1"/>
            <a:r>
              <a:rPr lang="zh-CN" altLang="en-US" dirty="0"/>
              <a:t>你</a:t>
            </a:r>
            <a:r>
              <a:rPr lang="zh-CN" altLang="en-US" b="1" dirty="0"/>
              <a:t>已经理解</a:t>
            </a:r>
            <a:r>
              <a:rPr lang="zh-CN" altLang="en-US" dirty="0"/>
              <a:t>一个神经网络中的神经元的操作</a:t>
            </a:r>
          </a:p>
        </p:txBody>
      </p:sp>
      <p:sp>
        <p:nvSpPr>
          <p:cNvPr id="2" name="标题 1"/>
          <p:cNvSpPr>
            <a:spLocks noGrp="1"/>
          </p:cNvSpPr>
          <p:nvPr>
            <p:ph type="title"/>
          </p:nvPr>
        </p:nvSpPr>
        <p:spPr/>
        <p:txBody>
          <a:bodyPr>
            <a:normAutofit fontScale="90000"/>
          </a:bodyPr>
          <a:lstStyle/>
          <a:p>
            <a:r>
              <a:rPr lang="zh-CN" altLang="en-US" dirty="0"/>
              <a:t>简介神经网络</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8573" y="1628800"/>
            <a:ext cx="4315427" cy="4382112"/>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107</a:t>
            </a:fld>
            <a:r>
              <a:rPr lang="en-US" altLang="zh-CN"/>
              <a:t>/300</a:t>
            </a:r>
            <a:endParaRPr lang="zh-CN" altLang="en-US" dirty="0"/>
          </a:p>
        </p:txBody>
      </p:sp>
    </p:spTree>
    <p:extLst>
      <p:ext uri="{BB962C8B-B14F-4D97-AF65-F5344CB8AC3E}">
        <p14:creationId xmlns:p14="http://schemas.microsoft.com/office/powerpoint/2010/main" val="234472140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0254" y="2492896"/>
            <a:ext cx="3191320" cy="1686160"/>
          </a:xfrm>
        </p:spPr>
      </p:pic>
      <p:sp>
        <p:nvSpPr>
          <p:cNvPr id="2" name="标题 1"/>
          <p:cNvSpPr>
            <a:spLocks noGrp="1"/>
          </p:cNvSpPr>
          <p:nvPr>
            <p:ph type="title"/>
          </p:nvPr>
        </p:nvSpPr>
        <p:spPr/>
        <p:txBody>
          <a:bodyPr>
            <a:normAutofit fontScale="90000"/>
          </a:bodyPr>
          <a:lstStyle/>
          <a:p>
            <a:r>
              <a:rPr lang="zh-CN" altLang="en-US" dirty="0"/>
              <a:t>神经元：一个</a:t>
            </a:r>
            <a:r>
              <a:rPr lang="en-US" altLang="zh-CN" dirty="0"/>
              <a:t>logistic regression</a:t>
            </a:r>
            <a:r>
              <a:rPr lang="zh-CN" altLang="en-US" dirty="0"/>
              <a:t>单元</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840" y="4284401"/>
            <a:ext cx="3858163" cy="211484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0518" y="3451618"/>
            <a:ext cx="2353003" cy="2086266"/>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3727" y="2232210"/>
            <a:ext cx="4429743" cy="1124107"/>
          </a:xfrm>
          <a:prstGeom prst="rect">
            <a:avLst/>
          </a:prstGeom>
        </p:spPr>
      </p:pic>
      <p:pic>
        <p:nvPicPr>
          <p:cNvPr id="8" name="图片 7"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87675" y="5537884"/>
            <a:ext cx="3905795" cy="1038370"/>
          </a:xfrm>
          <a:prstGeom prst="rect">
            <a:avLst/>
          </a:prstGeom>
        </p:spPr>
      </p:pic>
      <p:sp>
        <p:nvSpPr>
          <p:cNvPr id="9" name="内容占位符 2"/>
          <p:cNvSpPr txBox="1">
            <a:spLocks/>
          </p:cNvSpPr>
          <p:nvPr/>
        </p:nvSpPr>
        <p:spPr bwMode="auto">
          <a:xfrm>
            <a:off x="379261" y="796709"/>
            <a:ext cx="4232742" cy="169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神经元：</a:t>
            </a:r>
            <a:endParaRPr lang="en-US" altLang="zh-CN" kern="0" dirty="0"/>
          </a:p>
          <a:p>
            <a:pPr lvl="1"/>
            <a:r>
              <a:rPr lang="zh-CN" altLang="en-US" kern="0" dirty="0"/>
              <a:t>一个</a:t>
            </a:r>
            <a:r>
              <a:rPr lang="en-US" altLang="zh-CN" kern="0" dirty="0"/>
              <a:t>logistic regression</a:t>
            </a:r>
            <a:r>
              <a:rPr lang="zh-CN" altLang="en-US" kern="0" dirty="0"/>
              <a:t>单元</a:t>
            </a:r>
            <a:endParaRPr lang="en-US" altLang="zh-CN" kern="0" dirty="0"/>
          </a:p>
          <a:p>
            <a:pPr lvl="1"/>
            <a:r>
              <a:rPr lang="zh-CN" altLang="en-US" kern="0" dirty="0"/>
              <a:t>一个非线性激活函数</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108</a:t>
            </a:fld>
            <a:r>
              <a:rPr lang="en-US" altLang="zh-CN"/>
              <a:t>/300</a:t>
            </a:r>
            <a:endParaRPr lang="zh-CN" altLang="en-US" dirty="0"/>
          </a:p>
        </p:txBody>
      </p:sp>
    </p:spTree>
    <p:extLst>
      <p:ext uri="{BB962C8B-B14F-4D97-AF65-F5344CB8AC3E}">
        <p14:creationId xmlns:p14="http://schemas.microsoft.com/office/powerpoint/2010/main" val="265020964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endParaRPr lang="en-US" altLang="zh-CN" dirty="0"/>
          </a:p>
          <a:p>
            <a:r>
              <a:rPr lang="zh-CN" altLang="en-US" dirty="0"/>
              <a:t>多叠加几次，我们就有了一个多层神经网络</a:t>
            </a:r>
            <a:endParaRPr lang="en-US" altLang="zh-CN" dirty="0"/>
          </a:p>
        </p:txBody>
      </p:sp>
      <p:sp>
        <p:nvSpPr>
          <p:cNvPr id="2" name="标题 1"/>
          <p:cNvSpPr>
            <a:spLocks noGrp="1"/>
          </p:cNvSpPr>
          <p:nvPr>
            <p:ph type="title"/>
          </p:nvPr>
        </p:nvSpPr>
        <p:spPr/>
        <p:txBody>
          <a:bodyPr>
            <a:normAutofit fontScale="90000"/>
          </a:bodyPr>
          <a:lstStyle/>
          <a:p>
            <a:r>
              <a:rPr lang="zh-CN" altLang="en-US" dirty="0"/>
              <a:t>神经网络</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0370" y="2276872"/>
            <a:ext cx="6258798" cy="3658111"/>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109</a:t>
            </a:fld>
            <a:r>
              <a:rPr lang="en-US" altLang="zh-CN"/>
              <a:t>/300</a:t>
            </a:r>
            <a:endParaRPr lang="zh-CN" altLang="en-US" dirty="0"/>
          </a:p>
        </p:txBody>
      </p:sp>
    </p:spTree>
    <p:extLst>
      <p:ext uri="{BB962C8B-B14F-4D97-AF65-F5344CB8AC3E}">
        <p14:creationId xmlns:p14="http://schemas.microsoft.com/office/powerpoint/2010/main" val="3997062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前沿研究</a:t>
            </a:r>
            <a:endParaRPr lang="en-US" altLang="zh-CN" dirty="0"/>
          </a:p>
          <a:p>
            <a:pPr lvl="1"/>
            <a:r>
              <a:rPr lang="zh-CN" altLang="en-US" b="1" dirty="0">
                <a:solidFill>
                  <a:schemeClr val="accent2">
                    <a:lumMod val="75000"/>
                  </a:schemeClr>
                </a:solidFill>
              </a:rPr>
              <a:t>图像描述生成</a:t>
            </a:r>
            <a:endParaRPr lang="en-US" altLang="zh-CN" b="1" dirty="0">
              <a:solidFill>
                <a:schemeClr val="accent2">
                  <a:lumMod val="75000"/>
                </a:schemeClr>
              </a:solidFill>
            </a:endParaRPr>
          </a:p>
          <a:p>
            <a:pPr lvl="2"/>
            <a:r>
              <a:rPr lang="zh-CN" altLang="en-US" dirty="0"/>
              <a:t>多模态</a:t>
            </a:r>
            <a:endParaRPr lang="en-US" altLang="zh-CN" dirty="0"/>
          </a:p>
          <a:p>
            <a:pPr lvl="1"/>
            <a:endParaRPr lang="en-US" altLang="zh-CN" dirty="0"/>
          </a:p>
          <a:p>
            <a:pPr lvl="1"/>
            <a:r>
              <a:rPr lang="zh-CN" altLang="en-US" b="1" dirty="0">
                <a:solidFill>
                  <a:schemeClr val="accent2">
                    <a:lumMod val="75000"/>
                  </a:schemeClr>
                </a:solidFill>
              </a:rPr>
              <a:t>问答系统</a:t>
            </a:r>
            <a:r>
              <a:rPr lang="en-US" altLang="zh-CN" b="1" dirty="0">
                <a:solidFill>
                  <a:schemeClr val="accent2">
                    <a:lumMod val="75000"/>
                  </a:schemeClr>
                </a:solidFill>
              </a:rPr>
              <a:t>/</a:t>
            </a:r>
            <a:r>
              <a:rPr lang="zh-CN" altLang="en-US" b="1" dirty="0">
                <a:solidFill>
                  <a:schemeClr val="accent2">
                    <a:lumMod val="75000"/>
                  </a:schemeClr>
                </a:solidFill>
              </a:rPr>
              <a:t>阅读理解</a:t>
            </a:r>
            <a:endParaRPr lang="en-US" altLang="zh-CN" b="1" dirty="0">
              <a:solidFill>
                <a:schemeClr val="accent2">
                  <a:lumMod val="75000"/>
                </a:schemeClr>
              </a:solidFill>
            </a:endParaRPr>
          </a:p>
          <a:p>
            <a:pPr lvl="2"/>
            <a:r>
              <a:rPr lang="zh-CN" altLang="en-US" dirty="0"/>
              <a:t>基于文本的推理</a:t>
            </a:r>
            <a:endParaRPr lang="en-US" altLang="zh-CN" dirty="0"/>
          </a:p>
          <a:p>
            <a:pPr lvl="1"/>
            <a:endParaRPr lang="en-US" altLang="zh-CN" dirty="0"/>
          </a:p>
          <a:p>
            <a:pPr lvl="1"/>
            <a:r>
              <a:rPr lang="zh-CN" altLang="en-US" b="1" dirty="0">
                <a:solidFill>
                  <a:schemeClr val="accent2">
                    <a:lumMod val="75000"/>
                  </a:schemeClr>
                </a:solidFill>
              </a:rPr>
              <a:t>序列到序列模型</a:t>
            </a:r>
            <a:endParaRPr lang="en-US" altLang="zh-CN" b="1" dirty="0">
              <a:solidFill>
                <a:schemeClr val="accent2">
                  <a:lumMod val="75000"/>
                </a:schemeClr>
              </a:solidFill>
            </a:endParaRPr>
          </a:p>
          <a:p>
            <a:pPr lvl="2"/>
            <a:r>
              <a:rPr lang="en-US" altLang="zh-CN" dirty="0"/>
              <a:t>ConvS2S</a:t>
            </a:r>
          </a:p>
          <a:p>
            <a:pPr lvl="2"/>
            <a:r>
              <a:rPr lang="en-US" altLang="zh-CN" dirty="0"/>
              <a:t>Transformer</a:t>
            </a:r>
          </a:p>
          <a:p>
            <a:pPr marL="457200" lvl="1" indent="0">
              <a:buNone/>
            </a:pPr>
            <a:endParaRPr lang="en-US" altLang="zh-CN" dirty="0"/>
          </a:p>
          <a:p>
            <a:pPr lvl="1"/>
            <a:r>
              <a:rPr lang="zh-CN" altLang="en-US" b="1" dirty="0">
                <a:solidFill>
                  <a:schemeClr val="accent2">
                    <a:lumMod val="75000"/>
                  </a:schemeClr>
                </a:solidFill>
              </a:rPr>
              <a:t>自然语言生成</a:t>
            </a:r>
            <a:endParaRPr lang="en-US" altLang="zh-CN" b="1" dirty="0">
              <a:solidFill>
                <a:schemeClr val="accent2">
                  <a:lumMod val="75000"/>
                </a:schemeClr>
              </a:solidFill>
            </a:endParaRPr>
          </a:p>
          <a:p>
            <a:pPr lvl="2"/>
            <a:r>
              <a:rPr lang="zh-CN" altLang="en-US" dirty="0"/>
              <a:t>风格转换等</a:t>
            </a:r>
            <a:endParaRPr lang="en-US" altLang="zh-CN" dirty="0"/>
          </a:p>
          <a:p>
            <a:pPr lvl="2"/>
            <a:endParaRPr lang="en-US" altLang="zh-CN" dirty="0"/>
          </a:p>
          <a:p>
            <a:pPr lvl="1"/>
            <a:endParaRPr lang="en-US" altLang="zh-CN" dirty="0"/>
          </a:p>
        </p:txBody>
      </p:sp>
      <p:sp>
        <p:nvSpPr>
          <p:cNvPr id="3" name="标题 2"/>
          <p:cNvSpPr>
            <a:spLocks noGrp="1"/>
          </p:cNvSpPr>
          <p:nvPr>
            <p:ph type="title"/>
          </p:nvPr>
        </p:nvSpPr>
        <p:spPr/>
        <p:txBody>
          <a:bodyPr>
            <a:normAutofit fontScale="90000"/>
          </a:bodyPr>
          <a:lstStyle/>
          <a:p>
            <a:r>
              <a:rPr lang="zh-CN" altLang="en-US" dirty="0"/>
              <a:t>研究方向</a:t>
            </a:r>
          </a:p>
        </p:txBody>
      </p:sp>
      <p:pic>
        <p:nvPicPr>
          <p:cNvPr id="1026" name="Picture 2" descr="https://cs.stanford.edu/people/karpathy/densecap/eg/p4.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765175"/>
            <a:ext cx="2476948" cy="241000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p:cNvPicPr>
            <a:picLocks noChangeAspect="1"/>
          </p:cNvPicPr>
          <p:nvPr/>
        </p:nvPicPr>
        <p:blipFill>
          <a:blip r:embed="rId3">
            <a:clrChange>
              <a:clrFrom>
                <a:srgbClr val="FFFFFF"/>
              </a:clrFrom>
              <a:clrTo>
                <a:srgbClr val="FFFFFF">
                  <a:alpha val="0"/>
                </a:srgbClr>
              </a:clrTo>
            </a:clrChange>
          </a:blip>
          <a:stretch>
            <a:fillRect/>
          </a:stretch>
        </p:blipFill>
        <p:spPr>
          <a:xfrm>
            <a:off x="5944828" y="4005064"/>
            <a:ext cx="3434001" cy="2033985"/>
          </a:xfrm>
          <a:prstGeom prst="rect">
            <a:avLst/>
          </a:prstGeom>
        </p:spPr>
      </p:pic>
      <p:pic>
        <p:nvPicPr>
          <p:cNvPr id="5" name="图片 4" descr="屏幕剪辑"/>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75856" y="3452430"/>
            <a:ext cx="2304256" cy="3090628"/>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11</a:t>
            </a:fld>
            <a:r>
              <a:rPr lang="en-US" altLang="zh-CN"/>
              <a:t>/300</a:t>
            </a:r>
            <a:endParaRPr lang="zh-CN" altLang="en-US" dirty="0"/>
          </a:p>
        </p:txBody>
      </p:sp>
    </p:spTree>
    <p:extLst>
      <p:ext uri="{BB962C8B-B14F-4D97-AF65-F5344CB8AC3E}">
        <p14:creationId xmlns:p14="http://schemas.microsoft.com/office/powerpoint/2010/main" val="101440855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endParaRPr lang="zh-CN" altLang="en-US"/>
          </a:p>
        </p:txBody>
      </p:sp>
      <p:sp>
        <p:nvSpPr>
          <p:cNvPr id="2" name="标题 1"/>
          <p:cNvSpPr>
            <a:spLocks noGrp="1"/>
          </p:cNvSpPr>
          <p:nvPr>
            <p:ph type="title"/>
          </p:nvPr>
        </p:nvSpPr>
        <p:spPr/>
        <p:txBody>
          <a:bodyPr>
            <a:normAutofit fontScale="90000"/>
          </a:bodyPr>
          <a:lstStyle/>
          <a:p>
            <a:r>
              <a:rPr lang="zh-CN" altLang="en-US" dirty="0"/>
              <a:t>神经网络：矩阵表示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690689"/>
            <a:ext cx="4810796" cy="3286584"/>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0901" y="1950771"/>
            <a:ext cx="2448267" cy="3820058"/>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176" y="5210354"/>
            <a:ext cx="4801270" cy="733527"/>
          </a:xfrm>
          <a:prstGeom prst="rect">
            <a:avLst/>
          </a:prstGeo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110</a:t>
            </a:fld>
            <a:r>
              <a:rPr lang="en-US" altLang="zh-CN"/>
              <a:t>/300</a:t>
            </a:r>
            <a:endParaRPr lang="zh-CN" altLang="en-US" dirty="0"/>
          </a:p>
        </p:txBody>
      </p:sp>
    </p:spTree>
    <p:extLst>
      <p:ext uri="{BB962C8B-B14F-4D97-AF65-F5344CB8AC3E}">
        <p14:creationId xmlns:p14="http://schemas.microsoft.com/office/powerpoint/2010/main" val="266559249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例子：函数拟合，如回归或分类</a:t>
            </a:r>
            <a:endParaRPr lang="en-US" altLang="zh-CN" dirty="0"/>
          </a:p>
          <a:p>
            <a:pPr lvl="1"/>
            <a:r>
              <a:rPr lang="zh-CN" altLang="en-US" dirty="0"/>
              <a:t>没有非线性，深度神经网络只能进行线性变换</a:t>
            </a:r>
            <a:endParaRPr lang="en-US" altLang="zh-CN" dirty="0"/>
          </a:p>
          <a:p>
            <a:pPr lvl="1"/>
            <a:r>
              <a:rPr lang="zh-CN" altLang="en-US" dirty="0"/>
              <a:t>更多的层数可以直接由一个单一的线性变换完成</a:t>
            </a:r>
            <a:endParaRPr lang="en-US" altLang="zh-CN" dirty="0"/>
          </a:p>
          <a:p>
            <a:pPr lvl="1"/>
            <a:endParaRPr lang="en-US" altLang="zh-CN" dirty="0"/>
          </a:p>
          <a:p>
            <a:pPr lvl="1"/>
            <a:r>
              <a:rPr lang="zh-CN" altLang="en-US" dirty="0"/>
              <a:t>层数更多，他们可以拟合更复杂的函数</a:t>
            </a:r>
          </a:p>
        </p:txBody>
      </p:sp>
      <p:sp>
        <p:nvSpPr>
          <p:cNvPr id="2" name="标题 1"/>
          <p:cNvSpPr>
            <a:spLocks noGrp="1"/>
          </p:cNvSpPr>
          <p:nvPr>
            <p:ph type="title"/>
          </p:nvPr>
        </p:nvSpPr>
        <p:spPr/>
        <p:txBody>
          <a:bodyPr>
            <a:normAutofit fontScale="90000"/>
          </a:bodyPr>
          <a:lstStyle/>
          <a:p>
            <a:r>
              <a:rPr lang="zh-CN" altLang="en-US" dirty="0"/>
              <a:t>神经网络：非线性</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4208" y="1326885"/>
            <a:ext cx="2343477" cy="4829849"/>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462" y="4581128"/>
            <a:ext cx="3820058" cy="190526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111</a:t>
            </a:fld>
            <a:r>
              <a:rPr lang="en-US" altLang="zh-CN"/>
              <a:t>/300</a:t>
            </a:r>
            <a:endParaRPr lang="zh-CN" altLang="en-US" dirty="0"/>
          </a:p>
        </p:txBody>
      </p:sp>
    </p:spTree>
    <p:extLst>
      <p:ext uri="{BB962C8B-B14F-4D97-AF65-F5344CB8AC3E}">
        <p14:creationId xmlns:p14="http://schemas.microsoft.com/office/powerpoint/2010/main" val="10170316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一层是一个线性层和非线性的组合：前馈计算</a:t>
            </a:r>
            <a:endParaRPr lang="en-US" altLang="zh-CN" dirty="0"/>
          </a:p>
          <a:p>
            <a:endParaRPr lang="en-US" altLang="zh-CN" dirty="0"/>
          </a:p>
          <a:p>
            <a:endParaRPr lang="en-US" altLang="zh-CN" dirty="0"/>
          </a:p>
          <a:p>
            <a:r>
              <a:rPr lang="zh-CN" altLang="en-US" dirty="0"/>
              <a:t>这样的一层有很多名字</a:t>
            </a:r>
            <a:endParaRPr lang="en-US" altLang="zh-CN" dirty="0"/>
          </a:p>
          <a:p>
            <a:pPr lvl="1"/>
            <a:r>
              <a:rPr lang="zh-CN" altLang="en-US" dirty="0"/>
              <a:t>全连接层、前馈层</a:t>
            </a:r>
            <a:endParaRPr lang="en-US" altLang="zh-CN" dirty="0"/>
          </a:p>
          <a:p>
            <a:r>
              <a:rPr lang="zh-CN" altLang="en-US" dirty="0"/>
              <a:t>这样的网络也有很多名字</a:t>
            </a:r>
            <a:endParaRPr lang="en-US" altLang="zh-CN" dirty="0"/>
          </a:p>
          <a:p>
            <a:pPr lvl="1"/>
            <a:r>
              <a:rPr lang="zh-CN" altLang="en-US" dirty="0"/>
              <a:t>前馈神经网络、全连接网络、多层感知器</a:t>
            </a:r>
            <a:endParaRPr lang="en-US" altLang="zh-CN" dirty="0"/>
          </a:p>
          <a:p>
            <a:r>
              <a:rPr lang="zh-CN" altLang="en-US" dirty="0"/>
              <a:t>神经元最后的激活值</a:t>
            </a:r>
            <a:r>
              <a:rPr lang="en-US" altLang="zh-CN" dirty="0"/>
              <a:t>a</a:t>
            </a:r>
            <a:r>
              <a:rPr lang="zh-CN" altLang="en-US" dirty="0"/>
              <a:t>可以进一步用来计算</a:t>
            </a:r>
            <a:endParaRPr lang="en-US" altLang="zh-CN" dirty="0"/>
          </a:p>
          <a:p>
            <a:pPr lvl="1"/>
            <a:r>
              <a:rPr lang="zh-CN" altLang="en-US" dirty="0"/>
              <a:t>例如，</a:t>
            </a:r>
            <a:r>
              <a:rPr lang="en-US" altLang="zh-CN" dirty="0" err="1"/>
              <a:t>softmax</a:t>
            </a:r>
            <a:r>
              <a:rPr lang="zh-CN" altLang="en-US" dirty="0"/>
              <a:t>概率或者一个未归一化的分数</a:t>
            </a:r>
          </a:p>
        </p:txBody>
      </p:sp>
      <p:sp>
        <p:nvSpPr>
          <p:cNvPr id="2" name="标题 1"/>
          <p:cNvSpPr>
            <a:spLocks noGrp="1"/>
          </p:cNvSpPr>
          <p:nvPr>
            <p:ph type="title"/>
          </p:nvPr>
        </p:nvSpPr>
        <p:spPr/>
        <p:txBody>
          <a:bodyPr>
            <a:normAutofit fontScale="90000"/>
          </a:bodyPr>
          <a:lstStyle/>
          <a:p>
            <a:r>
              <a:rPr lang="zh-CN" altLang="en-US" dirty="0"/>
              <a:t>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1997" y="1268760"/>
            <a:ext cx="2495898" cy="100979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79" y="5619644"/>
            <a:ext cx="4896533" cy="76210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112</a:t>
            </a:fld>
            <a:r>
              <a:rPr lang="en-US" altLang="zh-CN"/>
              <a:t>/300</a:t>
            </a:r>
            <a:endParaRPr lang="zh-CN" altLang="en-US" dirty="0"/>
          </a:p>
        </p:txBody>
      </p:sp>
    </p:spTree>
    <p:extLst>
      <p:ext uri="{BB962C8B-B14F-4D97-AF65-F5344CB8AC3E}">
        <p14:creationId xmlns:p14="http://schemas.microsoft.com/office/powerpoint/2010/main" val="132491520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我们计算了所有变量的梯度</a:t>
                </a:r>
                <a:endParaRPr lang="en-US" altLang="zh-CN" dirty="0"/>
              </a:p>
              <a:p>
                <a:pPr lvl="1"/>
                <a14:m>
                  <m:oMath xmlns:m="http://schemas.openxmlformats.org/officeDocument/2006/math">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r>
                  <a:rPr lang="zh-CN" altLang="en-US" dirty="0"/>
                  <a:t>这基本就是反向传播</a:t>
                </a:r>
                <a:endParaRPr lang="en-US" altLang="zh-CN" dirty="0"/>
              </a:p>
              <a:p>
                <a:pPr lvl="1"/>
                <a:r>
                  <a:rPr lang="zh-CN" altLang="en-US" dirty="0"/>
                  <a:t>算导数、用</a:t>
                </a:r>
                <a:r>
                  <a:rPr lang="en-US" altLang="zh-CN" dirty="0"/>
                  <a:t>chain-rule</a:t>
                </a:r>
                <a:r>
                  <a:rPr lang="zh-CN" altLang="en-US" dirty="0"/>
                  <a:t>！</a:t>
                </a:r>
                <a:endParaRPr lang="en-US" altLang="zh-CN" dirty="0"/>
              </a:p>
              <a:p>
                <a:pPr marL="0" indent="0">
                  <a:buNone/>
                </a:pPr>
                <a:endParaRPr lang="en-US" altLang="zh-CN" dirty="0"/>
              </a:p>
              <a:p>
                <a:r>
                  <a:rPr lang="zh-CN" altLang="en-US" dirty="0"/>
                  <a:t>剩下的窍门</a:t>
                </a:r>
                <a:endParaRPr lang="en-US" altLang="zh-CN" dirty="0"/>
              </a:p>
              <a:p>
                <a:pPr lvl="1"/>
                <a:r>
                  <a:rPr lang="zh-CN" altLang="en-US" dirty="0"/>
                  <a:t>算低层梯度时复用高层梯度</a:t>
                </a:r>
                <a:endParaRPr lang="en-US" altLang="zh-CN" dirty="0"/>
              </a:p>
              <a:p>
                <a:pPr lvl="1"/>
                <a:endParaRPr lang="en-US" altLang="zh-CN" dirty="0"/>
              </a:p>
              <a:p>
                <a:r>
                  <a:rPr lang="zh-CN" altLang="en-US" dirty="0"/>
                  <a:t>例子</a:t>
                </a:r>
                <a:endParaRPr lang="en-US" altLang="zh-CN" dirty="0"/>
              </a:p>
              <a:p>
                <a:pPr lvl="1"/>
                <a:r>
                  <a:rPr lang="zh-CN" altLang="en-US" dirty="0"/>
                  <a:t>模型最后一个导数：</a:t>
                </a:r>
                <a:r>
                  <a:rPr lang="en-US" altLang="zh-CN" dirty="0"/>
                  <a:t>x</a:t>
                </a:r>
                <a:r>
                  <a:rPr lang="zh-CN" altLang="en-US" dirty="0"/>
                  <a:t>中的词向量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t>反向传播</a:t>
            </a:r>
            <a:r>
              <a:rPr lang="en-US" altLang="zh-CN" dirty="0"/>
              <a:t>(Backpropagation)</a:t>
            </a:r>
            <a:endParaRPr lang="zh-CN" altLang="en-US" dirty="0"/>
          </a:p>
        </p:txBody>
      </p:sp>
      <p:pic>
        <p:nvPicPr>
          <p:cNvPr id="4" name="图片 3" descr="屏幕剪辑"/>
          <p:cNvPicPr>
            <a:picLocks noChangeAspect="1"/>
          </p:cNvPicPr>
          <p:nvPr/>
        </p:nvPicPr>
        <p:blipFill rotWithShape="1">
          <a:blip r:embed="rId4">
            <a:extLst>
              <a:ext uri="{28A0092B-C50C-407E-A947-70E740481C1C}">
                <a14:useLocalDpi xmlns:a14="http://schemas.microsoft.com/office/drawing/2010/main" val="0"/>
              </a:ext>
            </a:extLst>
          </a:blip>
          <a:srcRect l="60624"/>
          <a:stretch/>
        </p:blipFill>
        <p:spPr>
          <a:xfrm>
            <a:off x="5364088" y="2922419"/>
            <a:ext cx="3203423" cy="1428949"/>
          </a:xfrm>
          <a:prstGeom prst="rect">
            <a:avLst/>
          </a:prstGeom>
        </p:spPr>
      </p:pic>
      <p:pic>
        <p:nvPicPr>
          <p:cNvPr id="5" name="图片 4"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6596" y="4190194"/>
            <a:ext cx="2655608" cy="2551174"/>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113</a:t>
            </a:fld>
            <a:r>
              <a:rPr lang="en-US" altLang="zh-CN"/>
              <a:t>/300</a:t>
            </a:r>
            <a:endParaRPr lang="zh-CN" altLang="en-US" dirty="0"/>
          </a:p>
        </p:txBody>
      </p:sp>
    </p:spTree>
    <p:extLst>
      <p:ext uri="{BB962C8B-B14F-4D97-AF65-F5344CB8AC3E}">
        <p14:creationId xmlns:p14="http://schemas.microsoft.com/office/powerpoint/2010/main" val="35926633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17975" y="1406222"/>
            <a:ext cx="6363588" cy="4334480"/>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简单路径的链式法则</a:t>
            </a:r>
            <a:endParaRPr lang="en-US" altLang="zh-CN" kern="0"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114</a:t>
            </a:fld>
            <a:r>
              <a:rPr lang="en-US" altLang="zh-CN"/>
              <a:t>/300</a:t>
            </a:r>
            <a:endParaRPr lang="zh-CN" altLang="en-US" dirty="0"/>
          </a:p>
        </p:txBody>
      </p:sp>
    </p:spTree>
    <p:extLst>
      <p:ext uri="{BB962C8B-B14F-4D97-AF65-F5344CB8AC3E}">
        <p14:creationId xmlns:p14="http://schemas.microsoft.com/office/powerpoint/2010/main" val="344336002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5501" y="1287143"/>
            <a:ext cx="7068536" cy="4572638"/>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4"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两条路径的链式法则</a:t>
            </a:r>
            <a:endParaRPr lang="en-US" altLang="zh-CN" kern="0"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115</a:t>
            </a:fld>
            <a:r>
              <a:rPr lang="en-US" altLang="zh-CN"/>
              <a:t>/300</a:t>
            </a:r>
            <a:endParaRPr lang="zh-CN" altLang="en-US" dirty="0"/>
          </a:p>
        </p:txBody>
      </p:sp>
    </p:spTree>
    <p:extLst>
      <p:ext uri="{BB962C8B-B14F-4D97-AF65-F5344CB8AC3E}">
        <p14:creationId xmlns:p14="http://schemas.microsoft.com/office/powerpoint/2010/main" val="17433760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4080" y="1330012"/>
            <a:ext cx="7011378" cy="4486901"/>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多条路径的链式法则</a:t>
            </a:r>
            <a:endParaRPr lang="en-US" altLang="zh-CN" kern="0"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116</a:t>
            </a:fld>
            <a:r>
              <a:rPr lang="en-US" altLang="zh-CN"/>
              <a:t>/300</a:t>
            </a:r>
            <a:endParaRPr lang="zh-CN" altLang="en-US" dirty="0"/>
          </a:p>
        </p:txBody>
      </p:sp>
    </p:spTree>
    <p:extLst>
      <p:ext uri="{BB962C8B-B14F-4D97-AF65-F5344CB8AC3E}">
        <p14:creationId xmlns:p14="http://schemas.microsoft.com/office/powerpoint/2010/main" val="3473028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计算流图中的链式法则</a:t>
            </a:r>
            <a:endParaRPr lang="en-US" altLang="zh-CN" kern="0" dirty="0"/>
          </a:p>
          <a:p>
            <a:pPr lvl="1"/>
            <a:r>
              <a:rPr lang="zh-CN" altLang="en-US" kern="0" dirty="0"/>
              <a:t>计算流图：有向无环图，结点为计算结果，边为计算依赖</a:t>
            </a:r>
            <a:endParaRPr lang="en-US" altLang="zh-CN" kern="0"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5815" y="1177590"/>
            <a:ext cx="8287907" cy="4791744"/>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3" name="矩形 2"/>
          <p:cNvSpPr/>
          <p:nvPr/>
        </p:nvSpPr>
        <p:spPr bwMode="blackWhite">
          <a:xfrm>
            <a:off x="4382090" y="1772816"/>
            <a:ext cx="3960440" cy="1080120"/>
          </a:xfrm>
          <a:prstGeom prst="rect">
            <a:avLst/>
          </a:prstGeom>
          <a:solidFill>
            <a:schemeClr val="bg1"/>
          </a:solidFill>
          <a:ln>
            <a:solidFill>
              <a:schemeClr val="bg1"/>
            </a:solidFill>
          </a:ln>
          <a:extLst/>
        </p:spPr>
        <p:txBody>
          <a:bodyPr rtlCol="0" anchor="ctr"/>
          <a:lstStyle/>
          <a:p>
            <a:pPr algn="ctr"/>
            <a:endParaRPr lang="zh-CN" altLang="en-US"/>
          </a:p>
        </p:txBody>
      </p:sp>
      <p:sp>
        <p:nvSpPr>
          <p:cNvPr id="6" name="灯片编号占位符 5"/>
          <p:cNvSpPr>
            <a:spLocks noGrp="1"/>
          </p:cNvSpPr>
          <p:nvPr>
            <p:ph type="sldNum" sz="quarter" idx="10"/>
          </p:nvPr>
        </p:nvSpPr>
        <p:spPr/>
        <p:txBody>
          <a:bodyPr/>
          <a:lstStyle/>
          <a:p>
            <a:fld id="{0C913308-F349-4B6D-A68A-DD1791B4A57B}" type="slidenum">
              <a:rPr lang="zh-CN" altLang="en-US" smtClean="0"/>
              <a:pPr/>
              <a:t>117</a:t>
            </a:fld>
            <a:r>
              <a:rPr lang="en-US" altLang="zh-CN"/>
              <a:t>/300</a:t>
            </a:r>
            <a:endParaRPr lang="zh-CN" altLang="en-US" dirty="0"/>
          </a:p>
        </p:txBody>
      </p:sp>
    </p:spTree>
    <p:extLst>
      <p:ext uri="{BB962C8B-B14F-4D97-AF65-F5344CB8AC3E}">
        <p14:creationId xmlns:p14="http://schemas.microsoft.com/office/powerpoint/2010/main" val="74318796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多层神经网络的反向传播</a:t>
            </a:r>
            <a:endParaRPr lang="en-US" altLang="zh-CN" kern="0" dirty="0"/>
          </a:p>
          <a:p>
            <a:pPr lvl="1"/>
            <a:r>
              <a:rPr lang="zh-CN" altLang="en-US" kern="0" dirty="0"/>
              <a:t>根据计算流图反复应用链式法则</a:t>
            </a:r>
            <a:endParaRPr lang="en-US" altLang="zh-CN" kern="0"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0579" y="1187117"/>
            <a:ext cx="8278380" cy="4772691"/>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6" name="内容占位符 2"/>
          <p:cNvSpPr txBox="1">
            <a:spLocks/>
          </p:cNvSpPr>
          <p:nvPr/>
        </p:nvSpPr>
        <p:spPr bwMode="auto">
          <a:xfrm>
            <a:off x="3609371" y="1475157"/>
            <a:ext cx="5120184" cy="2098305"/>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sz="2000" kern="0" dirty="0"/>
              <a:t>前向传播</a:t>
            </a:r>
            <a:endParaRPr lang="en-US" altLang="zh-CN" sz="2000" kern="0" dirty="0"/>
          </a:p>
          <a:p>
            <a:pPr lvl="1"/>
            <a:r>
              <a:rPr lang="zh-CN" altLang="en-US" sz="1800" kern="0" dirty="0"/>
              <a:t>按照拓扑序计算每个节点</a:t>
            </a:r>
            <a:endParaRPr lang="en-US" altLang="zh-CN" sz="1800" kern="0" dirty="0"/>
          </a:p>
          <a:p>
            <a:r>
              <a:rPr lang="zh-CN" altLang="en-US" sz="2000" kern="0" dirty="0"/>
              <a:t>反向传播</a:t>
            </a:r>
            <a:endParaRPr lang="en-US" altLang="zh-CN" sz="2000" kern="0" dirty="0"/>
          </a:p>
          <a:p>
            <a:pPr lvl="1"/>
            <a:r>
              <a:rPr lang="zh-CN" altLang="en-US" sz="1800" kern="0" dirty="0"/>
              <a:t>最终的梯度为</a:t>
            </a:r>
            <a:r>
              <a:rPr lang="en-US" altLang="zh-CN" sz="1800" kern="0" dirty="0"/>
              <a:t>1</a:t>
            </a:r>
          </a:p>
          <a:p>
            <a:pPr lvl="1"/>
            <a:r>
              <a:rPr lang="zh-CN" altLang="en-US" sz="1800" kern="0" dirty="0"/>
              <a:t>按照拓扑序的反序计算每个节点的梯度</a:t>
            </a:r>
            <a:endParaRPr lang="en-US" altLang="zh-CN" sz="1800" kern="0"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118</a:t>
            </a:fld>
            <a:r>
              <a:rPr lang="en-US" altLang="zh-CN"/>
              <a:t>/300</a:t>
            </a:r>
            <a:endParaRPr lang="zh-CN" altLang="en-US" dirty="0"/>
          </a:p>
        </p:txBody>
      </p:sp>
    </p:spTree>
    <p:extLst>
      <p:ext uri="{BB962C8B-B14F-4D97-AF65-F5344CB8AC3E}">
        <p14:creationId xmlns:p14="http://schemas.microsoft.com/office/powerpoint/2010/main" val="32867136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自动求导</a:t>
            </a:r>
            <a:endParaRPr lang="en-US" altLang="zh-CN" kern="0" dirty="0"/>
          </a:p>
          <a:p>
            <a:pPr lvl="1"/>
            <a:r>
              <a:rPr lang="zh-CN" altLang="en-US" kern="0" dirty="0"/>
              <a:t>神经网络库的基础</a:t>
            </a:r>
            <a:endParaRPr lang="en-US" altLang="zh-CN" kern="0"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079" y="1258564"/>
            <a:ext cx="8097380" cy="4629796"/>
          </a:xfrm>
        </p:spPr>
      </p:pic>
      <p:sp>
        <p:nvSpPr>
          <p:cNvPr id="2" name="标题 1"/>
          <p:cNvSpPr>
            <a:spLocks noGrp="1"/>
          </p:cNvSpPr>
          <p:nvPr>
            <p:ph type="title"/>
          </p:nvPr>
        </p:nvSpPr>
        <p:spPr/>
        <p:txBody>
          <a:bodyPr>
            <a:normAutofit fontScale="90000"/>
          </a:bodyPr>
          <a:lstStyle/>
          <a:p>
            <a:r>
              <a:rPr lang="zh-CN" altLang="en-US" dirty="0"/>
              <a:t>反向传播：另一种解释</a:t>
            </a:r>
          </a:p>
        </p:txBody>
      </p:sp>
      <p:sp>
        <p:nvSpPr>
          <p:cNvPr id="6" name="内容占位符 2"/>
          <p:cNvSpPr txBox="1">
            <a:spLocks/>
          </p:cNvSpPr>
          <p:nvPr/>
        </p:nvSpPr>
        <p:spPr bwMode="auto">
          <a:xfrm>
            <a:off x="4458673" y="1629246"/>
            <a:ext cx="4089786" cy="3888432"/>
          </a:xfrm>
          <a:prstGeom prst="rect">
            <a:avLst/>
          </a:prstGeom>
          <a:solidFill>
            <a:schemeClr val="bg1"/>
          </a:solidFill>
          <a:ln>
            <a:noFill/>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buNone/>
            </a:pPr>
            <a:endParaRPr lang="en-US" altLang="zh-CN" sz="1800" kern="0" dirty="0"/>
          </a:p>
          <a:p>
            <a:r>
              <a:rPr lang="zh-CN" altLang="en-US" sz="1800" kern="0" dirty="0"/>
              <a:t>根据前向的计算，可以自动推断对应的梯度计算</a:t>
            </a:r>
            <a:endParaRPr lang="en-US" altLang="zh-CN" sz="1800" kern="0" dirty="0"/>
          </a:p>
          <a:p>
            <a:r>
              <a:rPr lang="zh-CN" altLang="en-US" sz="1800" kern="0" dirty="0"/>
              <a:t>每个节点规定</a:t>
            </a:r>
            <a:endParaRPr lang="en-US" altLang="zh-CN" sz="1800" kern="0" dirty="0"/>
          </a:p>
          <a:p>
            <a:pPr lvl="1"/>
            <a:r>
              <a:rPr lang="zh-CN" altLang="en-US" sz="1400" kern="0" dirty="0"/>
              <a:t>如何根据输入求得输出</a:t>
            </a:r>
            <a:endParaRPr lang="en-US" altLang="zh-CN" sz="1400" kern="0" dirty="0"/>
          </a:p>
          <a:p>
            <a:pPr lvl="1"/>
            <a:r>
              <a:rPr lang="zh-CN" altLang="en-US" sz="1400" kern="0" dirty="0"/>
              <a:t>如何根据输出的梯度求得输入的梯度</a:t>
            </a:r>
            <a:endParaRPr lang="en-US" altLang="zh-CN" sz="1400" kern="0" dirty="0"/>
          </a:p>
          <a:p>
            <a:pPr lvl="1"/>
            <a:r>
              <a:rPr lang="zh-CN" altLang="en-US" sz="1400" kern="0" dirty="0"/>
              <a:t>对于原型设计而言是简单且迅速的</a:t>
            </a:r>
            <a:endParaRPr lang="en-US" altLang="zh-CN" sz="1400" kern="0"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119</a:t>
            </a:fld>
            <a:r>
              <a:rPr lang="en-US" altLang="zh-CN"/>
              <a:t>/300</a:t>
            </a:r>
            <a:endParaRPr lang="zh-CN" altLang="en-US" dirty="0"/>
          </a:p>
        </p:txBody>
      </p:sp>
    </p:spTree>
    <p:extLst>
      <p:ext uri="{BB962C8B-B14F-4D97-AF65-F5344CB8AC3E}">
        <p14:creationId xmlns:p14="http://schemas.microsoft.com/office/powerpoint/2010/main" val="3167734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a:t>机器翻译</a:t>
            </a:r>
          </a:p>
          <a:p>
            <a:endParaRPr lang="en-US" altLang="zh-CN" dirty="0"/>
          </a:p>
          <a:p>
            <a:r>
              <a:rPr lang="zh-CN" altLang="en-US" dirty="0"/>
              <a:t>人机对话</a:t>
            </a:r>
            <a:endParaRPr lang="en-US" altLang="zh-CN" dirty="0"/>
          </a:p>
          <a:p>
            <a:endParaRPr lang="zh-CN" altLang="en-US" dirty="0"/>
          </a:p>
          <a:p>
            <a:endParaRPr lang="en-US" altLang="zh-CN" dirty="0"/>
          </a:p>
          <a:p>
            <a:r>
              <a:rPr lang="zh-CN" altLang="en-US" dirty="0"/>
              <a:t>信息检索、信息提取</a:t>
            </a:r>
          </a:p>
          <a:p>
            <a:pPr marL="0" indent="0">
              <a:buNone/>
            </a:pPr>
            <a:endParaRPr lang="zh-CN" altLang="en-US" dirty="0"/>
          </a:p>
          <a:p>
            <a:r>
              <a:rPr lang="zh-CN" altLang="en-US" dirty="0"/>
              <a:t>情感分析、舆论分析、知识发现</a:t>
            </a:r>
            <a:endParaRPr lang="en-US" altLang="zh-CN" dirty="0"/>
          </a:p>
          <a:p>
            <a:pPr marL="0" indent="0">
              <a:buNone/>
            </a:pPr>
            <a:endParaRPr lang="en-US" altLang="zh-CN" dirty="0"/>
          </a:p>
          <a:p>
            <a:r>
              <a:rPr lang="zh-CN" altLang="en-US" dirty="0"/>
              <a:t>自动抽取知识库</a:t>
            </a:r>
          </a:p>
        </p:txBody>
      </p:sp>
      <p:sp>
        <p:nvSpPr>
          <p:cNvPr id="2" name="标题 1"/>
          <p:cNvSpPr>
            <a:spLocks noGrp="1"/>
          </p:cNvSpPr>
          <p:nvPr>
            <p:ph type="title"/>
          </p:nvPr>
        </p:nvSpPr>
        <p:spPr/>
        <p:txBody>
          <a:bodyPr>
            <a:normAutofit fontScale="90000"/>
          </a:bodyPr>
          <a:lstStyle/>
          <a:p>
            <a:r>
              <a:rPr lang="zh-CN" altLang="en-US" dirty="0"/>
              <a:t>具体的自然语言处理任务简介</a:t>
            </a:r>
          </a:p>
        </p:txBody>
      </p:sp>
      <p:pic>
        <p:nvPicPr>
          <p:cNvPr id="5" name="Picture 2" descr="C:\Users\sun\Desktop\imag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7944" y="5278786"/>
            <a:ext cx="968457" cy="11879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C:\Users\sun\Desktop\images (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3193266"/>
            <a:ext cx="1904096" cy="75949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C:\Users\sun\Desktop\image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28184" y="3573016"/>
            <a:ext cx="1919871" cy="1078723"/>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sun\Desktop\images (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0898" y="4486698"/>
            <a:ext cx="1414442" cy="79208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Users\sun\Desktop\images (2).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1921038"/>
            <a:ext cx="1100859" cy="824582"/>
          </a:xfrm>
          <a:prstGeom prst="rect">
            <a:avLst/>
          </a:prstGeom>
          <a:noFill/>
          <a:extLst>
            <a:ext uri="{909E8E84-426E-40DD-AFC4-6F175D3DCCD1}">
              <a14:hiddenFill xmlns:a14="http://schemas.microsoft.com/office/drawing/2010/main">
                <a:solidFill>
                  <a:srgbClr val="FFFFFF"/>
                </a:solidFill>
              </a14:hiddenFill>
            </a:ext>
          </a:extLst>
        </p:spPr>
      </p:pic>
      <p:pic>
        <p:nvPicPr>
          <p:cNvPr id="4101" name="Picture 5" descr="C:\Users\sun\Desktop\images (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3350" y="1965584"/>
            <a:ext cx="2031107" cy="76582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Users\sun\Desktop\images (4).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3545" y="616341"/>
            <a:ext cx="2271952" cy="1107753"/>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0"/>
          </p:nvPr>
        </p:nvSpPr>
        <p:spPr/>
        <p:txBody>
          <a:bodyPr/>
          <a:lstStyle/>
          <a:p>
            <a:fld id="{0C913308-F349-4B6D-A68A-DD1791B4A57B}" type="slidenum">
              <a:rPr lang="zh-CN" altLang="en-US" smtClean="0"/>
              <a:pPr/>
              <a:t>12</a:t>
            </a:fld>
            <a:r>
              <a:rPr lang="en-US" altLang="zh-CN"/>
              <a:t>/300</a:t>
            </a:r>
            <a:endParaRPr lang="zh-CN" altLang="en-US" dirty="0"/>
          </a:p>
        </p:txBody>
      </p:sp>
    </p:spTree>
    <p:extLst>
      <p:ext uri="{BB962C8B-B14F-4D97-AF65-F5344CB8AC3E}">
        <p14:creationId xmlns:p14="http://schemas.microsoft.com/office/powerpoint/2010/main" val="3549609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 calcmode="lin" valueType="num">
                                      <p:cBhvr additive="base">
                                        <p:cTn id="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 calcmode="lin" valueType="num">
                                      <p:cBhvr additive="base">
                                        <p:cTn id="1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4"/>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最早使用的非线性函数</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2286" y="1690688"/>
            <a:ext cx="2838846" cy="3258005"/>
          </a:xfrm>
        </p:spPr>
      </p:pic>
      <p:sp>
        <p:nvSpPr>
          <p:cNvPr id="2" name="标题 1"/>
          <p:cNvSpPr>
            <a:spLocks noGrp="1"/>
          </p:cNvSpPr>
          <p:nvPr>
            <p:ph type="title"/>
          </p:nvPr>
        </p:nvSpPr>
        <p:spPr/>
        <p:txBody>
          <a:bodyPr>
            <a:normAutofit fontScale="90000"/>
          </a:bodyPr>
          <a:lstStyle/>
          <a:p>
            <a:r>
              <a:rPr lang="zh-CN" altLang="en-US" dirty="0"/>
              <a:t>提示与技巧：非线性函数</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638294"/>
            <a:ext cx="3134162" cy="336279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289" y="5250176"/>
            <a:ext cx="5144218" cy="1076475"/>
          </a:xfrm>
          <a:prstGeom prst="rect">
            <a:avLst/>
          </a:prstGeo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120</a:t>
            </a:fld>
            <a:r>
              <a:rPr lang="en-US" altLang="zh-CN"/>
              <a:t>/300</a:t>
            </a:r>
            <a:endParaRPr lang="zh-CN" altLang="en-US" dirty="0"/>
          </a:p>
        </p:txBody>
      </p:sp>
    </p:spTree>
    <p:extLst>
      <p:ext uri="{BB962C8B-B14F-4D97-AF65-F5344CB8AC3E}">
        <p14:creationId xmlns:p14="http://schemas.microsoft.com/office/powerpoint/2010/main" val="33418935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altLang="zh-CN" dirty="0" err="1"/>
                  <a:t>tanh</a:t>
                </a:r>
                <a:r>
                  <a:rPr lang="zh-CN" altLang="en-US" dirty="0"/>
                  <a:t> </a:t>
                </a:r>
                <a:r>
                  <a:rPr lang="en-US" altLang="zh-CN" dirty="0"/>
                  <a:t>vs. sigmoid</a:t>
                </a:r>
              </a:p>
              <a:p>
                <a:pPr lvl="1"/>
                <a:r>
                  <a:rPr lang="zh-CN" altLang="en-US" dirty="0"/>
                  <a:t>初始化：接近</a:t>
                </a:r>
                <a:r>
                  <a:rPr lang="en-US" altLang="zh-CN" dirty="0"/>
                  <a:t>0</a:t>
                </a:r>
              </a:p>
              <a:p>
                <a:pPr lvl="1"/>
                <a:r>
                  <a:rPr lang="zh-CN" altLang="en-US" dirty="0"/>
                  <a:t>实际中更快收敛</a:t>
                </a:r>
                <a:endParaRPr lang="en-US" altLang="zh-CN" dirty="0"/>
              </a:p>
              <a:p>
                <a:pPr lvl="1"/>
                <a:r>
                  <a:rPr lang="zh-CN" altLang="en-US" dirty="0"/>
                  <a:t>漂亮的导数</a:t>
                </a:r>
                <a:endParaRPr lang="en-US" altLang="zh-CN" dirty="0"/>
              </a:p>
              <a:p>
                <a:pPr lvl="2"/>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r>
                      <a:rPr lang="en-US" altLang="zh-CN" b="0" i="1" smtClean="0">
                        <a:latin typeface="Cambria Math" panose="02040503050406030204" pitchFamily="18" charset="0"/>
                      </a:rPr>
                      <m:t>=1−</m:t>
                    </m:r>
                    <m:func>
                      <m:funcPr>
                        <m:ctrlPr>
                          <a:rPr lang="en-US" altLang="zh-CN" b="0" i="1" smtClean="0">
                            <a:latin typeface="Cambria Math" panose="02040503050406030204" pitchFamily="18" charset="0"/>
                          </a:rPr>
                        </m:ctrlPr>
                      </m:funcPr>
                      <m:fName>
                        <m:sSup>
                          <m:sSupPr>
                            <m:ctrlPr>
                              <a:rPr lang="en-US" altLang="zh-CN" b="0" i="1" smtClean="0">
                                <a:latin typeface="Cambria Math" panose="02040503050406030204" pitchFamily="18" charset="0"/>
                              </a:rPr>
                            </m:ctrlPr>
                          </m:sSupPr>
                          <m:e>
                            <m:r>
                              <m:rPr>
                                <m:sty m:val="p"/>
                              </m:rPr>
                              <a:rPr lang="en-US" altLang="zh-CN" b="0" i="0" smtClean="0">
                                <a:latin typeface="Cambria Math" panose="02040503050406030204" pitchFamily="18" charset="0"/>
                              </a:rPr>
                              <m:t>tanh</m:t>
                            </m:r>
                          </m:e>
                          <m:sup>
                            <m:r>
                              <a:rPr lang="en-US" altLang="zh-CN" b="0" i="1" smtClean="0">
                                <a:latin typeface="Cambria Math" panose="02040503050406030204" pitchFamily="18" charset="0"/>
                              </a:rPr>
                              <m:t>2</m:t>
                            </m:r>
                          </m:sup>
                        </m:sSup>
                      </m:fName>
                      <m:e>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𝑧</m:t>
                            </m:r>
                          </m:e>
                        </m:d>
                      </m:e>
                    </m:func>
                  </m:oMath>
                </a14:m>
                <a:endParaRPr lang="en-US" altLang="zh-CN" dirty="0"/>
              </a:p>
              <a:p>
                <a:pPr lvl="2"/>
                <a:endParaRPr lang="en-US" altLang="zh-CN" dirty="0"/>
              </a:p>
              <a:p>
                <a:pPr lvl="2"/>
                <a:endParaRPr lang="en-US" altLang="zh-CN" dirty="0"/>
              </a:p>
              <a:p>
                <a:r>
                  <a:rPr lang="zh-CN" altLang="en-US" dirty="0"/>
                  <a:t>目前最广泛：</a:t>
                </a:r>
                <a:r>
                  <a:rPr lang="en-US" altLang="zh-CN" dirty="0"/>
                  <a:t>rectifier</a:t>
                </a:r>
              </a:p>
              <a:p>
                <a:pPr lvl="1"/>
                <a:r>
                  <a:rPr lang="zh-CN" altLang="en-US" dirty="0"/>
                  <a:t>使用</a:t>
                </a:r>
                <a:r>
                  <a:rPr lang="en-US" altLang="zh-CN" dirty="0"/>
                  <a:t>rectifier</a:t>
                </a:r>
                <a:r>
                  <a:rPr lang="zh-CN" altLang="en-US" dirty="0"/>
                  <a:t>的神经元一般称为</a:t>
                </a:r>
                <a:br>
                  <a:rPr lang="en-US" altLang="zh-CN" dirty="0"/>
                </a:br>
                <a:r>
                  <a:rPr lang="en-US" altLang="zh-CN" dirty="0"/>
                  <a:t>Rectified Linear Unit (</a:t>
                </a:r>
                <a:r>
                  <a:rPr lang="en-US" altLang="zh-CN" dirty="0" err="1"/>
                  <a:t>ReLU</a:t>
                </a:r>
                <a:r>
                  <a:rPr lang="en-US" altLang="zh-CN" dirty="0"/>
                  <a:t>)</a:t>
                </a:r>
              </a:p>
              <a:p>
                <a:pPr lvl="1"/>
                <a:r>
                  <a:rPr lang="zh-CN" altLang="en-US" dirty="0"/>
                  <a:t>极低的计算量</a:t>
                </a:r>
                <a:endParaRPr lang="en-US" altLang="zh-CN" dirty="0"/>
              </a:p>
              <a:p>
                <a:pPr lvl="1"/>
                <a:r>
                  <a:rPr lang="zh-CN" altLang="en-US" dirty="0"/>
                  <a:t>实际中在视觉领域效果更好</a:t>
                </a:r>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t>提示与技巧：非线性函数</a:t>
            </a:r>
          </a:p>
        </p:txBody>
      </p:sp>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4205" y="731372"/>
            <a:ext cx="3440166" cy="2692304"/>
          </a:xfrm>
          <a:prstGeom prst="rect">
            <a:avLst/>
          </a:prstGeom>
        </p:spPr>
      </p:pic>
      <p:pic>
        <p:nvPicPr>
          <p:cNvPr id="6" name="图片 5" descr="屏幕剪辑"/>
          <p:cNvPicPr>
            <a:picLocks noChangeAspect="1"/>
          </p:cNvPicPr>
          <p:nvPr/>
        </p:nvPicPr>
        <p:blipFill rotWithShape="1">
          <a:blip r:embed="rId5">
            <a:extLst>
              <a:ext uri="{28A0092B-C50C-407E-A947-70E740481C1C}">
                <a14:useLocalDpi xmlns:a14="http://schemas.microsoft.com/office/drawing/2010/main" val="0"/>
              </a:ext>
            </a:extLst>
          </a:blip>
          <a:srcRect l="64383" r="4339"/>
          <a:stretch/>
        </p:blipFill>
        <p:spPr>
          <a:xfrm>
            <a:off x="5868144" y="3457479"/>
            <a:ext cx="2592288" cy="3086531"/>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121</a:t>
            </a:fld>
            <a:r>
              <a:rPr lang="en-US" altLang="zh-CN"/>
              <a:t>/300</a:t>
            </a:r>
            <a:endParaRPr lang="zh-CN" altLang="en-US" dirty="0"/>
          </a:p>
        </p:txBody>
      </p:sp>
    </p:spTree>
    <p:extLst>
      <p:ext uri="{BB962C8B-B14F-4D97-AF65-F5344CB8AC3E}">
        <p14:creationId xmlns:p14="http://schemas.microsoft.com/office/powerpoint/2010/main" val="261196710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参数优化</a:t>
                </a:r>
                <a:endParaRPr lang="en-US" altLang="zh-CN" dirty="0"/>
              </a:p>
              <a:p>
                <a:pPr lvl="1"/>
                <a:r>
                  <a:rPr lang="zh-CN" altLang="en-US" dirty="0"/>
                  <a:t>梯度下降：每次更新使用所有样例的总梯度</a:t>
                </a:r>
                <a:endParaRPr lang="en-US" altLang="zh-CN" dirty="0"/>
              </a:p>
              <a:p>
                <a:pPr lvl="1"/>
                <a:r>
                  <a:rPr lang="zh-CN" altLang="en-US" dirty="0"/>
                  <a:t>随机梯度下降：每次只使用一个或几个样例</a:t>
                </a:r>
                <a:endParaRPr lang="en-US" altLang="zh-CN" dirty="0"/>
              </a:p>
              <a:p>
                <a:r>
                  <a:rPr lang="zh-CN" altLang="en-US" dirty="0"/>
                  <a:t>一般的更新规则：</a:t>
                </a:r>
                <a14:m>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𝑛𝑒𝑤</m:t>
                        </m:r>
                      </m:sup>
                    </m:sSup>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𝜃</m:t>
                        </m:r>
                      </m:e>
                      <m:sup>
                        <m:r>
                          <a:rPr lang="en-US" altLang="zh-CN" b="0" i="1" smtClean="0">
                            <a:latin typeface="Cambria Math" panose="02040503050406030204" pitchFamily="18" charset="0"/>
                          </a:rPr>
                          <m:t>𝑜𝑙𝑑</m:t>
                        </m:r>
                      </m:sup>
                    </m:sSup>
                    <m:r>
                      <a:rPr lang="en-US" altLang="zh-CN" b="0" i="1" smtClean="0">
                        <a:latin typeface="Cambria Math" panose="02040503050406030204" pitchFamily="18" charset="0"/>
                      </a:rPr>
                      <m:t>−</m:t>
                    </m:r>
                    <m:r>
                      <a:rPr lang="en-US" altLang="zh-CN" b="0" i="1" smtClean="0">
                        <a:latin typeface="Cambria Math" panose="02040503050406030204" pitchFamily="18" charset="0"/>
                      </a:rPr>
                      <m:t>𝛼</m:t>
                    </m:r>
                    <m:sSub>
                      <m:sSubPr>
                        <m:ctrlPr>
                          <a:rPr lang="en-US" altLang="zh-CN" b="0" i="1" smtClean="0">
                            <a:latin typeface="Cambria Math" panose="02040503050406030204" pitchFamily="18" charset="0"/>
                          </a:rPr>
                        </m:ctrlPr>
                      </m:sSubPr>
                      <m:e>
                        <m:r>
                          <a:rPr lang="zh-CN" altLang="en-US" b="0" i="1" smtClean="0">
                            <a:latin typeface="Cambria Math" panose="02040503050406030204" pitchFamily="18" charset="0"/>
                          </a:rPr>
                          <m:t>𝛻</m:t>
                        </m:r>
                      </m:e>
                      <m:sub>
                        <m:r>
                          <a:rPr lang="en-US" altLang="zh-CN" b="0" i="1" smtClean="0">
                            <a:latin typeface="Cambria Math" panose="02040503050406030204" pitchFamily="18" charset="0"/>
                          </a:rPr>
                          <m:t>𝜃</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𝐽</m:t>
                        </m:r>
                      </m:e>
                      <m:sub>
                        <m:r>
                          <a:rPr lang="en-US" altLang="zh-CN" b="0" i="1" smtClean="0">
                            <a:latin typeface="Cambria Math" panose="02040503050406030204" pitchFamily="18" charset="0"/>
                          </a:rPr>
                          <m:t>𝑡</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𝜃</m:t>
                        </m:r>
                      </m:e>
                    </m:d>
                  </m:oMath>
                </a14:m>
                <a:endParaRPr lang="en-US" altLang="zh-CN" dirty="0"/>
              </a:p>
              <a:p>
                <a:pPr lvl="1"/>
                <a:r>
                  <a:rPr lang="en-US" altLang="zh-CN" dirty="0"/>
                  <a:t>J</a:t>
                </a:r>
                <a:r>
                  <a:rPr lang="zh-CN" altLang="en-US" dirty="0"/>
                  <a:t>是当前样例的损失</a:t>
                </a:r>
                <a:r>
                  <a:rPr lang="en-US" altLang="zh-CN" dirty="0"/>
                  <a:t>/</a:t>
                </a:r>
                <a:r>
                  <a:rPr lang="zh-CN" altLang="en-US" dirty="0"/>
                  <a:t>代价函数，</a:t>
                </a:r>
                <a:r>
                  <a:rPr lang="en-US" altLang="zh-CN" dirty="0"/>
                  <a:t> </a:t>
                </a:r>
                <a14:m>
                  <m:oMath xmlns:m="http://schemas.openxmlformats.org/officeDocument/2006/math">
                    <m:r>
                      <a:rPr lang="en-US" altLang="zh-CN" i="1">
                        <a:latin typeface="Cambria Math" panose="02040503050406030204" pitchFamily="18" charset="0"/>
                      </a:rPr>
                      <m:t>𝜃</m:t>
                    </m:r>
                  </m:oMath>
                </a14:m>
                <a:r>
                  <a:rPr lang="zh-CN" altLang="en-US" dirty="0"/>
                  <a:t>是参数，</a:t>
                </a:r>
                <a:r>
                  <a:rPr lang="en-US" altLang="zh-CN" dirty="0"/>
                  <a:t> </a:t>
                </a:r>
                <a14:m>
                  <m:oMath xmlns:m="http://schemas.openxmlformats.org/officeDocument/2006/math">
                    <m:r>
                      <a:rPr lang="en-US" altLang="zh-CN" i="1">
                        <a:latin typeface="Cambria Math" panose="02040503050406030204" pitchFamily="18" charset="0"/>
                      </a:rPr>
                      <m:t>𝛼</m:t>
                    </m:r>
                  </m:oMath>
                </a14:m>
                <a:r>
                  <a:rPr lang="zh-CN" altLang="en-US" dirty="0"/>
                  <a:t>是学习率</a:t>
                </a:r>
                <a:endParaRPr lang="en-US" altLang="zh-CN" dirty="0"/>
              </a:p>
              <a:p>
                <a:pPr lvl="1"/>
                <a:endParaRPr lang="en-US" altLang="zh-CN" dirty="0"/>
              </a:p>
              <a:p>
                <a:r>
                  <a:rPr lang="zh-CN" altLang="en-US" dirty="0"/>
                  <a:t>普通梯度下降法是全批量方法</a:t>
                </a:r>
                <a:endParaRPr lang="en-US" altLang="zh-CN" dirty="0"/>
              </a:p>
              <a:p>
                <a:pPr lvl="1"/>
                <a:r>
                  <a:rPr lang="zh-CN" altLang="en-US" dirty="0"/>
                  <a:t>非常慢，勿用。使用</a:t>
                </a:r>
                <a:r>
                  <a:rPr lang="en-US" altLang="zh-CN" dirty="0"/>
                  <a:t>2</a:t>
                </a:r>
                <a:r>
                  <a:rPr lang="zh-CN" altLang="en-US" dirty="0"/>
                  <a:t>阶的批量方法，如</a:t>
                </a:r>
                <a:r>
                  <a:rPr lang="en-US" altLang="zh-CN" dirty="0"/>
                  <a:t>L-BFGS</a:t>
                </a:r>
                <a:r>
                  <a:rPr lang="zh-CN" altLang="en-US" dirty="0"/>
                  <a:t>。</a:t>
                </a:r>
                <a:endParaRPr lang="en-US" altLang="zh-CN" dirty="0"/>
              </a:p>
              <a:p>
                <a:r>
                  <a:rPr lang="zh-CN" altLang="en-US" dirty="0"/>
                  <a:t>随机梯度下降法</a:t>
                </a:r>
                <a:r>
                  <a:rPr lang="en-US" altLang="zh-CN" dirty="0"/>
                  <a:t>(SGD) vs </a:t>
                </a:r>
                <a:r>
                  <a:rPr lang="zh-CN" altLang="en-US" dirty="0"/>
                  <a:t>全批量梯度下降法</a:t>
                </a:r>
                <a:r>
                  <a:rPr lang="en-US" altLang="zh-CN" dirty="0"/>
                  <a:t>(GD)</a:t>
                </a:r>
              </a:p>
              <a:p>
                <a:pPr lvl="1"/>
                <a:r>
                  <a:rPr lang="zh-CN" altLang="en-US" dirty="0"/>
                  <a:t>在大规模数据上，</a:t>
                </a:r>
                <a:r>
                  <a:rPr lang="en-US" altLang="zh-CN" dirty="0"/>
                  <a:t>SGD</a:t>
                </a:r>
                <a:r>
                  <a:rPr lang="zh-CN" altLang="en-US" dirty="0"/>
                  <a:t>通常胜过所有</a:t>
                </a:r>
                <a:r>
                  <a:rPr lang="en-US" altLang="zh-CN" dirty="0"/>
                  <a:t>GD</a:t>
                </a:r>
                <a:r>
                  <a:rPr lang="zh-CN" altLang="en-US" dirty="0"/>
                  <a:t>方法</a:t>
                </a:r>
                <a:endParaRPr lang="en-US" altLang="zh-CN" dirty="0"/>
              </a:p>
              <a:p>
                <a:pPr lvl="1"/>
                <a:r>
                  <a:rPr lang="zh-CN" altLang="en-US" dirty="0"/>
                  <a:t>在一些较小数据上，</a:t>
                </a:r>
                <a:r>
                  <a:rPr lang="en-US" altLang="zh-CN" dirty="0"/>
                  <a:t>L-BFGS</a:t>
                </a:r>
                <a:r>
                  <a:rPr lang="zh-CN" altLang="en-US" dirty="0"/>
                  <a:t>或</a:t>
                </a:r>
                <a:r>
                  <a:rPr lang="en-US" altLang="zh-CN" dirty="0"/>
                  <a:t>Conjugate Gradients</a:t>
                </a:r>
                <a:r>
                  <a:rPr lang="zh-CN" altLang="en-US" dirty="0"/>
                  <a:t>更好</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t>提示与技巧：参数优化</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122</a:t>
            </a:fld>
            <a:r>
              <a:rPr lang="en-US" altLang="zh-CN"/>
              <a:t>/300</a:t>
            </a:r>
            <a:endParaRPr lang="zh-CN" altLang="en-US" dirty="0"/>
          </a:p>
        </p:txBody>
      </p:sp>
    </p:spTree>
    <p:extLst>
      <p:ext uri="{BB962C8B-B14F-4D97-AF65-F5344CB8AC3E}">
        <p14:creationId xmlns:p14="http://schemas.microsoft.com/office/powerpoint/2010/main" val="61955624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r>
                  <a:rPr lang="en-US" altLang="zh-CN" dirty="0"/>
                  <a:t>SGD</a:t>
                </a:r>
                <a:r>
                  <a:rPr lang="zh-CN" altLang="en-US" dirty="0"/>
                  <a:t>的改进：</a:t>
                </a:r>
                <a:r>
                  <a:rPr lang="en-US" altLang="zh-CN" dirty="0"/>
                  <a:t>Momentum</a:t>
                </a:r>
              </a:p>
              <a:p>
                <a:pPr lvl="1"/>
                <a:r>
                  <a:rPr lang="zh-CN" altLang="en-US" dirty="0"/>
                  <a:t>增加一部分之前的更新量到当前更新</a:t>
                </a:r>
                <a:endParaRPr lang="en-US" altLang="zh-CN" dirty="0"/>
              </a:p>
              <a:p>
                <a:pPr lvl="1"/>
                <a:r>
                  <a:rPr lang="zh-CN" altLang="en-US" dirty="0"/>
                  <a:t>当梯度一直指向同样的方向时，这会加快到达极小点的步伐</a:t>
                </a:r>
                <a:endParaRPr lang="en-US" altLang="zh-CN" dirty="0"/>
              </a:p>
              <a:p>
                <a:pPr lvl="1"/>
                <a:r>
                  <a:rPr lang="zh-CN" altLang="en-US" dirty="0"/>
                  <a:t>当动量很大时，减小学习率</a:t>
                </a:r>
                <a:endParaRPr lang="en-US" altLang="zh-CN" dirty="0"/>
              </a:p>
              <a:p>
                <a:endParaRPr lang="en-US" altLang="zh-CN" dirty="0"/>
              </a:p>
              <a:p>
                <a:r>
                  <a:rPr lang="zh-CN" altLang="en-US" dirty="0"/>
                  <a:t>更新规则：</a:t>
                </a:r>
                <a14:m>
                  <m:oMath xmlns:m="http://schemas.openxmlformats.org/officeDocument/2006/math">
                    <m:eqArr>
                      <m:eqArrPr>
                        <m:ctrlPr>
                          <a:rPr lang="en-US" altLang="zh-CN" b="0" i="1">
                            <a:latin typeface="Cambria Math" panose="02040503050406030204" pitchFamily="18" charset="0"/>
                          </a:rPr>
                        </m:ctrlPr>
                      </m:eqArrPr>
                      <m:e>
                        <m:r>
                          <a:rPr lang="en-US" altLang="zh-CN" b="0" i="1">
                            <a:latin typeface="Cambria Math" panose="02040503050406030204" pitchFamily="18" charset="0"/>
                          </a:rPr>
                          <m:t>𝑣</m:t>
                        </m:r>
                        <m:r>
                          <a:rPr lang="en-US" altLang="zh-CN" b="0" i="1">
                            <a:latin typeface="Cambria Math" panose="02040503050406030204" pitchFamily="18" charset="0"/>
                          </a:rPr>
                          <m:t>&amp;=</m:t>
                        </m:r>
                        <m:r>
                          <a:rPr lang="en-US" altLang="zh-CN" b="0" i="1">
                            <a:latin typeface="Cambria Math" panose="02040503050406030204" pitchFamily="18" charset="0"/>
                          </a:rPr>
                          <m:t>𝜇</m:t>
                        </m:r>
                        <m:r>
                          <a:rPr lang="en-US" altLang="zh-CN" b="0" i="1">
                            <a:latin typeface="Cambria Math" panose="02040503050406030204" pitchFamily="18" charset="0"/>
                          </a:rPr>
                          <m:t>𝑣</m:t>
                        </m:r>
                        <m:r>
                          <a:rPr lang="en-US" altLang="zh-CN" b="0" i="1">
                            <a:latin typeface="Cambria Math" panose="02040503050406030204" pitchFamily="18" charset="0"/>
                          </a:rPr>
                          <m:t>−</m:t>
                        </m:r>
                        <m:r>
                          <a:rPr lang="en-US" altLang="zh-CN" b="0" i="1">
                            <a:latin typeface="Cambria Math" panose="02040503050406030204" pitchFamily="18" charset="0"/>
                          </a:rPr>
                          <m:t>𝛼</m:t>
                        </m:r>
                        <m:sSub>
                          <m:sSubPr>
                            <m:ctrlPr>
                              <a:rPr lang="en-US" altLang="zh-CN" b="0" i="1">
                                <a:latin typeface="Cambria Math" panose="02040503050406030204" pitchFamily="18" charset="0"/>
                              </a:rPr>
                            </m:ctrlPr>
                          </m:sSubPr>
                          <m:e>
                            <m:r>
                              <a:rPr lang="zh-CN" altLang="en-US" b="0" i="1">
                                <a:latin typeface="Cambria Math" panose="02040503050406030204" pitchFamily="18" charset="0"/>
                              </a:rPr>
                              <m:t>𝛻</m:t>
                            </m:r>
                          </m:e>
                          <m:sub>
                            <m:r>
                              <a:rPr lang="en-US" altLang="zh-CN" b="0" i="1">
                                <a:latin typeface="Cambria Math" panose="02040503050406030204" pitchFamily="18" charset="0"/>
                              </a:rPr>
                              <m:t>𝜃</m:t>
                            </m:r>
                          </m:sub>
                        </m:sSub>
                        <m:sSub>
                          <m:sSubPr>
                            <m:ctrlPr>
                              <a:rPr lang="en-US" altLang="zh-CN" b="0" i="1">
                                <a:latin typeface="Cambria Math" panose="02040503050406030204" pitchFamily="18" charset="0"/>
                              </a:rPr>
                            </m:ctrlPr>
                          </m:sSubPr>
                          <m:e>
                            <m:r>
                              <a:rPr lang="en-US" altLang="zh-CN" b="0" i="1">
                                <a:latin typeface="Cambria Math" panose="02040503050406030204" pitchFamily="18" charset="0"/>
                              </a:rPr>
                              <m:t>𝐽</m:t>
                            </m:r>
                          </m:e>
                          <m:sub>
                            <m:r>
                              <a:rPr lang="en-US" altLang="zh-CN" b="0" i="1">
                                <a:latin typeface="Cambria Math" panose="02040503050406030204" pitchFamily="18" charset="0"/>
                              </a:rPr>
                              <m:t>𝑡</m:t>
                            </m:r>
                          </m:sub>
                        </m:sSub>
                        <m:d>
                          <m:dPr>
                            <m:ctrlPr>
                              <a:rPr lang="en-US" altLang="zh-CN" b="0" i="1">
                                <a:latin typeface="Cambria Math" panose="02040503050406030204" pitchFamily="18" charset="0"/>
                              </a:rPr>
                            </m:ctrlPr>
                          </m:dPr>
                          <m:e>
                            <m:r>
                              <a:rPr lang="en-US" altLang="zh-CN" b="0" i="1">
                                <a:latin typeface="Cambria Math" panose="02040503050406030204" pitchFamily="18" charset="0"/>
                              </a:rPr>
                              <m:t>𝜃</m:t>
                            </m:r>
                          </m:e>
                        </m:d>
                      </m:e>
                      <m:e>
                        <m:sSup>
                          <m:sSupPr>
                            <m:ctrlPr>
                              <a:rPr lang="en-US" altLang="zh-CN" b="0" i="1">
                                <a:latin typeface="Cambria Math" panose="02040503050406030204" pitchFamily="18" charset="0"/>
                              </a:rPr>
                            </m:ctrlPr>
                          </m:sSupPr>
                          <m:e>
                            <m:r>
                              <a:rPr lang="en-US" altLang="zh-CN" b="0" i="1">
                                <a:latin typeface="Cambria Math" panose="02040503050406030204" pitchFamily="18" charset="0"/>
                              </a:rPr>
                              <m:t>𝜃</m:t>
                            </m:r>
                          </m:e>
                          <m:sup>
                            <m:r>
                              <a:rPr lang="en-US" altLang="zh-CN" b="0" i="1">
                                <a:latin typeface="Cambria Math" panose="02040503050406030204" pitchFamily="18" charset="0"/>
                              </a:rPr>
                              <m:t>𝑛𝑒𝑤</m:t>
                            </m:r>
                          </m:sup>
                        </m:sSup>
                        <m:r>
                          <a:rPr lang="en-US" altLang="zh-CN" b="0" i="1">
                            <a:latin typeface="Cambria Math" panose="02040503050406030204" pitchFamily="18" charset="0"/>
                          </a:rPr>
                          <m:t>&amp;=</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𝜃</m:t>
                            </m:r>
                          </m:e>
                          <m:sup>
                            <m:r>
                              <a:rPr lang="en-US" altLang="zh-CN" b="0" i="1">
                                <a:latin typeface="Cambria Math" panose="02040503050406030204" pitchFamily="18" charset="0"/>
                              </a:rPr>
                              <m:t>𝑜𝑙𝑑</m:t>
                            </m:r>
                          </m:sup>
                        </m:sSup>
                        <m:r>
                          <a:rPr lang="en-US" altLang="zh-CN" b="0" i="1">
                            <a:latin typeface="Cambria Math" panose="02040503050406030204" pitchFamily="18" charset="0"/>
                          </a:rPr>
                          <m:t>+</m:t>
                        </m:r>
                        <m:r>
                          <a:rPr lang="en-US" altLang="zh-CN" b="0" i="1">
                            <a:latin typeface="Cambria Math" panose="02040503050406030204" pitchFamily="18" charset="0"/>
                          </a:rPr>
                          <m:t>𝑣</m:t>
                        </m:r>
                      </m:e>
                    </m:eqArr>
                  </m:oMath>
                </a14:m>
                <a:endParaRPr lang="en-US" altLang="zh-CN" dirty="0"/>
              </a:p>
              <a:p>
                <a:pPr lvl="1"/>
                <a14:m>
                  <m:oMath xmlns:m="http://schemas.openxmlformats.org/officeDocument/2006/math">
                    <m:r>
                      <a:rPr lang="en-US" altLang="zh-CN" b="0" i="1" smtClean="0">
                        <a:latin typeface="Cambria Math" panose="02040503050406030204" pitchFamily="18" charset="0"/>
                      </a:rPr>
                      <m:t>𝑣</m:t>
                    </m:r>
                  </m:oMath>
                </a14:m>
                <a:r>
                  <a:rPr lang="zh-CN" altLang="en-US" dirty="0"/>
                  <a:t>初始为</a:t>
                </a:r>
                <a:r>
                  <a:rPr lang="en-US" altLang="zh-CN" dirty="0"/>
                  <a:t>0</a:t>
                </a:r>
                <a:r>
                  <a:rPr lang="zh-CN" altLang="en-US" dirty="0"/>
                  <a:t>，一般</a:t>
                </a:r>
                <a14:m>
                  <m:oMath xmlns:m="http://schemas.openxmlformats.org/officeDocument/2006/math">
                    <m:r>
                      <a:rPr lang="en-US" altLang="zh-CN" b="0" i="1" smtClean="0">
                        <a:latin typeface="Cambria Math" panose="02040503050406030204" pitchFamily="18" charset="0"/>
                      </a:rPr>
                      <m:t>𝜇</m:t>
                    </m:r>
                  </m:oMath>
                </a14:m>
                <a:r>
                  <a:rPr lang="zh-CN" altLang="en-US" dirty="0"/>
                  <a:t>取</a:t>
                </a:r>
                <a:r>
                  <a:rPr lang="en-US" altLang="zh-CN" dirty="0"/>
                  <a:t>0.9</a:t>
                </a:r>
              </a:p>
              <a:p>
                <a:pPr lvl="1"/>
                <a:r>
                  <a:rPr lang="zh-CN" altLang="en-US" dirty="0"/>
                  <a:t>动量过几轮后通常会增大</a:t>
                </a:r>
                <a:r>
                  <a:rPr lang="en-US" altLang="zh-CN" dirty="0"/>
                  <a:t>(0.5-&gt;0.99)</a:t>
                </a:r>
              </a:p>
              <a:p>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zh-CN" altLang="en-US" dirty="0"/>
              <a:t>提示与技巧：参数优化</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123</a:t>
            </a:fld>
            <a:r>
              <a:rPr lang="en-US" altLang="zh-CN"/>
              <a:t>/300</a:t>
            </a:r>
            <a:endParaRPr lang="zh-CN" altLang="en-US" dirty="0"/>
          </a:p>
        </p:txBody>
      </p:sp>
    </p:spTree>
    <p:extLst>
      <p:ext uri="{BB962C8B-B14F-4D97-AF65-F5344CB8AC3E}">
        <p14:creationId xmlns:p14="http://schemas.microsoft.com/office/powerpoint/2010/main" val="224637561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直观理解</a:t>
            </a:r>
            <a:r>
              <a:rPr lang="en-US" altLang="zh-CN" dirty="0"/>
              <a:t>Momentum</a:t>
            </a:r>
          </a:p>
          <a:p>
            <a:pPr lvl="1"/>
            <a:r>
              <a:rPr lang="zh-CN" altLang="en-US" dirty="0"/>
              <a:t>增加部分</a:t>
            </a:r>
            <a:r>
              <a:rPr lang="en-US" altLang="zh-CN" dirty="0"/>
              <a:t>(momentum misnomer)</a:t>
            </a:r>
          </a:p>
          <a:p>
            <a:pPr lvl="1"/>
            <a:r>
              <a:rPr lang="zh-CN" altLang="en-US" dirty="0"/>
              <a:t>参数修改会形成在持续梯度方向</a:t>
            </a:r>
            <a:br>
              <a:rPr lang="en-US" altLang="zh-CN" dirty="0"/>
            </a:br>
            <a:r>
              <a:rPr lang="zh-CN" altLang="en-US" dirty="0"/>
              <a:t>的速度</a:t>
            </a:r>
            <a:endParaRPr lang="en-US" altLang="zh-CN" dirty="0"/>
          </a:p>
          <a:p>
            <a:endParaRPr lang="en-US" altLang="zh-CN" dirty="0"/>
          </a:p>
          <a:p>
            <a:endParaRPr lang="en-US" altLang="zh-CN" dirty="0"/>
          </a:p>
          <a:p>
            <a:r>
              <a:rPr lang="zh-CN" altLang="en-US" dirty="0"/>
              <a:t>简单凸函数的优化过程</a:t>
            </a:r>
          </a:p>
        </p:txBody>
      </p:sp>
      <p:sp>
        <p:nvSpPr>
          <p:cNvPr id="2" name="标题 1"/>
          <p:cNvSpPr>
            <a:spLocks noGrp="1"/>
          </p:cNvSpPr>
          <p:nvPr>
            <p:ph type="title"/>
          </p:nvPr>
        </p:nvSpPr>
        <p:spPr/>
        <p:txBody>
          <a:bodyPr>
            <a:normAutofit fontScale="90000"/>
          </a:bodyPr>
          <a:lstStyle/>
          <a:p>
            <a:r>
              <a:rPr lang="zh-CN" altLang="en-US" dirty="0"/>
              <a:t>提示与技巧：参数优化</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6136" y="1052736"/>
            <a:ext cx="2952328" cy="267336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4509120"/>
            <a:ext cx="7840169" cy="2000529"/>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124</a:t>
            </a:fld>
            <a:r>
              <a:rPr lang="en-US" altLang="zh-CN"/>
              <a:t>/300</a:t>
            </a:r>
            <a:endParaRPr lang="zh-CN" altLang="en-US" dirty="0"/>
          </a:p>
        </p:txBody>
      </p:sp>
    </p:spTree>
    <p:extLst>
      <p:ext uri="{BB962C8B-B14F-4D97-AF65-F5344CB8AC3E}">
        <p14:creationId xmlns:p14="http://schemas.microsoft.com/office/powerpoint/2010/main" val="135832969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的深度学习方法</a:t>
            </a:r>
          </a:p>
        </p:txBody>
      </p:sp>
      <p:sp>
        <p:nvSpPr>
          <p:cNvPr id="3" name="副标题 2"/>
          <p:cNvSpPr>
            <a:spLocks noGrp="1"/>
          </p:cNvSpPr>
          <p:nvPr>
            <p:ph type="subTitle" idx="1"/>
          </p:nvPr>
        </p:nvSpPr>
        <p:spPr/>
        <p:txBody>
          <a:bodyPr/>
          <a:lstStyle/>
          <a:p>
            <a:r>
              <a:rPr lang="zh-CN" altLang="en-US" dirty="0"/>
              <a:t>语义表示：词向量</a:t>
            </a:r>
          </a:p>
          <a:p>
            <a:r>
              <a:rPr lang="zh-CN" altLang="en-US" dirty="0"/>
              <a:t>反向传播：前馈神经网络</a:t>
            </a:r>
          </a:p>
          <a:p>
            <a:r>
              <a:rPr lang="zh-CN" altLang="en-US" dirty="0">
                <a:solidFill>
                  <a:schemeClr val="accent2">
                    <a:lumMod val="75000"/>
                  </a:schemeClr>
                </a:solidFill>
              </a:rPr>
              <a:t>机器翻译：循环神经网络</a:t>
            </a:r>
          </a:p>
          <a:p>
            <a:r>
              <a:rPr lang="zh-CN" altLang="en-US" dirty="0"/>
              <a:t>句法分析：递归神经网络</a:t>
            </a:r>
          </a:p>
          <a:p>
            <a:r>
              <a:rPr lang="zh-CN" altLang="en-US" dirty="0"/>
              <a:t>文档分类：卷积神经网络</a:t>
            </a:r>
          </a:p>
        </p:txBody>
      </p:sp>
    </p:spTree>
    <p:extLst>
      <p:ext uri="{BB962C8B-B14F-4D97-AF65-F5344CB8AC3E}">
        <p14:creationId xmlns:p14="http://schemas.microsoft.com/office/powerpoint/2010/main" val="30456096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语言模型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最早的神经语言模型 </a:t>
                </a:r>
                <a:r>
                  <a:rPr lang="en-US" altLang="zh-CN" dirty="0"/>
                  <a:t>(neural language model)</a:t>
                </a:r>
              </a:p>
              <a:p>
                <a:pPr lvl="1"/>
                <a:r>
                  <a:rPr lang="en-US" altLang="zh-CN" dirty="0"/>
                  <a:t>A Neural Probabilistic Language Model, </a:t>
                </a:r>
                <a:r>
                  <a:rPr lang="en-US" altLang="zh-CN" dirty="0" err="1"/>
                  <a:t>Bengio</a:t>
                </a:r>
                <a:r>
                  <a:rPr lang="en-US" altLang="zh-CN" dirty="0"/>
                  <a:t> et al. 2003</a:t>
                </a:r>
              </a:p>
              <a:p>
                <a:pPr lvl="1"/>
                <a:r>
                  <a:rPr lang="zh-CN" altLang="en-US" dirty="0"/>
                  <a:t>通过神经网络估计</a:t>
                </a:r>
                <a:r>
                  <a:rPr lang="en-US" altLang="zh-CN" dirty="0"/>
                  <a:t>n-gram</a:t>
                </a:r>
                <a:r>
                  <a:rPr lang="zh-CN" altLang="en-US" dirty="0"/>
                  <a:t>语言模型中的条件概率</a:t>
                </a:r>
                <a:endParaRPr lang="en-US" altLang="zh-CN" dirty="0"/>
              </a:p>
              <a:p>
                <a:pPr lvl="1"/>
                <a:endParaRPr lang="en-US" altLang="zh-CN" dirty="0"/>
              </a:p>
              <a:p>
                <a:r>
                  <a:rPr lang="zh-CN" altLang="en-US" dirty="0"/>
                  <a:t>模型</a:t>
                </a:r>
                <a:endParaRPr lang="en-US" altLang="zh-CN" dirty="0"/>
              </a:p>
              <a:p>
                <a:pPr lvl="1"/>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𝑊𝑥</m:t>
                    </m:r>
                    <m:r>
                      <a:rPr lang="en-US" altLang="zh-CN" b="0" i="1" smtClean="0">
                        <a:latin typeface="Cambria Math" panose="02040503050406030204" pitchFamily="18" charset="0"/>
                      </a:rPr>
                      <m:t>+</m:t>
                    </m:r>
                    <m:r>
                      <a:rPr lang="en-US" altLang="zh-CN" b="0" i="1" smtClean="0">
                        <a:latin typeface="Cambria Math" panose="02040503050406030204" pitchFamily="18" charset="0"/>
                      </a:rPr>
                      <m:t>𝑈𝑡𝑎𝑛h</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r>
                          <a:rPr lang="en-US" altLang="zh-CN" b="0" i="1" smtClean="0">
                            <a:latin typeface="Cambria Math" panose="02040503050406030204" pitchFamily="18" charset="0"/>
                          </a:rPr>
                          <m:t>+</m:t>
                        </m:r>
                        <m:r>
                          <a:rPr lang="en-US" altLang="zh-CN" b="0" i="1" smtClean="0">
                            <a:latin typeface="Cambria Math" panose="02040503050406030204" pitchFamily="18" charset="0"/>
                          </a:rPr>
                          <m:t>𝐻𝑥</m:t>
                        </m:r>
                      </m:e>
                    </m:d>
                  </m:oMath>
                </a14:m>
                <a:endParaRPr lang="en-US" altLang="zh-CN" b="0" dirty="0"/>
              </a:p>
              <a:p>
                <a:pPr lvl="2"/>
                <a14:m>
                  <m:oMath xmlns:m="http://schemas.openxmlformats.org/officeDocument/2006/math">
                    <m:r>
                      <a:rPr lang="en-US" altLang="zh-CN" b="0" i="1" smtClean="0">
                        <a:latin typeface="Cambria Math" panose="02040503050406030204" pitchFamily="18" charset="0"/>
                      </a:rPr>
                      <m:t>𝑊</m:t>
                    </m:r>
                    <m:r>
                      <a:rPr lang="en-US" altLang="zh-CN" b="0" i="1" smtClean="0">
                        <a:latin typeface="Cambria Math" panose="02040503050406030204" pitchFamily="18" charset="0"/>
                      </a:rPr>
                      <m:t>,</m:t>
                    </m:r>
                    <m:r>
                      <a:rPr lang="en-US" altLang="zh-CN" b="0" i="1" smtClean="0">
                        <a:latin typeface="Cambria Math" panose="02040503050406030204" pitchFamily="18" charset="0"/>
                      </a:rPr>
                      <m:t>𝑈</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oMath>
                </a14:m>
                <a:r>
                  <a:rPr lang="zh-CN" altLang="en-US" b="0" dirty="0"/>
                  <a:t>是参数矩阵，</a:t>
                </a:r>
                <a14:m>
                  <m:oMath xmlns:m="http://schemas.openxmlformats.org/officeDocument/2006/math">
                    <m:r>
                      <a:rPr lang="en-US" altLang="zh-CN" b="0" i="1" smtClean="0">
                        <a:latin typeface="Cambria Math" panose="02040503050406030204" pitchFamily="18" charset="0"/>
                      </a:rPr>
                      <m:t>𝑏</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zh-CN" altLang="en-US" i="1">
                        <a:latin typeface="Cambria Math" panose="02040503050406030204" pitchFamily="18" charset="0"/>
                      </a:rPr>
                      <m:t>是</m:t>
                    </m:r>
                    <m:r>
                      <a:rPr lang="zh-CN" altLang="en-US" i="1" smtClean="0">
                        <a:latin typeface="Cambria Math" panose="02040503050406030204" pitchFamily="18" charset="0"/>
                      </a:rPr>
                      <m:t>偏置</m:t>
                    </m:r>
                  </m:oMath>
                </a14:m>
                <a:endParaRPr lang="en-US" altLang="zh-CN" b="0" dirty="0"/>
              </a:p>
              <a:p>
                <a:pPr lvl="1"/>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sub>
                        </m:sSub>
                      </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𝑛</m:t>
                            </m:r>
                            <m:r>
                              <a:rPr lang="en-US" altLang="zh-CN" b="0" i="1" dirty="0" smtClean="0">
                                <a:latin typeface="Cambria Math" panose="02040503050406030204" pitchFamily="18" charset="0"/>
                              </a:rPr>
                              <m:t>+1</m:t>
                            </m:r>
                          </m:sub>
                        </m:sSub>
                      </m:e>
                    </m:d>
                    <m:r>
                      <a:rPr lang="en-US" altLang="zh-CN" b="0" i="1" dirty="0" smtClean="0">
                        <a:latin typeface="Cambria Math" panose="02040503050406030204" pitchFamily="18" charset="0"/>
                      </a:rPr>
                      <m:t>=</m:t>
                    </m:r>
                    <m:f>
                      <m:fPr>
                        <m:ctrlPr>
                          <a:rPr lang="en-US" altLang="zh-CN" b="0" i="1" dirty="0" smtClean="0">
                            <a:latin typeface="Cambria Math" panose="02040503050406030204" pitchFamily="18" charset="0"/>
                          </a:rPr>
                        </m:ctrlPr>
                      </m:fPr>
                      <m:num>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𝑤</m:t>
                                    </m:r>
                                  </m:e>
                                  <m:sub>
                                    <m:r>
                                      <a:rPr lang="en-US" altLang="zh-CN" b="0" i="1" dirty="0" smtClean="0">
                                        <a:latin typeface="Cambria Math" panose="02040503050406030204" pitchFamily="18" charset="0"/>
                                      </a:rPr>
                                      <m:t>𝑡</m:t>
                                    </m:r>
                                  </m:sub>
                                </m:sSub>
                              </m:sub>
                            </m:sSub>
                          </m:sup>
                        </m:sSup>
                      </m:num>
                      <m:den>
                        <m:nary>
                          <m:naryPr>
                            <m:chr m:val="∑"/>
                            <m:supHide m:val="on"/>
                            <m:ctrlPr>
                              <a:rPr lang="en-US" altLang="zh-CN" b="0" i="1" dirty="0" smtClean="0">
                                <a:latin typeface="Cambria Math" panose="02040503050406030204" pitchFamily="18" charset="0"/>
                              </a:rPr>
                            </m:ctrlPr>
                          </m:naryPr>
                          <m:sub>
                            <m:r>
                              <a:rPr lang="en-US" altLang="zh-CN" b="0" i="1" dirty="0" smtClean="0">
                                <a:latin typeface="Cambria Math" panose="02040503050406030204" pitchFamily="18" charset="0"/>
                              </a:rPr>
                              <m:t>𝑖</m:t>
                            </m:r>
                          </m:sub>
                          <m:sup/>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𝑒</m:t>
                                </m:r>
                              </m:e>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𝑦</m:t>
                                    </m:r>
                                  </m:e>
                                  <m:sub>
                                    <m:r>
                                      <a:rPr lang="en-US" altLang="zh-CN" b="0" i="1" dirty="0" smtClean="0">
                                        <a:latin typeface="Cambria Math" panose="02040503050406030204" pitchFamily="18" charset="0"/>
                                      </a:rPr>
                                      <m:t>𝑖</m:t>
                                    </m:r>
                                  </m:sub>
                                </m:sSub>
                              </m:sup>
                            </m:sSup>
                          </m:e>
                        </m:nary>
                      </m:den>
                    </m:f>
                  </m:oMath>
                </a14:m>
                <a:endParaRPr lang="en-US" altLang="zh-CN" dirty="0"/>
              </a:p>
              <a:p>
                <a:pPr marL="0" indent="0">
                  <a:buNone/>
                </a:pPr>
                <a:endParaRPr lang="en-US" altLang="zh-CN" dirty="0"/>
              </a:p>
              <a:p>
                <a:r>
                  <a:rPr lang="zh-CN" altLang="en-US" dirty="0"/>
                  <a:t>问题：固定的上下文窗口</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4048" y="2348880"/>
            <a:ext cx="4010585" cy="3629532"/>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126</a:t>
            </a:fld>
            <a:r>
              <a:rPr lang="en-US" altLang="zh-CN"/>
              <a:t>/300</a:t>
            </a:r>
            <a:endParaRPr lang="zh-CN" altLang="en-US" dirty="0"/>
          </a:p>
        </p:txBody>
      </p:sp>
    </p:spTree>
    <p:extLst>
      <p:ext uri="{BB962C8B-B14F-4D97-AF65-F5344CB8AC3E}">
        <p14:creationId xmlns:p14="http://schemas.microsoft.com/office/powerpoint/2010/main" val="399219253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endParaRPr lang="zh-CN" altLang="en-US" b="1" dirty="0"/>
          </a:p>
        </p:txBody>
      </p:sp>
      <p:sp>
        <p:nvSpPr>
          <p:cNvPr id="3" name="内容占位符 2"/>
          <p:cNvSpPr>
            <a:spLocks noGrp="1"/>
          </p:cNvSpPr>
          <p:nvPr>
            <p:ph idx="1"/>
          </p:nvPr>
        </p:nvSpPr>
        <p:spPr/>
        <p:txBody>
          <a:bodyPr/>
          <a:lstStyle/>
          <a:p>
            <a:r>
              <a:rPr lang="zh-CN" altLang="en-US" dirty="0"/>
              <a:t>循环神经网络 </a:t>
            </a:r>
            <a:r>
              <a:rPr lang="en-US" altLang="zh-CN" dirty="0"/>
              <a:t>(recurrent neural network)</a:t>
            </a:r>
          </a:p>
          <a:p>
            <a:pPr lvl="1"/>
            <a:r>
              <a:rPr lang="zh-CN" altLang="en-US" dirty="0"/>
              <a:t>循环：每个时间点使用</a:t>
            </a:r>
            <a:r>
              <a:rPr lang="zh-CN" altLang="en-US" b="1" dirty="0"/>
              <a:t>相同的参数</a:t>
            </a:r>
            <a:endParaRPr lang="en-US" altLang="zh-CN" dirty="0"/>
          </a:p>
          <a:p>
            <a:pPr lvl="1"/>
            <a:r>
              <a:rPr lang="zh-CN" altLang="en-US" dirty="0"/>
              <a:t>输入增加之前的网络输出</a:t>
            </a:r>
            <a:endParaRPr lang="en-US" altLang="zh-CN" dirty="0"/>
          </a:p>
          <a:p>
            <a:pPr lvl="2"/>
            <a:r>
              <a:rPr lang="zh-CN" altLang="en-US" dirty="0"/>
              <a:t>让神经网络以之前所有的词为条件</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一个词的计算包含</a:t>
            </a:r>
            <a:r>
              <a:rPr lang="zh-CN" altLang="en-US" dirty="0">
                <a:solidFill>
                  <a:schemeClr val="accent2">
                    <a:lumMod val="75000"/>
                  </a:schemeClr>
                </a:solidFill>
              </a:rPr>
              <a:t>之前所有词</a:t>
            </a:r>
            <a:r>
              <a:rPr lang="zh-CN" altLang="en-US" dirty="0"/>
              <a:t>的信息！</a:t>
            </a:r>
            <a:endParaRPr lang="en-US" altLang="zh-CN" dirty="0"/>
          </a:p>
          <a:p>
            <a:pPr marL="0" indent="0">
              <a:buNone/>
            </a:pP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1760" y="2852936"/>
            <a:ext cx="4392488" cy="249862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127</a:t>
            </a:fld>
            <a:r>
              <a:rPr lang="en-US" altLang="zh-CN"/>
              <a:t>/300</a:t>
            </a:r>
            <a:endParaRPr lang="zh-CN" altLang="en-US" dirty="0"/>
          </a:p>
        </p:txBody>
      </p:sp>
    </p:spTree>
    <p:extLst>
      <p:ext uri="{BB962C8B-B14F-4D97-AF65-F5344CB8AC3E}">
        <p14:creationId xmlns:p14="http://schemas.microsoft.com/office/powerpoint/2010/main" val="121187302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语言模型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RNN</a:t>
                </a:r>
                <a:r>
                  <a:rPr lang="zh-CN" altLang="en-US" dirty="0"/>
                  <a:t>语言模型</a:t>
                </a:r>
                <a:endParaRPr lang="en-US" altLang="zh-CN" dirty="0"/>
              </a:p>
              <a:p>
                <a:pPr lvl="1"/>
                <a:r>
                  <a:rPr lang="zh-CN" altLang="en-US" dirty="0"/>
                  <a:t>给定一个词向量序列</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𝑇</m:t>
                        </m:r>
                      </m:sub>
                    </m:sSub>
                  </m:oMath>
                </a14:m>
                <a:endParaRPr lang="en-US" altLang="zh-CN" dirty="0"/>
              </a:p>
              <a:p>
                <a:pPr lvl="1"/>
                <a:r>
                  <a:rPr lang="zh-CN" altLang="en-US" dirty="0"/>
                  <a:t>在每个时刻</a:t>
                </a:r>
                <a14:m>
                  <m:oMath xmlns:m="http://schemas.openxmlformats.org/officeDocument/2006/math">
                    <m:r>
                      <a:rPr lang="en-US" altLang="zh-CN" b="0" i="1" smtClean="0">
                        <a:latin typeface="Cambria Math" panose="02040503050406030204" pitchFamily="18" charset="0"/>
                      </a:rPr>
                      <m:t>𝑡</m:t>
                    </m:r>
                  </m:oMath>
                </a14:m>
                <a:r>
                  <a:rPr lang="zh-CN" altLang="en-US" dirty="0"/>
                  <a:t>计算</a:t>
                </a:r>
                <a:endParaRPr lang="en-US" altLang="zh-CN" dirty="0"/>
              </a:p>
              <a:p>
                <a:pPr lvl="2"/>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hh</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h𝑥</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endParaRPr lang="en-US" altLang="zh-CN" dirty="0"/>
              </a:p>
              <a:p>
                <a:pPr lvl="2"/>
                <a14:m>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𝑠𝑜𝑓𝑡𝑚𝑎𝑥</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𝑊</m:t>
                            </m:r>
                          </m:e>
                          <m:sup>
                            <m:r>
                              <a:rPr lang="en-US" altLang="zh-CN" b="0" i="1" dirty="0" smtClean="0">
                                <a:latin typeface="Cambria Math" panose="02040503050406030204" pitchFamily="18" charset="0"/>
                              </a:rPr>
                              <m:t>𝑆</m:t>
                            </m:r>
                          </m:sup>
                        </m:s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𝑡</m:t>
                            </m:r>
                          </m:sub>
                        </m:sSub>
                      </m:e>
                    </m:d>
                  </m:oMath>
                </a14:m>
                <a:endParaRPr lang="en-US" altLang="zh-CN" b="0" dirty="0"/>
              </a:p>
              <a:p>
                <a:pPr lvl="2"/>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𝑗</m:t>
                            </m:r>
                          </m:sub>
                        </m:sSub>
                      </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e>
                    </m:d>
                    <m:r>
                      <a:rPr lang="en-US" altLang="zh-CN" b="0" i="1" dirty="0"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acc>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678" y="3710277"/>
            <a:ext cx="8554644" cy="2857899"/>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128</a:t>
            </a:fld>
            <a:r>
              <a:rPr lang="en-US" altLang="zh-CN"/>
              <a:t>/300</a:t>
            </a:r>
            <a:endParaRPr lang="zh-CN" altLang="en-US" dirty="0"/>
          </a:p>
        </p:txBody>
      </p:sp>
    </p:spTree>
    <p:extLst>
      <p:ext uri="{BB962C8B-B14F-4D97-AF65-F5344CB8AC3E}">
        <p14:creationId xmlns:p14="http://schemas.microsoft.com/office/powerpoint/2010/main" val="74052504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语言模型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RNN</a:t>
                </a:r>
                <a:r>
                  <a:rPr lang="zh-CN" altLang="en-US" dirty="0"/>
                  <a:t>语言模型</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𝜎</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hh</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h𝑥</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oMath>
                </a14:m>
                <a:endParaRPr lang="en-US" altLang="zh-CN" dirty="0"/>
              </a:p>
              <a:p>
                <a:pPr lvl="1"/>
                <a14:m>
                  <m:oMath xmlns:m="http://schemas.openxmlformats.org/officeDocument/2006/math">
                    <m:acc>
                      <m:accPr>
                        <m:chr m:val="̂"/>
                        <m:ctrlPr>
                          <a:rPr lang="en-US" altLang="zh-CN" b="0" i="1" smtClean="0">
                            <a:latin typeface="Cambria Math" panose="02040503050406030204" pitchFamily="18" charset="0"/>
                          </a:rPr>
                        </m:ctrlPr>
                      </m:acc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e>
                    </m:acc>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𝑠𝑜𝑓𝑡𝑚𝑎𝑥</m:t>
                    </m:r>
                    <m:d>
                      <m:dPr>
                        <m:ctrlPr>
                          <a:rPr lang="en-US" altLang="zh-CN" b="0" i="1" dirty="0" smtClean="0">
                            <a:latin typeface="Cambria Math" panose="02040503050406030204" pitchFamily="18" charset="0"/>
                          </a:rPr>
                        </m:ctrlPr>
                      </m:dPr>
                      <m:e>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𝑊</m:t>
                            </m:r>
                          </m:e>
                          <m:sup>
                            <m:r>
                              <a:rPr lang="en-US" altLang="zh-CN" b="0" i="1" dirty="0" smtClean="0">
                                <a:latin typeface="Cambria Math" panose="02040503050406030204" pitchFamily="18" charset="0"/>
                              </a:rPr>
                              <m:t>𝑆</m:t>
                            </m:r>
                          </m:sup>
                        </m:s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h</m:t>
                            </m:r>
                          </m:e>
                          <m:sub>
                            <m:r>
                              <a:rPr lang="en-US" altLang="zh-CN" b="0" i="1" dirty="0" smtClean="0">
                                <a:latin typeface="Cambria Math" panose="02040503050406030204" pitchFamily="18" charset="0"/>
                              </a:rPr>
                              <m:t>𝑡</m:t>
                            </m:r>
                          </m:sub>
                        </m:sSub>
                      </m:e>
                    </m:d>
                  </m:oMath>
                </a14:m>
                <a:endParaRPr lang="en-US" altLang="zh-CN" b="0" dirty="0"/>
              </a:p>
              <a:p>
                <a:pPr lvl="1"/>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𝑃</m:t>
                        </m:r>
                      </m:e>
                    </m:acc>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𝑣</m:t>
                            </m:r>
                          </m:e>
                          <m:sub>
                            <m:r>
                              <a:rPr lang="en-US" altLang="zh-CN" b="0" i="1" dirty="0" smtClean="0">
                                <a:latin typeface="Cambria Math" panose="02040503050406030204" pitchFamily="18" charset="0"/>
                              </a:rPr>
                              <m:t>𝑗</m:t>
                            </m:r>
                          </m:sub>
                        </m:sSub>
                      </m:e>
                      <m:e>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𝑡</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𝑥</m:t>
                            </m:r>
                          </m:e>
                          <m:sub>
                            <m:r>
                              <a:rPr lang="en-US" altLang="zh-CN" b="0" i="1" dirty="0" smtClean="0">
                                <a:latin typeface="Cambria Math" panose="02040503050406030204" pitchFamily="18" charset="0"/>
                              </a:rPr>
                              <m:t>1</m:t>
                            </m:r>
                          </m:sub>
                        </m:sSub>
                      </m:e>
                    </m:d>
                    <m:r>
                      <a:rPr lang="en-US" altLang="zh-CN" b="0" i="1" dirty="0" smtClean="0">
                        <a:latin typeface="Cambria Math" panose="02040503050406030204" pitchFamily="18" charset="0"/>
                      </a:rPr>
                      <m:t>=</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𝑡</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sub>
                        </m:sSub>
                      </m:e>
                    </m:acc>
                  </m:oMath>
                </a14:m>
                <a:endParaRPr lang="en-US" altLang="zh-CN" dirty="0"/>
              </a:p>
              <a:p>
                <a:endParaRPr lang="en-US" altLang="zh-CN" dirty="0"/>
              </a:p>
              <a:p>
                <a:r>
                  <a:rPr lang="zh-CN" altLang="en-US" dirty="0"/>
                  <a:t>参数含义</a:t>
                </a:r>
                <a:endParaRPr lang="en-US" altLang="zh-CN" dirty="0"/>
              </a:p>
              <a:p>
                <a:pPr lvl="1"/>
                <a:r>
                  <a:rPr lang="zh-CN" altLang="en-US" dirty="0"/>
                  <a:t>每个时刻使用相同的</a:t>
                </a:r>
                <a:r>
                  <a:rPr lang="en-US" altLang="zh-CN" dirty="0"/>
                  <a:t>W</a:t>
                </a:r>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oMath>
                </a14:m>
                <a:r>
                  <a:rPr lang="zh-CN" altLang="en-US" dirty="0"/>
                  <a:t>是</a:t>
                </a:r>
                <a14:m>
                  <m:oMath xmlns:m="http://schemas.openxmlformats.org/officeDocument/2006/math">
                    <m:r>
                      <a:rPr lang="en-US" altLang="zh-CN" b="0" i="1" dirty="0" smtClean="0">
                        <a:latin typeface="Cambria Math" panose="02040503050406030204" pitchFamily="18" charset="0"/>
                      </a:rPr>
                      <m:t>𝑡</m:t>
                    </m:r>
                  </m:oMath>
                </a14:m>
                <a:r>
                  <a:rPr lang="zh-CN" altLang="en-US" dirty="0"/>
                  <a:t>时刻时的输入对应的词向量</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zh-CN" altLang="en-US" i="1">
                        <a:latin typeface="Cambria Math" panose="02040503050406030204" pitchFamily="18" charset="0"/>
                      </a:rPr>
                      <m:t>是</m:t>
                    </m:r>
                    <m:r>
                      <a:rPr lang="en-US" altLang="zh-CN" b="0" i="1" dirty="0">
                        <a:latin typeface="Cambria Math" panose="02040503050406030204" pitchFamily="18" charset="0"/>
                      </a:rPr>
                      <m:t>𝑡</m:t>
                    </m:r>
                  </m:oMath>
                </a14:m>
                <a:r>
                  <a:rPr lang="zh-CN" altLang="en-US" dirty="0"/>
                  <a:t>时刻时的隐层表示</a:t>
                </a:r>
                <a:endParaRPr lang="en-US" altLang="zh-CN" dirty="0"/>
              </a:p>
              <a:p>
                <a:pPr lvl="2"/>
                <a:r>
                  <a:rPr lang="zh-CN" altLang="en-US" dirty="0"/>
                  <a:t>需要使用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0</m:t>
                        </m:r>
                      </m:sub>
                    </m:sSub>
                  </m:oMath>
                </a14:m>
                <a:r>
                  <a:rPr lang="zh-CN" altLang="en-US" dirty="0"/>
                  <a:t>，可以初始化为</a:t>
                </a:r>
                <a:r>
                  <a:rPr lang="en-US" altLang="zh-CN" dirty="0"/>
                  <a:t>0</a:t>
                </a:r>
                <a:r>
                  <a:rPr lang="zh-CN" altLang="en-US" dirty="0"/>
                  <a:t>向量，也可以作为参数学习</a:t>
                </a:r>
                <a:endParaRPr lang="en-US" altLang="zh-CN" dirty="0"/>
              </a:p>
              <a:p>
                <a:pPr lvl="1"/>
                <a14:m>
                  <m:oMath xmlns:m="http://schemas.openxmlformats.org/officeDocument/2006/math">
                    <m:acc>
                      <m:accPr>
                        <m:chr m:val="̂"/>
                        <m:ctrlPr>
                          <a:rPr lang="en-US" altLang="zh-CN" b="0" i="1">
                            <a:latin typeface="Cambria Math" panose="02040503050406030204" pitchFamily="18" charset="0"/>
                          </a:rPr>
                        </m:ctrlPr>
                      </m:accPr>
                      <m:e>
                        <m:r>
                          <a:rPr lang="en-US" altLang="zh-CN" b="0" i="1">
                            <a:latin typeface="Cambria Math" panose="02040503050406030204" pitchFamily="18" charset="0"/>
                          </a:rPr>
                          <m:t>𝑦</m:t>
                        </m:r>
                      </m:e>
                    </m:acc>
                    <m:r>
                      <a:rPr lang="en-US" altLang="zh-CN" b="0" i="1">
                        <a:latin typeface="Cambria Math" panose="02040503050406030204" pitchFamily="18" charset="0"/>
                      </a:rPr>
                      <m:t>∈</m:t>
                    </m:r>
                    <m:sSup>
                      <m:sSupPr>
                        <m:ctrlPr>
                          <a:rPr lang="en-US" altLang="zh-CN" b="0" i="1">
                            <a:latin typeface="Cambria Math" panose="02040503050406030204" pitchFamily="18" charset="0"/>
                          </a:rPr>
                        </m:ctrlPr>
                      </m:sSupPr>
                      <m:e>
                        <m:r>
                          <a:rPr lang="en-US" altLang="zh-CN" b="0" i="1">
                            <a:latin typeface="Cambria Math" panose="02040503050406030204" pitchFamily="18" charset="0"/>
                          </a:rPr>
                          <m:t>ℝ</m:t>
                        </m:r>
                      </m:e>
                      <m:sup>
                        <m:d>
                          <m:dPr>
                            <m:begChr m:val="|"/>
                            <m:endChr m:val="|"/>
                            <m:ctrlPr>
                              <a:rPr lang="en-US" altLang="zh-CN" b="0" i="1">
                                <a:latin typeface="Cambria Math" panose="02040503050406030204" pitchFamily="18" charset="0"/>
                              </a:rPr>
                            </m:ctrlPr>
                          </m:dPr>
                          <m:e>
                            <m:r>
                              <a:rPr lang="en-US" altLang="zh-CN" b="0" i="1">
                                <a:latin typeface="Cambria Math" panose="02040503050406030204" pitchFamily="18" charset="0"/>
                              </a:rPr>
                              <m:t>𝑉</m:t>
                            </m:r>
                          </m:e>
                        </m:d>
                      </m:sup>
                    </m:sSup>
                  </m:oMath>
                </a14:m>
                <a:r>
                  <a:rPr lang="zh-CN" altLang="en-US" dirty="0"/>
                  <a:t> 是一个词典中词的概率分布</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0489" y="1052736"/>
            <a:ext cx="3486311" cy="198315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129</a:t>
            </a:fld>
            <a:r>
              <a:rPr lang="en-US" altLang="zh-CN"/>
              <a:t>/300</a:t>
            </a:r>
            <a:endParaRPr lang="zh-CN" altLang="en-US" dirty="0"/>
          </a:p>
        </p:txBody>
      </p:sp>
    </p:spTree>
    <p:extLst>
      <p:ext uri="{BB962C8B-B14F-4D97-AF65-F5344CB8AC3E}">
        <p14:creationId xmlns:p14="http://schemas.microsoft.com/office/powerpoint/2010/main" val="3018922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r>
              <a:rPr lang="zh-CN" altLang="en-US"/>
              <a:t>搜索</a:t>
            </a:r>
            <a:endParaRPr lang="en-US" altLang="zh-CN"/>
          </a:p>
          <a:p>
            <a:r>
              <a:rPr lang="zh-CN" altLang="en-US"/>
              <a:t>在线广告</a:t>
            </a:r>
            <a:r>
              <a:rPr lang="en-US" altLang="zh-CN"/>
              <a:t>/</a:t>
            </a:r>
            <a:r>
              <a:rPr lang="zh-CN" altLang="en-US"/>
              <a:t>推荐</a:t>
            </a:r>
            <a:endParaRPr lang="en-US" altLang="zh-CN"/>
          </a:p>
          <a:p>
            <a:r>
              <a:rPr lang="zh-CN" altLang="en-US"/>
              <a:t>自动</a:t>
            </a:r>
            <a:r>
              <a:rPr lang="en-US" altLang="zh-CN"/>
              <a:t>/</a:t>
            </a:r>
            <a:r>
              <a:rPr lang="zh-CN" altLang="en-US"/>
              <a:t>辅助翻译</a:t>
            </a:r>
            <a:endParaRPr lang="en-US" altLang="zh-CN"/>
          </a:p>
          <a:p>
            <a:r>
              <a:rPr lang="zh-CN" altLang="en-US"/>
              <a:t>语音识别</a:t>
            </a:r>
            <a:endParaRPr lang="en-US" altLang="zh-CN"/>
          </a:p>
          <a:p>
            <a:pPr lvl="1"/>
            <a:r>
              <a:rPr lang="zh-CN" altLang="en-US"/>
              <a:t>讯飞</a:t>
            </a:r>
            <a:endParaRPr lang="en-US" altLang="zh-CN"/>
          </a:p>
          <a:p>
            <a:pPr lvl="1"/>
            <a:r>
              <a:rPr lang="en-US" altLang="zh-CN"/>
              <a:t>Siri</a:t>
            </a:r>
          </a:p>
          <a:p>
            <a:pPr lvl="1"/>
            <a:r>
              <a:rPr lang="en-US" altLang="zh-CN"/>
              <a:t>Cortana</a:t>
            </a:r>
          </a:p>
          <a:p>
            <a:pPr lvl="1"/>
            <a:r>
              <a:rPr lang="en-US" altLang="zh-CN"/>
              <a:t>Alexa</a:t>
            </a:r>
          </a:p>
          <a:p>
            <a:r>
              <a:rPr lang="zh-CN" altLang="en-US"/>
              <a:t>聊天机器人</a:t>
            </a:r>
            <a:endParaRPr lang="en-US" altLang="zh-CN"/>
          </a:p>
          <a:p>
            <a:pPr lvl="1"/>
            <a:r>
              <a:rPr lang="zh-CN" altLang="en-US"/>
              <a:t>自动客户服务</a:t>
            </a:r>
            <a:endParaRPr lang="en-US" altLang="zh-CN"/>
          </a:p>
          <a:p>
            <a:pPr lvl="1"/>
            <a:r>
              <a:rPr lang="zh-CN" altLang="en-US"/>
              <a:t>控制设备</a:t>
            </a:r>
            <a:endParaRPr lang="en-US" altLang="zh-CN"/>
          </a:p>
          <a:p>
            <a:pPr lvl="1"/>
            <a:r>
              <a:rPr lang="zh-CN" altLang="en-US"/>
              <a:t>小冰</a:t>
            </a:r>
            <a:endParaRPr lang="en-US" altLang="zh-CN"/>
          </a:p>
        </p:txBody>
      </p:sp>
      <p:sp>
        <p:nvSpPr>
          <p:cNvPr id="3" name="标题 2"/>
          <p:cNvSpPr>
            <a:spLocks noGrp="1"/>
          </p:cNvSpPr>
          <p:nvPr>
            <p:ph type="title"/>
          </p:nvPr>
        </p:nvSpPr>
        <p:spPr/>
        <p:txBody>
          <a:bodyPr>
            <a:normAutofit fontScale="90000"/>
          </a:bodyPr>
          <a:lstStyle/>
          <a:p>
            <a:r>
              <a:rPr lang="zh-CN" altLang="en-US"/>
              <a:t>自然语言处理与产业</a:t>
            </a: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28410" y="1449760"/>
            <a:ext cx="2286000" cy="4057650"/>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81614" y="1056992"/>
            <a:ext cx="2438740" cy="600159"/>
          </a:xfrm>
          <a:prstGeom prst="rect">
            <a:avLst/>
          </a:prstGeom>
        </p:spPr>
      </p:pic>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03848" y="3563760"/>
            <a:ext cx="2572109" cy="571580"/>
          </a:xfrm>
          <a:prstGeom prst="rect">
            <a:avLst/>
          </a:prstGeom>
        </p:spPr>
      </p:pic>
      <p:pic>
        <p:nvPicPr>
          <p:cNvPr id="10" name="图片 9"/>
          <p:cNvPicPr>
            <a:picLocks noChangeAspect="1"/>
          </p:cNvPicPr>
          <p:nvPr/>
        </p:nvPicPr>
        <p:blipFill rotWithShape="1">
          <a:blip r:embed="rId5">
            <a:extLst>
              <a:ext uri="{28A0092B-C50C-407E-A947-70E740481C1C}">
                <a14:useLocalDpi xmlns:a14="http://schemas.microsoft.com/office/drawing/2010/main" val="0"/>
              </a:ext>
            </a:extLst>
          </a:blip>
          <a:srcRect l="40109" r="38629"/>
          <a:stretch/>
        </p:blipFill>
        <p:spPr>
          <a:xfrm>
            <a:off x="3831741" y="4614394"/>
            <a:ext cx="1944216" cy="1713972"/>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13</a:t>
            </a:fld>
            <a:r>
              <a:rPr lang="en-US" altLang="zh-CN"/>
              <a:t>/300</a:t>
            </a:r>
            <a:endParaRPr lang="zh-CN" altLang="en-US" dirty="0"/>
          </a:p>
        </p:txBody>
      </p:sp>
    </p:spTree>
    <p:extLst>
      <p:ext uri="{BB962C8B-B14F-4D97-AF65-F5344CB8AC3E}">
        <p14:creationId xmlns:p14="http://schemas.microsoft.com/office/powerpoint/2010/main" val="415129401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机器翻译</a:t>
            </a:r>
          </a:p>
        </p:txBody>
      </p:sp>
      <p:sp>
        <p:nvSpPr>
          <p:cNvPr id="5" name="内容占位符 4"/>
          <p:cNvSpPr>
            <a:spLocks noGrp="1"/>
          </p:cNvSpPr>
          <p:nvPr>
            <p:ph idx="1"/>
          </p:nvPr>
        </p:nvSpPr>
        <p:spPr/>
        <p:txBody>
          <a:bodyPr/>
          <a:lstStyle/>
          <a:p>
            <a:r>
              <a:rPr lang="zh-CN" altLang="en-US" dirty="0"/>
              <a:t>目前一般是统计方法</a:t>
            </a:r>
            <a:endParaRPr lang="en-US" altLang="zh-CN" dirty="0"/>
          </a:p>
          <a:p>
            <a:endParaRPr lang="en-US" altLang="zh-CN" dirty="0"/>
          </a:p>
          <a:p>
            <a:r>
              <a:rPr lang="zh-CN" altLang="en-US" dirty="0"/>
              <a:t>使用平行语料</a:t>
            </a:r>
            <a:endParaRPr lang="en-US" altLang="zh-CN" dirty="0"/>
          </a:p>
          <a:p>
            <a:pPr lvl="1"/>
            <a:r>
              <a:rPr lang="en-US" altLang="zh-CN" dirty="0"/>
              <a:t>European Parliament</a:t>
            </a:r>
          </a:p>
          <a:p>
            <a:r>
              <a:rPr lang="zh-CN" altLang="en-US" dirty="0"/>
              <a:t>第一个平行语料</a:t>
            </a:r>
            <a:endParaRPr lang="en-US" altLang="zh-CN" dirty="0"/>
          </a:p>
          <a:p>
            <a:pPr lvl="1"/>
            <a:r>
              <a:rPr lang="en-US" altLang="zh-CN" dirty="0"/>
              <a:t>Rosetta Stone -&gt;</a:t>
            </a:r>
          </a:p>
          <a:p>
            <a:endParaRPr lang="en-US" altLang="zh-CN" dirty="0"/>
          </a:p>
          <a:p>
            <a:endParaRPr lang="en-US" altLang="zh-CN" dirty="0"/>
          </a:p>
          <a:p>
            <a:r>
              <a:rPr lang="zh-CN" altLang="en-US" dirty="0"/>
              <a:t>传统系统</a:t>
            </a:r>
            <a:r>
              <a:rPr lang="en-US" altLang="zh-CN" dirty="0"/>
              <a:t>(SMT)</a:t>
            </a:r>
            <a:r>
              <a:rPr lang="zh-CN" altLang="en-US" dirty="0"/>
              <a:t>非常复杂</a:t>
            </a:r>
          </a:p>
        </p:txBody>
      </p:sp>
      <p:pic>
        <p:nvPicPr>
          <p:cNvPr id="6" name="图片 5"/>
          <p:cNvPicPr>
            <a:picLocks noChangeAspect="1"/>
          </p:cNvPicPr>
          <p:nvPr/>
        </p:nvPicPr>
        <p:blipFill>
          <a:blip r:embed="rId2"/>
          <a:stretch>
            <a:fillRect/>
          </a:stretch>
        </p:blipFill>
        <p:spPr>
          <a:xfrm>
            <a:off x="4850550" y="1552300"/>
            <a:ext cx="3664800" cy="4261400"/>
          </a:xfrm>
          <a:prstGeom prst="rect">
            <a:avLst/>
          </a:prstGeom>
        </p:spPr>
      </p:pic>
      <p:sp>
        <p:nvSpPr>
          <p:cNvPr id="2" name="灯片编号占位符 1"/>
          <p:cNvSpPr>
            <a:spLocks noGrp="1"/>
          </p:cNvSpPr>
          <p:nvPr>
            <p:ph type="sldNum" sz="quarter" idx="10"/>
          </p:nvPr>
        </p:nvSpPr>
        <p:spPr/>
        <p:txBody>
          <a:bodyPr/>
          <a:lstStyle/>
          <a:p>
            <a:fld id="{0C913308-F349-4B6D-A68A-DD1791B4A57B}" type="slidenum">
              <a:rPr lang="zh-CN" altLang="en-US" smtClean="0"/>
              <a:pPr/>
              <a:t>130</a:t>
            </a:fld>
            <a:r>
              <a:rPr lang="en-US" altLang="zh-CN"/>
              <a:t>/300</a:t>
            </a:r>
            <a:endParaRPr lang="zh-CN" altLang="en-US" dirty="0"/>
          </a:p>
        </p:txBody>
      </p:sp>
    </p:spTree>
    <p:extLst>
      <p:ext uri="{BB962C8B-B14F-4D97-AF65-F5344CB8AC3E}">
        <p14:creationId xmlns:p14="http://schemas.microsoft.com/office/powerpoint/2010/main" val="356286450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a:t>第一步：对齐</a:t>
            </a:r>
            <a:r>
              <a:rPr lang="en-US" altLang="zh-CN" dirty="0"/>
              <a:t>(Alignment)</a:t>
            </a:r>
          </a:p>
          <a:p>
            <a:pPr lvl="1"/>
            <a:r>
              <a:rPr lang="zh-CN" altLang="en-US" dirty="0"/>
              <a:t>很难</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766" y="2329893"/>
            <a:ext cx="3353268" cy="398200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9369" y="1538738"/>
            <a:ext cx="3448531" cy="4925112"/>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131</a:t>
            </a:fld>
            <a:r>
              <a:rPr lang="en-US" altLang="zh-CN"/>
              <a:t>/300</a:t>
            </a:r>
            <a:endParaRPr lang="zh-CN" altLang="en-US" dirty="0"/>
          </a:p>
        </p:txBody>
      </p:sp>
    </p:spTree>
    <p:extLst>
      <p:ext uri="{BB962C8B-B14F-4D97-AF65-F5344CB8AC3E}">
        <p14:creationId xmlns:p14="http://schemas.microsoft.com/office/powerpoint/2010/main" val="38252065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a:t>第一步：对齐</a:t>
            </a:r>
            <a:r>
              <a:rPr lang="en-US" altLang="zh-CN" dirty="0"/>
              <a:t>(Alignment)</a:t>
            </a:r>
          </a:p>
          <a:p>
            <a:pPr lvl="1"/>
            <a:r>
              <a:rPr lang="zh-CN" altLang="en-US" dirty="0"/>
              <a:t>一节课也讲不完</a:t>
            </a:r>
          </a:p>
          <a:p>
            <a:endParaRPr lang="en-US" altLang="zh-CN" dirty="0"/>
          </a:p>
          <a:p>
            <a:r>
              <a:rPr lang="zh-CN" altLang="en-US" dirty="0"/>
              <a:t>不只是单个词的对齐，还可以有短语、语法的对齐</a:t>
            </a:r>
            <a:endParaRPr lang="en-US" altLang="zh-CN" dirty="0"/>
          </a:p>
          <a:p>
            <a:r>
              <a:rPr lang="zh-CN" altLang="en-US" dirty="0"/>
              <a:t>然后考虑翻译后短语的重排序</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731" y="3796948"/>
            <a:ext cx="7792537" cy="2514951"/>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132</a:t>
            </a:fld>
            <a:r>
              <a:rPr lang="en-US" altLang="zh-CN"/>
              <a:t>/300</a:t>
            </a:r>
            <a:endParaRPr lang="zh-CN" altLang="en-US" dirty="0"/>
          </a:p>
        </p:txBody>
      </p:sp>
    </p:spTree>
    <p:extLst>
      <p:ext uri="{BB962C8B-B14F-4D97-AF65-F5344CB8AC3E}">
        <p14:creationId xmlns:p14="http://schemas.microsoft.com/office/powerpoint/2010/main" val="381175350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a:t>第</a:t>
            </a:r>
            <a:r>
              <a:rPr lang="en-US" altLang="zh-CN" dirty="0"/>
              <a:t>n</a:t>
            </a:r>
            <a:r>
              <a:rPr lang="zh-CN" altLang="en-US" dirty="0"/>
              <a:t>步：解码</a:t>
            </a:r>
            <a:endParaRPr lang="en-US" altLang="zh-CN" dirty="0"/>
          </a:p>
          <a:p>
            <a:pPr lvl="1"/>
            <a:r>
              <a:rPr lang="zh-CN" altLang="en-US" dirty="0"/>
              <a:t>源语言中的每个短语都有很多种可能的翻译</a:t>
            </a:r>
            <a:endParaRPr lang="en-US" altLang="zh-CN" dirty="0"/>
          </a:p>
          <a:p>
            <a:pPr lvl="1"/>
            <a:r>
              <a:rPr lang="zh-CN" altLang="en-US" dirty="0"/>
              <a:t>形成一个很大的搜索空间</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0209" y="2661709"/>
            <a:ext cx="7325747" cy="3791479"/>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133</a:t>
            </a:fld>
            <a:r>
              <a:rPr lang="en-US" altLang="zh-CN"/>
              <a:t>/300</a:t>
            </a:r>
            <a:endParaRPr lang="zh-CN" altLang="en-US" dirty="0"/>
          </a:p>
        </p:txBody>
      </p:sp>
    </p:spTree>
    <p:extLst>
      <p:ext uri="{BB962C8B-B14F-4D97-AF65-F5344CB8AC3E}">
        <p14:creationId xmlns:p14="http://schemas.microsoft.com/office/powerpoint/2010/main" val="33841048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a:t>第</a:t>
            </a:r>
            <a:r>
              <a:rPr lang="en-US" altLang="zh-CN" dirty="0"/>
              <a:t>n</a:t>
            </a:r>
            <a:r>
              <a:rPr lang="zh-CN" altLang="en-US" dirty="0"/>
              <a:t>步：解码</a:t>
            </a:r>
            <a:endParaRPr lang="en-US" altLang="zh-CN" dirty="0"/>
          </a:p>
          <a:p>
            <a:pPr lvl="1"/>
            <a:r>
              <a:rPr lang="zh-CN" altLang="en-US" dirty="0"/>
              <a:t>寻找最优的序列</a:t>
            </a:r>
            <a:endParaRPr lang="en-US" altLang="zh-CN" dirty="0"/>
          </a:p>
          <a:p>
            <a:pPr lvl="1"/>
            <a:r>
              <a:rPr lang="zh-CN" altLang="en-US" dirty="0"/>
              <a:t>一个困难的搜索问题，也包含语言模型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0153" y="2534239"/>
            <a:ext cx="6763694" cy="1467055"/>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153" y="4097172"/>
            <a:ext cx="6411220" cy="237205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134</a:t>
            </a:fld>
            <a:r>
              <a:rPr lang="en-US" altLang="zh-CN"/>
              <a:t>/300</a:t>
            </a:r>
            <a:endParaRPr lang="zh-CN" altLang="en-US" dirty="0"/>
          </a:p>
        </p:txBody>
      </p:sp>
    </p:spTree>
    <p:extLst>
      <p:ext uri="{BB962C8B-B14F-4D97-AF65-F5344CB8AC3E}">
        <p14:creationId xmlns:p14="http://schemas.microsoft.com/office/powerpoint/2010/main" val="98764209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SMT</a:t>
            </a:r>
            <a:endParaRPr lang="zh-CN" altLang="en-US" dirty="0"/>
          </a:p>
        </p:txBody>
      </p:sp>
      <p:sp>
        <p:nvSpPr>
          <p:cNvPr id="3" name="内容占位符 2"/>
          <p:cNvSpPr>
            <a:spLocks noGrp="1"/>
          </p:cNvSpPr>
          <p:nvPr>
            <p:ph idx="1"/>
          </p:nvPr>
        </p:nvSpPr>
        <p:spPr/>
        <p:txBody>
          <a:bodyPr/>
          <a:lstStyle/>
          <a:p>
            <a:r>
              <a:rPr lang="zh-CN" altLang="en-US" dirty="0"/>
              <a:t>之前只说了几个问题</a:t>
            </a:r>
            <a:endParaRPr lang="en-US" altLang="zh-CN" dirty="0"/>
          </a:p>
          <a:p>
            <a:pPr lvl="1"/>
            <a:r>
              <a:rPr lang="zh-CN" altLang="en-US" dirty="0"/>
              <a:t>略过了不少重要的细节</a:t>
            </a:r>
            <a:endParaRPr lang="en-US" altLang="zh-CN" dirty="0"/>
          </a:p>
          <a:p>
            <a:endParaRPr lang="en-US" altLang="zh-CN" b="1" dirty="0"/>
          </a:p>
          <a:p>
            <a:r>
              <a:rPr lang="zh-CN" altLang="en-US" dirty="0"/>
              <a:t>实际的</a:t>
            </a:r>
            <a:r>
              <a:rPr lang="en-US" altLang="zh-CN" dirty="0"/>
              <a:t>SMT</a:t>
            </a:r>
            <a:r>
              <a:rPr lang="zh-CN" altLang="en-US" dirty="0"/>
              <a:t>系统</a:t>
            </a:r>
            <a:endParaRPr lang="en-US" altLang="zh-CN" b="1" dirty="0"/>
          </a:p>
          <a:p>
            <a:pPr lvl="1"/>
            <a:r>
              <a:rPr lang="zh-CN" altLang="en-US" dirty="0"/>
              <a:t>包含很多特征工程</a:t>
            </a:r>
            <a:endParaRPr lang="en-US" altLang="zh-CN" dirty="0"/>
          </a:p>
          <a:p>
            <a:pPr lvl="1"/>
            <a:r>
              <a:rPr lang="zh-CN" altLang="en-US" dirty="0"/>
              <a:t>非常复杂的系统</a:t>
            </a:r>
            <a:endParaRPr lang="en-US" altLang="zh-CN" dirty="0"/>
          </a:p>
          <a:p>
            <a:endParaRPr lang="en-US" altLang="zh-CN" dirty="0"/>
          </a:p>
          <a:p>
            <a:endParaRPr lang="en-US" altLang="zh-CN" dirty="0"/>
          </a:p>
          <a:p>
            <a:r>
              <a:rPr lang="zh-CN" altLang="en-US" dirty="0"/>
              <a:t>很多不同、独立的机器学习问题</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135</a:t>
            </a:fld>
            <a:r>
              <a:rPr lang="en-US" altLang="zh-CN"/>
              <a:t>/300</a:t>
            </a:r>
            <a:endParaRPr lang="zh-CN" altLang="en-US" dirty="0"/>
          </a:p>
        </p:txBody>
      </p:sp>
    </p:spTree>
    <p:extLst>
      <p:ext uri="{BB962C8B-B14F-4D97-AF65-F5344CB8AC3E}">
        <p14:creationId xmlns:p14="http://schemas.microsoft.com/office/powerpoint/2010/main" val="6298822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神经机器翻译</a:t>
            </a:r>
            <a:r>
              <a:rPr lang="en-US" altLang="zh-CN" dirty="0"/>
              <a:t>(neural machine translation)</a:t>
            </a:r>
          </a:p>
          <a:p>
            <a:pPr lvl="1"/>
            <a:r>
              <a:rPr lang="zh-CN" altLang="en-US" dirty="0"/>
              <a:t>用</a:t>
            </a:r>
            <a:r>
              <a:rPr lang="en-US" altLang="zh-CN" dirty="0"/>
              <a:t>RNN</a:t>
            </a:r>
            <a:r>
              <a:rPr lang="zh-CN" altLang="en-US" dirty="0"/>
              <a:t>来翻译？</a:t>
            </a:r>
            <a:endParaRPr lang="en-US" altLang="zh-CN" dirty="0"/>
          </a:p>
          <a:p>
            <a:r>
              <a:rPr lang="zh-CN" altLang="en-US" dirty="0"/>
              <a:t>序列到序列模型</a:t>
            </a:r>
            <a:r>
              <a:rPr lang="en-US" altLang="zh-CN" dirty="0"/>
              <a:t>(Sequence-to-sequence)</a:t>
            </a:r>
          </a:p>
        </p:txBody>
      </p:sp>
      <p:sp>
        <p:nvSpPr>
          <p:cNvPr id="3" name="标题 2"/>
          <p:cNvSpPr>
            <a:spLocks noGrp="1"/>
          </p:cNvSpPr>
          <p:nvPr>
            <p:ph type="title"/>
          </p:nvPr>
        </p:nvSpPr>
        <p:spPr/>
        <p:txBody>
          <a:bodyPr/>
          <a:lstStyle/>
          <a:p>
            <a:r>
              <a:rPr lang="zh-CN" altLang="en-US" dirty="0"/>
              <a:t>机器翻译：</a:t>
            </a:r>
            <a:r>
              <a:rPr lang="en-US" altLang="zh-CN" dirty="0"/>
              <a:t>NMT</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262" y="2175866"/>
            <a:ext cx="8335538" cy="4277322"/>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136</a:t>
            </a:fld>
            <a:r>
              <a:rPr lang="en-US" altLang="zh-CN"/>
              <a:t>/300</a:t>
            </a:r>
            <a:endParaRPr lang="zh-CN" altLang="en-US" dirty="0"/>
          </a:p>
        </p:txBody>
      </p:sp>
    </p:spTree>
    <p:extLst>
      <p:ext uri="{BB962C8B-B14F-4D97-AF65-F5344CB8AC3E}">
        <p14:creationId xmlns:p14="http://schemas.microsoft.com/office/powerpoint/2010/main" val="29764622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一个最简单的</a:t>
                </a:r>
                <a:r>
                  <a:rPr lang="en-US" altLang="zh-CN" dirty="0"/>
                  <a:t>RNN</a:t>
                </a:r>
                <a:r>
                  <a:rPr lang="zh-CN" altLang="en-US" dirty="0"/>
                  <a:t>翻译模型</a:t>
                </a:r>
                <a:endParaRPr lang="en-US" altLang="zh-CN" dirty="0"/>
              </a:p>
              <a:p>
                <a:endParaRPr lang="en-US" altLang="zh-CN" dirty="0"/>
              </a:p>
              <a:p>
                <a:r>
                  <a:rPr lang="zh-CN" altLang="en-US" dirty="0"/>
                  <a:t>编码器</a:t>
                </a:r>
                <a:r>
                  <a:rPr lang="en-US" altLang="zh-CN" dirty="0"/>
                  <a:t>(Encoder)</a:t>
                </a:r>
                <a:r>
                  <a:rPr lang="zh-CN" altLang="en-US" dirty="0"/>
                  <a:t>：使用</a:t>
                </a:r>
                <a:r>
                  <a:rPr lang="en-US" altLang="zh-CN" dirty="0"/>
                  <a:t>RNN</a:t>
                </a:r>
                <a:r>
                  <a:rPr lang="zh-CN" altLang="en-US" dirty="0"/>
                  <a:t>获得一个固定长度的表示</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hh</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h𝑥</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𝑡</m:t>
                            </m:r>
                          </m:sub>
                        </m:sSub>
                      </m:e>
                    </m:d>
                  </m:oMath>
                </a14:m>
                <a:endParaRPr lang="en-US" altLang="zh-CN" dirty="0"/>
              </a:p>
              <a:p>
                <a:r>
                  <a:rPr lang="zh-CN" altLang="en-US" dirty="0"/>
                  <a:t>解码器</a:t>
                </a:r>
                <a:r>
                  <a:rPr lang="en-US" altLang="zh-CN" dirty="0"/>
                  <a:t>(Decoder)</a:t>
                </a:r>
                <a:r>
                  <a:rPr lang="zh-CN" altLang="en-US" dirty="0"/>
                  <a:t>：</a:t>
                </a:r>
                <a:r>
                  <a:rPr lang="en-US" altLang="zh-CN" dirty="0"/>
                  <a:t>RNN</a:t>
                </a:r>
                <a:r>
                  <a:rPr lang="zh-CN" altLang="en-US" dirty="0"/>
                  <a:t>语言模型，与</a:t>
                </a:r>
                <a:r>
                  <a:rPr lang="en-US" altLang="zh-CN" dirty="0"/>
                  <a:t>Encoder</a:t>
                </a:r>
                <a:r>
                  <a:rPr lang="zh-CN" altLang="en-US" dirty="0"/>
                  <a:t>相同参数</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𝜙</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hh</m:t>
                                </m:r>
                              </m:e>
                            </m:d>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e>
                    </m:d>
                  </m:oMath>
                </a14:m>
                <a:endParaRPr lang="en-US" altLang="zh-CN" b="0"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𝑡</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𝑠𝑜𝑓𝑡𝑚𝑎𝑥</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r>
                              <a:rPr lang="en-US" altLang="zh-CN" b="0" i="1" smtClean="0">
                                <a:latin typeface="Cambria Math" panose="02040503050406030204" pitchFamily="18" charset="0"/>
                              </a:rPr>
                              <m:t>𝑆</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sub>
                        </m:sSub>
                      </m:e>
                    </m:d>
                  </m:oMath>
                </a14:m>
                <a:endParaRPr lang="en-US" altLang="zh-CN" dirty="0"/>
              </a:p>
              <a:p>
                <a:r>
                  <a:rPr lang="zh-CN" altLang="en-US" dirty="0"/>
                  <a:t>目标：最小化所有目标词在原词上的负对数似然</a:t>
                </a:r>
                <a:endParaRPr lang="en-US" altLang="zh-CN" dirty="0"/>
              </a:p>
              <a:p>
                <a:pPr lvl="1"/>
                <a14:m>
                  <m:oMath xmlns:m="http://schemas.openxmlformats.org/officeDocument/2006/math">
                    <m:func>
                      <m:funcPr>
                        <m:ctrlPr>
                          <a:rPr lang="en-US" altLang="zh-CN" b="0" i="1" smtClean="0">
                            <a:latin typeface="Cambria Math" panose="02040503050406030204" pitchFamily="18" charset="0"/>
                          </a:rPr>
                        </m:ctrlPr>
                      </m:funcPr>
                      <m:fName>
                        <m:limLow>
                          <m:limLowPr>
                            <m:ctrlPr>
                              <a:rPr lang="en-US" altLang="zh-CN" b="0" i="1" smtClean="0">
                                <a:latin typeface="Cambria Math" panose="02040503050406030204" pitchFamily="18" charset="0"/>
                              </a:rPr>
                            </m:ctrlPr>
                          </m:limLowPr>
                          <m:e>
                            <m:r>
                              <m:rPr>
                                <m:sty m:val="p"/>
                              </m:rPr>
                              <a:rPr lang="en-US" altLang="zh-CN" b="0" i="0" smtClean="0">
                                <a:latin typeface="Cambria Math" panose="02040503050406030204" pitchFamily="18" charset="0"/>
                              </a:rPr>
                              <m:t>max</m:t>
                            </m:r>
                          </m:e>
                          <m:lim>
                            <m:r>
                              <a:rPr lang="en-US" altLang="zh-CN" b="0" i="1" smtClean="0">
                                <a:latin typeface="Cambria Math" panose="02040503050406030204" pitchFamily="18" charset="0"/>
                              </a:rPr>
                              <m:t>𝜃</m:t>
                            </m:r>
                          </m:lim>
                        </m:limLow>
                      </m:fName>
                      <m:e>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1</m:t>
                            </m:r>
                          </m:num>
                          <m:den>
                            <m:r>
                              <a:rPr lang="en-US" altLang="zh-CN" b="0" i="1" smtClean="0">
                                <a:latin typeface="Cambria Math" panose="02040503050406030204" pitchFamily="18" charset="0"/>
                              </a:rPr>
                              <m:t>𝑁</m:t>
                            </m:r>
                          </m:den>
                        </m:f>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𝑛</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𝑁</m:t>
                            </m:r>
                          </m:sup>
                          <m:e>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𝜃</m:t>
                                    </m:r>
                                  </m:sub>
                                </m:sSub>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𝑦</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e>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𝑥</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sup>
                                    </m:sSup>
                                  </m:e>
                                </m:d>
                              </m:e>
                            </m:func>
                          </m:e>
                        </m:nary>
                      </m:e>
                    </m:func>
                  </m:oMath>
                </a14:m>
                <a:endParaRPr lang="en-US" altLang="zh-CN" dirty="0"/>
              </a:p>
              <a:p>
                <a:endParaRPr lang="en-US" altLang="zh-CN" dirty="0"/>
              </a:p>
              <a:p>
                <a:r>
                  <a:rPr lang="zh-CN" altLang="en-US" dirty="0"/>
                  <a:t>其实没这么简单</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b="-9989"/>
                </a:stretch>
              </a:blipFill>
            </p:spPr>
            <p:txBody>
              <a:bodyPr/>
              <a:lstStyle/>
              <a:p>
                <a:r>
                  <a:rPr lang="zh-CN" altLang="en-US">
                    <a:noFill/>
                  </a:rPr>
                  <a:t> </a:t>
                </a:r>
              </a:p>
            </p:txBody>
          </p:sp>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137</a:t>
            </a:fld>
            <a:r>
              <a:rPr lang="en-US" altLang="zh-CN"/>
              <a:t>/300</a:t>
            </a:r>
            <a:endParaRPr lang="zh-CN" altLang="en-US" dirty="0"/>
          </a:p>
        </p:txBody>
      </p:sp>
    </p:spTree>
    <p:extLst>
      <p:ext uri="{BB962C8B-B14F-4D97-AF65-F5344CB8AC3E}">
        <p14:creationId xmlns:p14="http://schemas.microsoft.com/office/powerpoint/2010/main" val="271513310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sp>
        <p:nvSpPr>
          <p:cNvPr id="3" name="内容占位符 2"/>
          <p:cNvSpPr>
            <a:spLocks noGrp="1"/>
          </p:cNvSpPr>
          <p:nvPr>
            <p:ph idx="1"/>
          </p:nvPr>
        </p:nvSpPr>
        <p:spPr/>
        <p:txBody>
          <a:bodyPr/>
          <a:lstStyle/>
          <a:p>
            <a:r>
              <a:rPr lang="zh-CN" altLang="en-US" dirty="0"/>
              <a:t>扩展</a:t>
            </a:r>
            <a:r>
              <a:rPr lang="en-US" altLang="zh-CN" dirty="0"/>
              <a:t>1</a:t>
            </a:r>
            <a:r>
              <a:rPr lang="zh-CN" altLang="en-US" dirty="0"/>
              <a:t>：</a:t>
            </a:r>
            <a:endParaRPr lang="en-US" altLang="zh-CN" dirty="0"/>
          </a:p>
          <a:p>
            <a:pPr lvl="1"/>
            <a:r>
              <a:rPr lang="zh-CN" altLang="en-US" dirty="0"/>
              <a:t>编码器、解码器的网络使用不同的参数</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974" y="1988840"/>
            <a:ext cx="7449590" cy="4010585"/>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138</a:t>
            </a:fld>
            <a:r>
              <a:rPr lang="en-US" altLang="zh-CN"/>
              <a:t>/300</a:t>
            </a:r>
            <a:endParaRPr lang="zh-CN" altLang="en-US" dirty="0"/>
          </a:p>
        </p:txBody>
      </p:sp>
    </p:spTree>
    <p:extLst>
      <p:ext uri="{BB962C8B-B14F-4D97-AF65-F5344CB8AC3E}">
        <p14:creationId xmlns:p14="http://schemas.microsoft.com/office/powerpoint/2010/main" val="35281637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扩展</a:t>
                </a:r>
                <a:r>
                  <a:rPr lang="en-US" altLang="zh-CN" dirty="0"/>
                  <a:t>2</a:t>
                </a:r>
                <a:r>
                  <a:rPr lang="zh-CN" altLang="en-US" dirty="0"/>
                  <a:t>：</a:t>
                </a:r>
                <a:endParaRPr lang="en-US" altLang="zh-CN" dirty="0"/>
              </a:p>
              <a:p>
                <a:pPr lvl="1"/>
                <a:r>
                  <a:rPr lang="zh-CN" altLang="en-US" dirty="0"/>
                  <a:t>解码器每个时间点的输入包含前一个输出的词</a:t>
                </a:r>
                <a:endParaRPr lang="en-US" altLang="zh-CN" dirty="0"/>
              </a:p>
              <a:p>
                <a:pPr lvl="1"/>
                <a:r>
                  <a:rPr lang="zh-CN" altLang="en-US" dirty="0"/>
                  <a:t>解码器每个时间点的输入都可以包含编码器的输出</a:t>
                </a:r>
                <a:endParaRPr lang="en-US" altLang="zh-CN" dirty="0"/>
              </a:p>
              <a:p>
                <a:endParaRPr lang="en-US" altLang="zh-CN" dirty="0"/>
              </a:p>
              <a:p>
                <a:r>
                  <a:rPr lang="zh-CN" altLang="en-US" dirty="0"/>
                  <a:t>解码器的计算</a:t>
                </a:r>
                <a:endParaRPr lang="en-US" altLang="zh-CN" dirty="0"/>
              </a:p>
              <a:p>
                <a:pPr lvl="1"/>
                <a:r>
                  <a:rPr lang="zh-CN" altLang="en-US" dirty="0"/>
                  <a:t>前一个隐状态</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h</m:t>
                        </m:r>
                      </m:e>
                      <m:sub>
                        <m:r>
                          <a:rPr lang="en-US" altLang="zh-CN" b="0" i="1" smtClean="0">
                            <a:latin typeface="Cambria Math" panose="02040503050406030204" pitchFamily="18" charset="0"/>
                          </a:rPr>
                          <m:t>𝑡</m:t>
                        </m:r>
                        <m:r>
                          <a:rPr lang="en-US" altLang="zh-CN" b="0" i="1" smtClean="0">
                            <a:latin typeface="Cambria Math" panose="02040503050406030204" pitchFamily="18" charset="0"/>
                          </a:rPr>
                          <m:t>−1</m:t>
                        </m:r>
                      </m:sub>
                    </m:sSub>
                  </m:oMath>
                </a14:m>
                <a:r>
                  <a:rPr lang="zh-CN" altLang="en-US" dirty="0"/>
                  <a:t>（标准）</a:t>
                </a:r>
                <a:endParaRPr lang="en-US" altLang="zh-CN" dirty="0"/>
              </a:p>
              <a:p>
                <a:pPr lvl="1"/>
                <a:r>
                  <a:rPr lang="zh-CN" altLang="en-US" dirty="0"/>
                  <a:t>编码器最后隐向量</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err="1" smtClean="0">
                            <a:latin typeface="Cambria Math" panose="02040503050406030204" pitchFamily="18" charset="0"/>
                          </a:rPr>
                          <m:t>h</m:t>
                        </m:r>
                      </m:e>
                      <m:sub>
                        <m:r>
                          <a:rPr lang="en-US" altLang="zh-CN" b="0" i="1" dirty="0" smtClean="0">
                            <a:latin typeface="Cambria Math" panose="02040503050406030204" pitchFamily="18" charset="0"/>
                          </a:rPr>
                          <m:t>𝑇</m:t>
                        </m:r>
                      </m:sub>
                    </m:sSub>
                  </m:oMath>
                </a14:m>
                <a:endParaRPr lang="en-US" altLang="zh-CN" dirty="0"/>
              </a:p>
              <a:p>
                <a:pPr lvl="1"/>
                <a:r>
                  <a:rPr lang="zh-CN" altLang="en-US" dirty="0"/>
                  <a:t>前一个预测的输出词</a:t>
                </a:r>
                <a14:m>
                  <m:oMath xmlns:m="http://schemas.openxmlformats.org/officeDocument/2006/math">
                    <m:sSub>
                      <m:sSubPr>
                        <m:ctrlPr>
                          <a:rPr lang="en-US" altLang="zh-CN" b="0" i="1" dirty="0" smtClean="0">
                            <a:latin typeface="Cambria Math" panose="02040503050406030204" pitchFamily="18" charset="0"/>
                          </a:rPr>
                        </m:ctrlPr>
                      </m:sSubPr>
                      <m:e>
                        <m:r>
                          <a:rPr lang="en-US" altLang="zh-CN" i="1" dirty="0" smtClean="0">
                            <a:latin typeface="Cambria Math" panose="02040503050406030204" pitchFamily="18" charset="0"/>
                          </a:rPr>
                          <m:t>𝑦</m:t>
                        </m:r>
                      </m:e>
                      <m:sub>
                        <m:r>
                          <a:rPr lang="en-US" altLang="zh-CN" b="0" i="1" dirty="0" smtClean="0">
                            <a:latin typeface="Cambria Math" panose="02040503050406030204" pitchFamily="18" charset="0"/>
                          </a:rPr>
                          <m:t>𝑡</m:t>
                        </m:r>
                        <m:r>
                          <a:rPr lang="en-US" altLang="zh-CN" b="0" i="1" dirty="0" smtClean="0">
                            <a:latin typeface="Cambria Math" panose="02040503050406030204" pitchFamily="18" charset="0"/>
                          </a:rPr>
                          <m:t>−1</m:t>
                        </m:r>
                      </m:sub>
                    </m:sSub>
                  </m:oMath>
                </a14:m>
                <a:endParaRPr lang="en-US" altLang="zh-CN" dirty="0"/>
              </a:p>
              <a:p>
                <a:pPr lvl="1"/>
                <a:endParaRPr lang="en-US" altLang="zh-CN" dirty="0"/>
              </a:p>
              <a:p>
                <a:pPr lvl="1"/>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4941168"/>
            <a:ext cx="4010585" cy="771633"/>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2785551"/>
            <a:ext cx="2962688" cy="3667637"/>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139</a:t>
            </a:fld>
            <a:r>
              <a:rPr lang="en-US" altLang="zh-CN"/>
              <a:t>/300</a:t>
            </a:r>
            <a:endParaRPr lang="zh-CN" altLang="en-US" dirty="0"/>
          </a:p>
        </p:txBody>
      </p:sp>
    </p:spTree>
    <p:extLst>
      <p:ext uri="{BB962C8B-B14F-4D97-AF65-F5344CB8AC3E}">
        <p14:creationId xmlns:p14="http://schemas.microsoft.com/office/powerpoint/2010/main" val="2356944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10000"/>
          </a:bodyPr>
          <a:lstStyle/>
          <a:p>
            <a:r>
              <a:rPr lang="zh-CN" altLang="en-US" dirty="0"/>
              <a:t>表象原因：自然语言中有大量的歧义现象</a:t>
            </a:r>
            <a:endParaRPr lang="en-US" altLang="zh-CN" dirty="0"/>
          </a:p>
          <a:p>
            <a:pPr lvl="1"/>
            <a:r>
              <a:rPr lang="zh-CN" altLang="en-US" dirty="0"/>
              <a:t>无法象处理人工语言那样，写出一个完备的、有限的规则系统来进行定义和描述。自然语言的规则很少没有例外</a:t>
            </a:r>
            <a:endParaRPr lang="en-US" altLang="zh-CN" dirty="0"/>
          </a:p>
          <a:p>
            <a:pPr lvl="1"/>
            <a:r>
              <a:rPr lang="zh-CN" altLang="en-US" dirty="0"/>
              <a:t>此外，还有大量的噪音甚至错误表达</a:t>
            </a:r>
            <a:endParaRPr lang="en-US" altLang="zh-CN" dirty="0"/>
          </a:p>
          <a:p>
            <a:r>
              <a:rPr lang="zh-CN" altLang="en-US" dirty="0"/>
              <a:t>歧义举例：</a:t>
            </a:r>
          </a:p>
          <a:p>
            <a:pPr lvl="1"/>
            <a:r>
              <a:rPr lang="en-US" altLang="zh-CN" dirty="0"/>
              <a:t>The boy saw the girl with a telescope.</a:t>
            </a:r>
          </a:p>
          <a:p>
            <a:r>
              <a:rPr lang="zh-CN" altLang="en-US" dirty="0"/>
              <a:t>本质原因：知识体系的缺乏</a:t>
            </a:r>
            <a:endParaRPr lang="en-US" altLang="zh-CN" dirty="0"/>
          </a:p>
          <a:p>
            <a:pPr lvl="1"/>
            <a:r>
              <a:rPr lang="zh-CN" altLang="en-US" dirty="0"/>
              <a:t>自然语言的理解不仅和语言本身的规律有关，还和语言之外的知识（例如常识）有关</a:t>
            </a:r>
            <a:endParaRPr lang="en-US" altLang="zh-CN" dirty="0"/>
          </a:p>
          <a:p>
            <a:pPr lvl="1"/>
            <a:r>
              <a:rPr lang="zh-CN" altLang="en-US" dirty="0"/>
              <a:t>语言处理涉及的常是海量知识，知识库的建造维护难以进行</a:t>
            </a:r>
            <a:endParaRPr lang="en-US" altLang="zh-CN" dirty="0"/>
          </a:p>
          <a:p>
            <a:pPr lvl="1"/>
            <a:r>
              <a:rPr lang="zh-CN" altLang="en-US" dirty="0"/>
              <a:t>场景</a:t>
            </a:r>
            <a:r>
              <a:rPr lang="en-US" altLang="zh-CN" dirty="0"/>
              <a:t>/</a:t>
            </a:r>
            <a:r>
              <a:rPr lang="zh-CN" altLang="en-US" dirty="0"/>
              <a:t>背景的建立问题</a:t>
            </a:r>
            <a:endParaRPr lang="en-US" altLang="zh-CN" dirty="0"/>
          </a:p>
          <a:p>
            <a:r>
              <a:rPr lang="zh-CN" altLang="en-US" dirty="0"/>
              <a:t>两个原因的联系：歧义是知识缺乏的表现形式 </a:t>
            </a:r>
            <a:endParaRPr lang="en-US" altLang="zh-CN" dirty="0"/>
          </a:p>
          <a:p>
            <a:pPr lvl="1"/>
            <a:endParaRPr lang="zh-CN" altLang="en-US" dirty="0"/>
          </a:p>
          <a:p>
            <a:endParaRPr lang="zh-CN" altLang="en-US" dirty="0"/>
          </a:p>
        </p:txBody>
      </p:sp>
      <p:sp>
        <p:nvSpPr>
          <p:cNvPr id="2" name="标题 1"/>
          <p:cNvSpPr>
            <a:spLocks noGrp="1"/>
          </p:cNvSpPr>
          <p:nvPr>
            <p:ph type="title"/>
          </p:nvPr>
        </p:nvSpPr>
        <p:spPr/>
        <p:txBody>
          <a:bodyPr>
            <a:normAutofit fontScale="90000"/>
          </a:bodyPr>
          <a:lstStyle/>
          <a:p>
            <a:r>
              <a:rPr lang="zh-CN" altLang="en-US"/>
              <a:t>自然语言处理的难点是什么？</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14</a:t>
            </a:fld>
            <a:r>
              <a:rPr lang="en-US" altLang="zh-CN"/>
              <a:t>/300</a:t>
            </a:r>
            <a:endParaRPr lang="zh-CN" altLang="en-US" dirty="0"/>
          </a:p>
        </p:txBody>
      </p:sp>
    </p:spTree>
    <p:extLst>
      <p:ext uri="{BB962C8B-B14F-4D97-AF65-F5344CB8AC3E}">
        <p14:creationId xmlns:p14="http://schemas.microsoft.com/office/powerpoint/2010/main" val="505056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additive="base">
                                        <p:cTn id="3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1200"/>
              </a:spcAft>
              <a:buClr>
                <a:srgbClr val="7030A0"/>
              </a:buClr>
              <a:buSzPct val="80000"/>
              <a:buFont typeface="Wingdings" pitchFamily="2" charset="2"/>
              <a:buChar char="p"/>
              <a:tabLst/>
              <a:defRPr/>
            </a:pPr>
            <a:r>
              <a:rPr kumimoji="0" lang="zh-CN" altLang="en-US"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扩展</a:t>
            </a:r>
            <a:r>
              <a:rPr kumimoji="0" lang="en-US" altLang="zh-CN"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2</a:t>
            </a:r>
            <a:r>
              <a:rPr kumimoji="0" lang="zh-CN" altLang="en-US"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：另一种画法</a:t>
            </a:r>
            <a:endParaRPr kumimoji="0" lang="en-US" altLang="zh-CN"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a:p>
            <a:pPr marL="742950" marR="0" lvl="1" indent="-285750" algn="l" defTabSz="914400" rtl="0" eaLnBrk="1" fontAlgn="base" latinLnBrk="0" hangingPunct="1">
              <a:lnSpc>
                <a:spcPct val="100000"/>
              </a:lnSpc>
              <a:spcBef>
                <a:spcPct val="20000"/>
              </a:spcBef>
              <a:spcAft>
                <a:spcPts val="600"/>
              </a:spcAft>
              <a:buClr>
                <a:srgbClr val="00B0F0"/>
              </a:buClr>
              <a:buSzPct val="70000"/>
              <a:buFont typeface="Wingdings" pitchFamily="2" charset="2"/>
              <a:buChar char="p"/>
              <a:tabLst/>
              <a:defRPr/>
            </a:pPr>
            <a:endParaRPr kumimoji="0" lang="zh-CN" alt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5616" y="1439641"/>
            <a:ext cx="7296150" cy="5011235"/>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140</a:t>
            </a:fld>
            <a:r>
              <a:rPr lang="en-US" altLang="zh-CN"/>
              <a:t>/300</a:t>
            </a:r>
            <a:endParaRPr lang="zh-CN" altLang="en-US" dirty="0"/>
          </a:p>
        </p:txBody>
      </p:sp>
    </p:spTree>
    <p:extLst>
      <p:ext uri="{BB962C8B-B14F-4D97-AF65-F5344CB8AC3E}">
        <p14:creationId xmlns:p14="http://schemas.microsoft.com/office/powerpoint/2010/main" val="406868077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sp>
        <p:nvSpPr>
          <p:cNvPr id="3" name="内容占位符 2"/>
          <p:cNvSpPr>
            <a:spLocks noGrp="1"/>
          </p:cNvSpPr>
          <p:nvPr>
            <p:ph idx="1"/>
          </p:nvPr>
        </p:nvSpPr>
        <p:spPr/>
        <p:txBody>
          <a:bodyPr/>
          <a:lstStyle/>
          <a:p>
            <a:r>
              <a:rPr lang="zh-CN" altLang="en-US" dirty="0"/>
              <a:t>扩展</a:t>
            </a:r>
            <a:r>
              <a:rPr lang="en-US" altLang="zh-CN" dirty="0"/>
              <a:t>3</a:t>
            </a:r>
            <a:r>
              <a:rPr lang="zh-CN" altLang="en-US" dirty="0"/>
              <a:t>：训练堆叠</a:t>
            </a:r>
            <a:r>
              <a:rPr lang="en-US" altLang="zh-CN" dirty="0"/>
              <a:t>/</a:t>
            </a:r>
            <a:r>
              <a:rPr lang="zh-CN" altLang="en-US" dirty="0"/>
              <a:t>深层的</a:t>
            </a:r>
            <a:r>
              <a:rPr lang="en-US" altLang="zh-CN" dirty="0"/>
              <a:t>RNN</a:t>
            </a:r>
          </a:p>
          <a:p>
            <a:endParaRPr lang="en-US" altLang="zh-CN" dirty="0"/>
          </a:p>
          <a:p>
            <a:r>
              <a:rPr lang="zh-CN" altLang="en-US" dirty="0"/>
              <a:t>扩展</a:t>
            </a:r>
            <a:r>
              <a:rPr lang="en-US" altLang="zh-CN" dirty="0"/>
              <a:t>4</a:t>
            </a:r>
            <a:r>
              <a:rPr lang="zh-CN" altLang="en-US" dirty="0"/>
              <a:t>：训练双向的编码器</a:t>
            </a:r>
            <a:endParaRPr lang="en-US" altLang="zh-CN" dirty="0"/>
          </a:p>
          <a:p>
            <a:endParaRPr lang="en-US" altLang="zh-CN" dirty="0"/>
          </a:p>
          <a:p>
            <a:endParaRPr lang="en-US" altLang="zh-CN" dirty="0"/>
          </a:p>
          <a:p>
            <a:endParaRPr lang="en-US" altLang="zh-CN" dirty="0"/>
          </a:p>
          <a:p>
            <a:r>
              <a:rPr lang="zh-CN" altLang="en-US" dirty="0"/>
              <a:t>扩展</a:t>
            </a:r>
            <a:r>
              <a:rPr lang="en-US" altLang="zh-CN" dirty="0"/>
              <a:t>5</a:t>
            </a:r>
            <a:r>
              <a:rPr lang="zh-CN" altLang="en-US" dirty="0"/>
              <a:t>：颠倒源语言句子</a:t>
            </a:r>
            <a:endParaRPr lang="en-US" altLang="zh-CN" dirty="0"/>
          </a:p>
          <a:p>
            <a:pPr lvl="1"/>
            <a:r>
              <a:rPr lang="zh-CN" altLang="en-US" dirty="0"/>
              <a:t>训练</a:t>
            </a:r>
            <a:r>
              <a:rPr lang="en-US" altLang="zh-CN" dirty="0"/>
              <a:t>C B A -&gt; X Y</a:t>
            </a:r>
            <a:r>
              <a:rPr lang="zh-CN" altLang="en-US" dirty="0"/>
              <a:t>，而不是</a:t>
            </a:r>
            <a:r>
              <a:rPr lang="en-US" altLang="zh-CN" dirty="0"/>
              <a:t>A B C -&gt; X Y</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92080" y="1484784"/>
            <a:ext cx="3229426" cy="2562583"/>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141</a:t>
            </a:fld>
            <a:r>
              <a:rPr lang="en-US" altLang="zh-CN"/>
              <a:t>/300</a:t>
            </a:r>
            <a:endParaRPr lang="zh-CN" altLang="en-US" dirty="0"/>
          </a:p>
        </p:txBody>
      </p:sp>
    </p:spTree>
    <p:extLst>
      <p:ext uri="{BB962C8B-B14F-4D97-AF65-F5344CB8AC3E}">
        <p14:creationId xmlns:p14="http://schemas.microsoft.com/office/powerpoint/2010/main" val="373723186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sp>
        <p:nvSpPr>
          <p:cNvPr id="3" name="内容占位符 2"/>
          <p:cNvSpPr>
            <a:spLocks noGrp="1"/>
          </p:cNvSpPr>
          <p:nvPr>
            <p:ph idx="1"/>
          </p:nvPr>
        </p:nvSpPr>
        <p:spPr/>
        <p:txBody>
          <a:bodyPr/>
          <a:lstStyle/>
          <a:p>
            <a:r>
              <a:rPr lang="zh-CN" altLang="en-US" dirty="0"/>
              <a:t>扩展</a:t>
            </a:r>
            <a:r>
              <a:rPr lang="en-US" altLang="zh-CN" dirty="0"/>
              <a:t>6</a:t>
            </a:r>
            <a:r>
              <a:rPr lang="zh-CN" altLang="en-US" dirty="0"/>
              <a:t>：使用更加复杂的循环计算方法</a:t>
            </a:r>
            <a:endParaRPr lang="en-US" altLang="zh-CN" dirty="0"/>
          </a:p>
          <a:p>
            <a:pPr lvl="1"/>
            <a:r>
              <a:rPr lang="zh-CN" altLang="en-US" dirty="0"/>
              <a:t>最主要的扩展</a:t>
            </a:r>
            <a:endParaRPr lang="en-US" altLang="zh-CN" dirty="0"/>
          </a:p>
          <a:p>
            <a:endParaRPr lang="en-US" altLang="zh-CN" dirty="0"/>
          </a:p>
          <a:p>
            <a:r>
              <a:rPr lang="zh-CN" altLang="en-US" dirty="0"/>
              <a:t>长短时记忆网络</a:t>
            </a:r>
            <a:r>
              <a:rPr lang="en-US" altLang="zh-CN" dirty="0"/>
              <a:t>(Long-short-term Memory, LSTM)</a:t>
            </a:r>
          </a:p>
          <a:p>
            <a:r>
              <a:rPr lang="zh-CN" altLang="en-US" dirty="0"/>
              <a:t>门控循环单元</a:t>
            </a:r>
            <a:r>
              <a:rPr lang="en-US" altLang="zh-CN" dirty="0"/>
              <a:t>(Gated Recurrent Units, GRU)</a:t>
            </a:r>
          </a:p>
          <a:p>
            <a:pPr lvl="1"/>
            <a:r>
              <a:rPr lang="en-US" altLang="zh-CN" dirty="0"/>
              <a:t>Cho et al. 2014</a:t>
            </a:r>
          </a:p>
          <a:p>
            <a:pPr lvl="1"/>
            <a:endParaRPr lang="en-US" altLang="zh-CN" dirty="0"/>
          </a:p>
          <a:p>
            <a:r>
              <a:rPr lang="zh-CN" altLang="en-US" dirty="0"/>
              <a:t>主要思路</a:t>
            </a:r>
            <a:endParaRPr lang="en-US" altLang="zh-CN" dirty="0"/>
          </a:p>
          <a:p>
            <a:pPr lvl="1"/>
            <a:r>
              <a:rPr lang="zh-CN" altLang="en-US" dirty="0"/>
              <a:t>保留长时记忆，以捕捉长距离信息</a:t>
            </a:r>
            <a:endParaRPr lang="en-US" altLang="zh-CN" dirty="0"/>
          </a:p>
          <a:p>
            <a:pPr lvl="1"/>
            <a:r>
              <a:rPr lang="zh-CN" altLang="en-US" dirty="0"/>
              <a:t>允许误差信息根据输入以不同的程度进行传递</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142</a:t>
            </a:fld>
            <a:r>
              <a:rPr lang="en-US" altLang="zh-CN"/>
              <a:t>/300</a:t>
            </a:r>
            <a:endParaRPr lang="zh-CN" altLang="en-US" dirty="0"/>
          </a:p>
        </p:txBody>
      </p:sp>
    </p:spTree>
    <p:extLst>
      <p:ext uri="{BB962C8B-B14F-4D97-AF65-F5344CB8AC3E}">
        <p14:creationId xmlns:p14="http://schemas.microsoft.com/office/powerpoint/2010/main" val="2991614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234877" y="807128"/>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ts val="1200"/>
              </a:spcAft>
              <a:buClr>
                <a:srgbClr val="7030A0"/>
              </a:buClr>
              <a:buSzPct val="80000"/>
              <a:buFont typeface="Wingdings" pitchFamily="2" charset="2"/>
              <a:buChar char="p"/>
              <a:tabLst/>
              <a:defRPr/>
            </a:pPr>
            <a:r>
              <a:rPr kumimoji="0" lang="zh-CN" altLang="en-US"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结果比较</a:t>
            </a:r>
            <a:r>
              <a:rPr kumimoji="0" lang="en-US" altLang="zh-CN"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a:t>
            </a:r>
            <a:r>
              <a:rPr kumimoji="0" lang="zh-CN" altLang="en-US"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至</a:t>
            </a:r>
            <a:r>
              <a:rPr kumimoji="0" lang="en-US" altLang="zh-CN"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rPr>
              <a:t>2015)</a:t>
            </a:r>
            <a:endParaRPr kumimoji="0" lang="zh-CN" altLang="en-US" sz="2400" b="1" i="0" u="none" strike="noStrike" kern="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2" name="标题 1"/>
          <p:cNvSpPr>
            <a:spLocks noGrp="1"/>
          </p:cNvSpPr>
          <p:nvPr>
            <p:ph type="title"/>
          </p:nvPr>
        </p:nvSpPr>
        <p:spPr/>
        <p:txBody>
          <a:bodyPr/>
          <a:lstStyle/>
          <a:p>
            <a:r>
              <a:rPr lang="zh-CN" altLang="en-US" dirty="0"/>
              <a:t>机器翻译：</a:t>
            </a:r>
            <a:r>
              <a:rPr lang="en-US" altLang="zh-CN" dirty="0"/>
              <a:t>NMT</a:t>
            </a:r>
            <a:endParaRPr lang="zh-CN" altLang="en-US" dirty="0"/>
          </a:p>
        </p:txBody>
      </p:sp>
      <p:pic>
        <p:nvPicPr>
          <p:cNvPr id="6" name="内容占位符 5"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964" y="1506297"/>
            <a:ext cx="8636000" cy="5101311"/>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143</a:t>
            </a:fld>
            <a:r>
              <a:rPr lang="en-US" altLang="zh-CN"/>
              <a:t>/300</a:t>
            </a:r>
            <a:endParaRPr lang="zh-CN" altLang="en-US" dirty="0"/>
          </a:p>
        </p:txBody>
      </p:sp>
    </p:spTree>
    <p:extLst>
      <p:ext uri="{BB962C8B-B14F-4D97-AF65-F5344CB8AC3E}">
        <p14:creationId xmlns:p14="http://schemas.microsoft.com/office/powerpoint/2010/main" val="145926753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的深度学习方法</a:t>
            </a:r>
          </a:p>
        </p:txBody>
      </p:sp>
      <p:sp>
        <p:nvSpPr>
          <p:cNvPr id="3" name="副标题 2"/>
          <p:cNvSpPr>
            <a:spLocks noGrp="1"/>
          </p:cNvSpPr>
          <p:nvPr>
            <p:ph type="subTitle" idx="1"/>
          </p:nvPr>
        </p:nvSpPr>
        <p:spPr/>
        <p:txBody>
          <a:bodyPr/>
          <a:lstStyle/>
          <a:p>
            <a:r>
              <a:rPr lang="zh-CN" altLang="en-US" dirty="0"/>
              <a:t>语义表示：词向量</a:t>
            </a:r>
          </a:p>
          <a:p>
            <a:r>
              <a:rPr lang="zh-CN" altLang="en-US" dirty="0"/>
              <a:t>反向传播：前馈神经网络</a:t>
            </a:r>
          </a:p>
          <a:p>
            <a:r>
              <a:rPr lang="zh-CN" altLang="en-US" dirty="0"/>
              <a:t>机器翻译：循环神经网络</a:t>
            </a:r>
          </a:p>
          <a:p>
            <a:r>
              <a:rPr lang="zh-CN" altLang="en-US" dirty="0">
                <a:solidFill>
                  <a:schemeClr val="accent2">
                    <a:lumMod val="75000"/>
                  </a:schemeClr>
                </a:solidFill>
              </a:rPr>
              <a:t>句法分析：递归神经网络</a:t>
            </a:r>
          </a:p>
          <a:p>
            <a:r>
              <a:rPr lang="zh-CN" altLang="en-US" dirty="0"/>
              <a:t>文档分类：卷积神经网络</a:t>
            </a:r>
          </a:p>
        </p:txBody>
      </p:sp>
    </p:spTree>
    <p:extLst>
      <p:ext uri="{BB962C8B-B14F-4D97-AF65-F5344CB8AC3E}">
        <p14:creationId xmlns:p14="http://schemas.microsoft.com/office/powerpoint/2010/main" val="272511595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5"/>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dirty="0"/>
              <a:t>句法分析（短语结构）的目标</a:t>
            </a:r>
            <a:endParaRPr lang="en-US" altLang="zh-CN" dirty="0"/>
          </a:p>
          <a:p>
            <a:pPr lvl="1"/>
            <a:r>
              <a:rPr lang="zh-CN" altLang="en-US" dirty="0"/>
              <a:t>获得一颗句法树</a:t>
            </a:r>
            <a:endParaRPr lang="en-US" altLang="zh-CN" dirty="0"/>
          </a:p>
          <a:p>
            <a:pPr lvl="1"/>
            <a:endParaRPr lang="en-US" altLang="zh-CN" kern="0" dirty="0"/>
          </a:p>
        </p:txBody>
      </p:sp>
      <p:sp>
        <p:nvSpPr>
          <p:cNvPr id="2" name="标题 1"/>
          <p:cNvSpPr>
            <a:spLocks noGrp="1"/>
          </p:cNvSpPr>
          <p:nvPr>
            <p:ph type="title"/>
          </p:nvPr>
        </p:nvSpPr>
        <p:spPr/>
        <p:txBody>
          <a:bodyPr/>
          <a:lstStyle/>
          <a:p>
            <a:r>
              <a:rPr lang="zh-CN" altLang="en-US" dirty="0"/>
              <a:t>递归神经网络：句法分析</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2060848"/>
            <a:ext cx="5323505" cy="4509120"/>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145</a:t>
            </a:fld>
            <a:r>
              <a:rPr lang="en-US" altLang="zh-CN"/>
              <a:t>/300</a:t>
            </a:r>
            <a:endParaRPr lang="zh-CN" altLang="en-US" dirty="0"/>
          </a:p>
        </p:txBody>
      </p:sp>
    </p:spTree>
    <p:extLst>
      <p:ext uri="{BB962C8B-B14F-4D97-AF65-F5344CB8AC3E}">
        <p14:creationId xmlns:p14="http://schemas.microsoft.com/office/powerpoint/2010/main" val="420372164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5"/>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dirty="0"/>
              <a:t>递归神经网络的目标</a:t>
            </a:r>
            <a:endParaRPr lang="en-US" altLang="zh-CN" dirty="0"/>
          </a:p>
          <a:p>
            <a:pPr lvl="1"/>
            <a:r>
              <a:rPr lang="zh-CN" altLang="en-US" kern="0" dirty="0"/>
              <a:t>获得一个句法树的结构</a:t>
            </a:r>
            <a:endParaRPr lang="en-US" altLang="zh-CN" kern="0" dirty="0"/>
          </a:p>
          <a:p>
            <a:pPr lvl="1"/>
            <a:r>
              <a:rPr lang="zh-CN" altLang="en-US" kern="0" dirty="0"/>
              <a:t>每个结点有对应的向量表示</a:t>
            </a:r>
            <a:endParaRPr lang="en-US" altLang="zh-CN" kern="0" dirty="0"/>
          </a:p>
          <a:p>
            <a:pPr lvl="1"/>
            <a:endParaRPr lang="en-US" altLang="zh-CN" kern="0" dirty="0"/>
          </a:p>
        </p:txBody>
      </p:sp>
      <p:sp>
        <p:nvSpPr>
          <p:cNvPr id="2" name="标题 1"/>
          <p:cNvSpPr>
            <a:spLocks noGrp="1"/>
          </p:cNvSpPr>
          <p:nvPr>
            <p:ph type="title"/>
          </p:nvPr>
        </p:nvSpPr>
        <p:spPr/>
        <p:txBody>
          <a:bodyPr/>
          <a:lstStyle/>
          <a:p>
            <a:r>
              <a:rPr lang="zh-CN" altLang="en-US" dirty="0"/>
              <a:t>递归神经网络：句法分析</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83768" y="2492896"/>
            <a:ext cx="4710134" cy="4086275"/>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146</a:t>
            </a:fld>
            <a:r>
              <a:rPr lang="en-US" altLang="zh-CN"/>
              <a:t>/300</a:t>
            </a:r>
            <a:endParaRPr lang="zh-CN" altLang="en-US" dirty="0"/>
          </a:p>
        </p:txBody>
      </p:sp>
    </p:spTree>
    <p:extLst>
      <p:ext uri="{BB962C8B-B14F-4D97-AF65-F5344CB8AC3E}">
        <p14:creationId xmlns:p14="http://schemas.microsoft.com/office/powerpoint/2010/main" val="247653604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递归神经网络：句法分析</a:t>
            </a:r>
          </a:p>
        </p:txBody>
      </p:sp>
      <p:sp>
        <p:nvSpPr>
          <p:cNvPr id="3" name="内容占位符 2"/>
          <p:cNvSpPr>
            <a:spLocks noGrp="1"/>
          </p:cNvSpPr>
          <p:nvPr>
            <p:ph idx="1"/>
          </p:nvPr>
        </p:nvSpPr>
        <p:spPr/>
        <p:txBody>
          <a:bodyPr/>
          <a:lstStyle/>
          <a:p>
            <a:r>
              <a:rPr lang="zh-CN" altLang="en-US" dirty="0"/>
              <a:t>输入：两个候选子节点的表示</a:t>
            </a:r>
            <a:endParaRPr lang="en-US" altLang="zh-CN" dirty="0"/>
          </a:p>
          <a:p>
            <a:r>
              <a:rPr lang="zh-CN" altLang="en-US" dirty="0"/>
              <a:t>输出：如果两个节点合并</a:t>
            </a:r>
            <a:endParaRPr lang="en-US" altLang="zh-CN" dirty="0"/>
          </a:p>
          <a:p>
            <a:pPr lvl="1"/>
            <a:r>
              <a:rPr lang="zh-CN" altLang="en-US" dirty="0"/>
              <a:t>语义表示</a:t>
            </a:r>
            <a:endParaRPr lang="en-US" altLang="zh-CN" dirty="0"/>
          </a:p>
          <a:p>
            <a:pPr lvl="1"/>
            <a:r>
              <a:rPr lang="zh-CN" altLang="en-US" dirty="0"/>
              <a:t>新节点的得分：用来判断是否要合并</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3068960"/>
            <a:ext cx="4799410" cy="3062940"/>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147</a:t>
            </a:fld>
            <a:r>
              <a:rPr lang="en-US" altLang="zh-CN"/>
              <a:t>/300</a:t>
            </a:r>
            <a:endParaRPr lang="zh-CN" altLang="en-US" dirty="0"/>
          </a:p>
        </p:txBody>
      </p:sp>
    </p:spTree>
    <p:extLst>
      <p:ext uri="{BB962C8B-B14F-4D97-AF65-F5344CB8AC3E}">
        <p14:creationId xmlns:p14="http://schemas.microsoft.com/office/powerpoint/2010/main" val="38034095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a:solidFill>
                      <a:schemeClr val="accent1"/>
                    </a:solidFill>
                  </a14:hiddenFill>
                </a:ex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endParaRPr lang="en-US" altLang="zh-CN" kern="0" dirty="0"/>
              </a:p>
              <a:p>
                <a:endParaRPr lang="en-US" altLang="zh-CN" kern="0" dirty="0"/>
              </a:p>
              <a:p>
                <a:r>
                  <a:rPr lang="zh-CN" altLang="en-US" kern="0" dirty="0"/>
                  <a:t>模型：</a:t>
                </a:r>
                <a:endParaRPr lang="en-US" altLang="zh-CN" kern="0" dirty="0"/>
              </a:p>
              <a:p>
                <a:pPr lvl="1"/>
                <a:r>
                  <a:rPr lang="zh-CN" altLang="en-US" kern="0" dirty="0"/>
                  <a:t>表示：</a:t>
                </a:r>
                <a14:m>
                  <m:oMath xmlns:m="http://schemas.openxmlformats.org/officeDocument/2006/math">
                    <m:r>
                      <a:rPr lang="en-US" altLang="zh-CN" b="0" i="1" kern="0" smtClean="0">
                        <a:latin typeface="Cambria Math" panose="02040503050406030204" pitchFamily="18" charset="0"/>
                      </a:rPr>
                      <m:t>𝑝</m:t>
                    </m:r>
                    <m:r>
                      <a:rPr lang="en-US" altLang="zh-CN" b="0" i="1" kern="0" smtClean="0">
                        <a:latin typeface="Cambria Math" panose="02040503050406030204" pitchFamily="18" charset="0"/>
                      </a:rPr>
                      <m:t>=</m:t>
                    </m:r>
                    <m:func>
                      <m:funcPr>
                        <m:ctrlPr>
                          <a:rPr lang="en-US" altLang="zh-CN" b="0" i="1" kern="0" smtClean="0">
                            <a:latin typeface="Cambria Math" panose="02040503050406030204" pitchFamily="18" charset="0"/>
                          </a:rPr>
                        </m:ctrlPr>
                      </m:funcPr>
                      <m:fName>
                        <m:r>
                          <m:rPr>
                            <m:sty m:val="p"/>
                          </m:rPr>
                          <a:rPr lang="en-US" altLang="zh-CN" b="0" i="0" kern="0" smtClean="0">
                            <a:latin typeface="Cambria Math" panose="02040503050406030204" pitchFamily="18" charset="0"/>
                          </a:rPr>
                          <m:t>tanh</m:t>
                        </m:r>
                      </m:fName>
                      <m:e>
                        <m:d>
                          <m:dPr>
                            <m:ctrlPr>
                              <a:rPr lang="en-US" altLang="zh-CN" b="0" i="1" kern="0" smtClean="0">
                                <a:latin typeface="Cambria Math" panose="02040503050406030204" pitchFamily="18" charset="0"/>
                              </a:rPr>
                            </m:ctrlPr>
                          </m:dPr>
                          <m:e>
                            <m:r>
                              <a:rPr lang="en-US" altLang="zh-CN" b="0" i="1" kern="0" smtClean="0">
                                <a:latin typeface="Cambria Math" panose="02040503050406030204" pitchFamily="18" charset="0"/>
                              </a:rPr>
                              <m:t>𝑊</m:t>
                            </m:r>
                            <m:sSup>
                              <m:sSupPr>
                                <m:ctrlPr>
                                  <a:rPr lang="en-US" altLang="zh-CN" b="0" i="1" kern="0" smtClean="0">
                                    <a:latin typeface="Cambria Math" panose="02040503050406030204" pitchFamily="18" charset="0"/>
                                  </a:rPr>
                                </m:ctrlPr>
                              </m:sSupPr>
                              <m:e>
                                <m:d>
                                  <m:dPr>
                                    <m:begChr m:val="["/>
                                    <m:endChr m:val="]"/>
                                    <m:ctrlPr>
                                      <a:rPr lang="en-US" altLang="zh-CN" b="0" i="1" kern="0" smtClean="0">
                                        <a:latin typeface="Cambria Math" panose="02040503050406030204" pitchFamily="18" charset="0"/>
                                      </a:rPr>
                                    </m:ctrlPr>
                                  </m:dPr>
                                  <m:e>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𝑐</m:t>
                                        </m:r>
                                      </m:e>
                                      <m:sub>
                                        <m:r>
                                          <a:rPr lang="en-US" altLang="zh-CN" b="0" i="1" kern="0" smtClean="0">
                                            <a:latin typeface="Cambria Math" panose="02040503050406030204" pitchFamily="18" charset="0"/>
                                          </a:rPr>
                                          <m:t>1</m:t>
                                        </m:r>
                                      </m:sub>
                                    </m:sSub>
                                    <m:r>
                                      <a:rPr lang="en-US" altLang="zh-CN" b="0" i="1" kern="0" smtClean="0">
                                        <a:latin typeface="Cambria Math" panose="02040503050406030204" pitchFamily="18" charset="0"/>
                                      </a:rPr>
                                      <m:t>,</m:t>
                                    </m:r>
                                    <m:sSub>
                                      <m:sSubPr>
                                        <m:ctrlPr>
                                          <a:rPr lang="en-US" altLang="zh-CN" b="0" i="1" kern="0" smtClean="0">
                                            <a:latin typeface="Cambria Math" panose="02040503050406030204" pitchFamily="18" charset="0"/>
                                          </a:rPr>
                                        </m:ctrlPr>
                                      </m:sSubPr>
                                      <m:e>
                                        <m:r>
                                          <a:rPr lang="en-US" altLang="zh-CN" b="0" i="1" kern="0" smtClean="0">
                                            <a:latin typeface="Cambria Math" panose="02040503050406030204" pitchFamily="18" charset="0"/>
                                          </a:rPr>
                                          <m:t>𝑐</m:t>
                                        </m:r>
                                      </m:e>
                                      <m:sub>
                                        <m:r>
                                          <a:rPr lang="en-US" altLang="zh-CN" b="0" i="1" kern="0" smtClean="0">
                                            <a:latin typeface="Cambria Math" panose="02040503050406030204" pitchFamily="18" charset="0"/>
                                          </a:rPr>
                                          <m:t>2</m:t>
                                        </m:r>
                                      </m:sub>
                                    </m:sSub>
                                  </m:e>
                                </m:d>
                              </m:e>
                              <m:sup>
                                <m:r>
                                  <a:rPr lang="en-US" altLang="zh-CN" b="0" i="1" kern="0" smtClean="0">
                                    <a:latin typeface="Cambria Math" panose="02040503050406030204" pitchFamily="18" charset="0"/>
                                  </a:rPr>
                                  <m:t>𝑇</m:t>
                                </m:r>
                              </m:sup>
                            </m:sSup>
                            <m:r>
                              <a:rPr lang="en-US" altLang="zh-CN" b="0" i="1" kern="0" smtClean="0">
                                <a:latin typeface="Cambria Math" panose="02040503050406030204" pitchFamily="18" charset="0"/>
                              </a:rPr>
                              <m:t>+</m:t>
                            </m:r>
                            <m:r>
                              <a:rPr lang="en-US" altLang="zh-CN" b="0" i="1" kern="0" smtClean="0">
                                <a:latin typeface="Cambria Math" panose="02040503050406030204" pitchFamily="18" charset="0"/>
                              </a:rPr>
                              <m:t>𝑏</m:t>
                            </m:r>
                          </m:e>
                        </m:d>
                      </m:e>
                    </m:func>
                  </m:oMath>
                </a14:m>
                <a:endParaRPr lang="en-US" altLang="zh-CN" kern="0" dirty="0"/>
              </a:p>
              <a:p>
                <a:pPr lvl="1"/>
                <a:r>
                  <a:rPr lang="zh-CN" altLang="en-US" kern="0" dirty="0"/>
                  <a:t>分数：</a:t>
                </a:r>
                <a14:m>
                  <m:oMath xmlns:m="http://schemas.openxmlformats.org/officeDocument/2006/math">
                    <m:r>
                      <a:rPr lang="en-US" altLang="zh-CN" b="0" i="1" kern="0" smtClean="0">
                        <a:latin typeface="Cambria Math" panose="02040503050406030204" pitchFamily="18" charset="0"/>
                      </a:rPr>
                      <m:t>𝑠𝑐𝑜𝑟𝑒</m:t>
                    </m:r>
                    <m:r>
                      <a:rPr lang="en-US" altLang="zh-CN" b="0" i="1" kern="0" smtClean="0">
                        <a:latin typeface="Cambria Math" panose="02040503050406030204" pitchFamily="18" charset="0"/>
                      </a:rPr>
                      <m:t>=</m:t>
                    </m:r>
                    <m:sSup>
                      <m:sSupPr>
                        <m:ctrlPr>
                          <a:rPr lang="en-US" altLang="zh-CN" b="0" i="1" kern="0" smtClean="0">
                            <a:latin typeface="Cambria Math" panose="02040503050406030204" pitchFamily="18" charset="0"/>
                          </a:rPr>
                        </m:ctrlPr>
                      </m:sSupPr>
                      <m:e>
                        <m:r>
                          <a:rPr lang="en-US" altLang="zh-CN" b="0" i="1" kern="0" smtClean="0">
                            <a:latin typeface="Cambria Math" panose="02040503050406030204" pitchFamily="18" charset="0"/>
                          </a:rPr>
                          <m:t>𝑢</m:t>
                        </m:r>
                      </m:e>
                      <m:sup>
                        <m:r>
                          <a:rPr lang="en-US" altLang="zh-CN" b="0" i="1" kern="0" smtClean="0">
                            <a:latin typeface="Cambria Math" panose="02040503050406030204" pitchFamily="18" charset="0"/>
                          </a:rPr>
                          <m:t>𝑇</m:t>
                        </m:r>
                      </m:sup>
                    </m:sSup>
                    <m:r>
                      <a:rPr lang="en-US" altLang="zh-CN" b="0" i="1" kern="0" smtClean="0">
                        <a:latin typeface="Cambria Math" panose="02040503050406030204" pitchFamily="18" charset="0"/>
                      </a:rPr>
                      <m:t>𝑝</m:t>
                    </m:r>
                  </m:oMath>
                </a14:m>
                <a:endParaRPr lang="en-US" altLang="zh-CN" kern="0" dirty="0"/>
              </a:p>
              <a:p>
                <a:pPr lvl="1"/>
                <a:endParaRPr lang="en-US" altLang="zh-CN" kern="0" dirty="0"/>
              </a:p>
              <a:p>
                <a:pPr lvl="1"/>
                <a:endParaRPr lang="en-US" altLang="zh-CN" kern="0" dirty="0"/>
              </a:p>
              <a:p>
                <a:r>
                  <a:rPr lang="zh-CN" altLang="en-US" kern="0" dirty="0"/>
                  <a:t>每个结点的计算都使用</a:t>
                </a:r>
                <a:br>
                  <a:rPr lang="en-US" altLang="zh-CN" kern="0" dirty="0"/>
                </a:br>
                <a:r>
                  <a:rPr lang="zh-CN" altLang="en-US" kern="0" dirty="0"/>
                  <a:t>相同的</a:t>
                </a:r>
                <a:r>
                  <a:rPr lang="en-US" altLang="zh-CN" kern="0" dirty="0"/>
                  <a:t>W</a:t>
                </a:r>
                <a:r>
                  <a:rPr lang="zh-CN" altLang="en-US" kern="0" dirty="0"/>
                  <a:t>和</a:t>
                </a:r>
                <a:r>
                  <a:rPr lang="en-US" altLang="zh-CN" kern="0" dirty="0"/>
                  <a:t>u</a:t>
                </a:r>
              </a:p>
            </p:txBody>
          </p:sp>
        </mc:Choice>
        <mc:Fallback xmlns="">
          <p:sp>
            <p:nvSpPr>
              <p:cNvPr id="6" name="内容占位符 2"/>
              <p:cNvSpPr txBox="1">
                <a:spLocks noRot="1" noChangeAspect="1" noMove="1" noResize="1" noEditPoints="1" noAdjustHandles="1" noChangeArrowheads="1" noChangeShapeType="1" noTextEdit="1"/>
              </p:cNvSpPr>
              <p:nvPr/>
            </p:nvSpPr>
            <p:spPr bwMode="auto">
              <a:xfrm>
                <a:off x="179388" y="765175"/>
                <a:ext cx="8640762" cy="5616575"/>
              </a:xfrm>
              <a:prstGeom prst="rect">
                <a:avLst/>
              </a:prstGeom>
              <a:blipFill>
                <a:blip r:embed="rId2"/>
                <a:stretch>
                  <a:fillRect l="-494"/>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2" name="标题 1"/>
          <p:cNvSpPr>
            <a:spLocks noGrp="1"/>
          </p:cNvSpPr>
          <p:nvPr>
            <p:ph type="title"/>
          </p:nvPr>
        </p:nvSpPr>
        <p:spPr/>
        <p:txBody>
          <a:bodyPr/>
          <a:lstStyle/>
          <a:p>
            <a:r>
              <a:rPr lang="zh-CN" altLang="en-US" dirty="0"/>
              <a:t>递归神经网络：句法分析</a:t>
            </a:r>
          </a:p>
        </p:txBody>
      </p:sp>
      <p:pic>
        <p:nvPicPr>
          <p:cNvPr id="4" name="内容占位符 3"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20072" y="1630091"/>
            <a:ext cx="3458058" cy="3886742"/>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148</a:t>
            </a:fld>
            <a:r>
              <a:rPr lang="en-US" altLang="zh-CN"/>
              <a:t>/300</a:t>
            </a:r>
            <a:endParaRPr lang="zh-CN" altLang="en-US" dirty="0"/>
          </a:p>
        </p:txBody>
      </p:sp>
    </p:spTree>
    <p:extLst>
      <p:ext uri="{BB962C8B-B14F-4D97-AF65-F5344CB8AC3E}">
        <p14:creationId xmlns:p14="http://schemas.microsoft.com/office/powerpoint/2010/main" val="224759824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递归神经网络：句法分析</a:t>
            </a:r>
          </a:p>
        </p:txBody>
      </p:sp>
      <p:sp>
        <p:nvSpPr>
          <p:cNvPr id="3" name="内容占位符 2"/>
          <p:cNvSpPr>
            <a:spLocks noGrp="1"/>
          </p:cNvSpPr>
          <p:nvPr>
            <p:ph idx="1"/>
          </p:nvPr>
        </p:nvSpPr>
        <p:spPr/>
        <p:txBody>
          <a:bodyPr/>
          <a:lstStyle/>
          <a:p>
            <a:r>
              <a:rPr lang="zh-CN" altLang="en-US" dirty="0"/>
              <a:t>实验结果</a:t>
            </a:r>
            <a:endParaRPr lang="en-US" altLang="zh-CN" dirty="0"/>
          </a:p>
          <a:p>
            <a:pPr lvl="1"/>
            <a:r>
              <a:rPr lang="zh-CN" altLang="en-US" dirty="0"/>
              <a:t>标准</a:t>
            </a:r>
            <a:r>
              <a:rPr lang="en-US" altLang="zh-CN" dirty="0"/>
              <a:t>WSJ</a:t>
            </a:r>
            <a:r>
              <a:rPr lang="zh-CN" altLang="en-US" dirty="0"/>
              <a:t>分割，</a:t>
            </a:r>
            <a:r>
              <a:rPr lang="en-US" altLang="zh-CN" dirty="0" err="1"/>
              <a:t>labeld</a:t>
            </a:r>
            <a:r>
              <a:rPr lang="en-US" altLang="zh-CN" dirty="0"/>
              <a:t> F1</a:t>
            </a:r>
          </a:p>
          <a:p>
            <a:pPr lvl="1"/>
            <a:r>
              <a:rPr lang="zh-CN" altLang="en-US" dirty="0"/>
              <a:t>基于一个简单</a:t>
            </a:r>
            <a:r>
              <a:rPr lang="en-US" altLang="zh-CN" dirty="0"/>
              <a:t>PCFG</a:t>
            </a:r>
            <a:r>
              <a:rPr lang="zh-CN" altLang="en-US" dirty="0"/>
              <a:t>，且使用更少状态</a:t>
            </a:r>
            <a:endParaRPr lang="en-US" altLang="zh-CN" dirty="0"/>
          </a:p>
          <a:p>
            <a:pPr lvl="1"/>
            <a:r>
              <a:rPr lang="zh-CN" altLang="en-US" dirty="0"/>
              <a:t>搜索空间</a:t>
            </a:r>
            <a:r>
              <a:rPr lang="en-US" altLang="zh-CN" dirty="0"/>
              <a:t>Fast pruning</a:t>
            </a:r>
            <a:r>
              <a:rPr lang="zh-CN" altLang="en-US" dirty="0"/>
              <a:t>，减少矩阵向量乘积</a:t>
            </a:r>
            <a:endParaRPr lang="en-US" altLang="zh-CN" dirty="0"/>
          </a:p>
          <a:p>
            <a:pPr lvl="1"/>
            <a:r>
              <a:rPr lang="zh-CN" altLang="en-US" dirty="0"/>
              <a:t>比</a:t>
            </a:r>
            <a:r>
              <a:rPr lang="en-US" altLang="zh-CN" dirty="0"/>
              <a:t>Stanford factored parser</a:t>
            </a:r>
            <a:r>
              <a:rPr lang="zh-CN" altLang="en-US" dirty="0"/>
              <a:t>提高</a:t>
            </a:r>
            <a:r>
              <a:rPr lang="en-US" altLang="zh-CN" dirty="0"/>
              <a:t>3.8%</a:t>
            </a:r>
            <a:r>
              <a:rPr lang="zh-CN" altLang="en-US" dirty="0"/>
              <a:t>，快</a:t>
            </a:r>
            <a:r>
              <a:rPr lang="en-US" altLang="zh-CN" dirty="0"/>
              <a:t>20%</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3573462"/>
            <a:ext cx="5844169" cy="2805201"/>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149</a:t>
            </a:fld>
            <a:r>
              <a:rPr lang="en-US" altLang="zh-CN"/>
              <a:t>/300</a:t>
            </a:r>
            <a:endParaRPr lang="zh-CN" altLang="en-US" dirty="0"/>
          </a:p>
        </p:txBody>
      </p:sp>
    </p:spTree>
    <p:extLst>
      <p:ext uri="{BB962C8B-B14F-4D97-AF65-F5344CB8AC3E}">
        <p14:creationId xmlns:p14="http://schemas.microsoft.com/office/powerpoint/2010/main" val="3031372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的总体介绍</a:t>
            </a:r>
          </a:p>
        </p:txBody>
      </p:sp>
      <p:sp>
        <p:nvSpPr>
          <p:cNvPr id="3" name="副标题 2"/>
          <p:cNvSpPr>
            <a:spLocks noGrp="1"/>
          </p:cNvSpPr>
          <p:nvPr>
            <p:ph type="subTitle" idx="1"/>
          </p:nvPr>
        </p:nvSpPr>
        <p:spPr/>
        <p:txBody>
          <a:bodyPr/>
          <a:lstStyle/>
          <a:p>
            <a:r>
              <a:rPr lang="zh-CN" altLang="en-US" dirty="0"/>
              <a:t>简介</a:t>
            </a:r>
            <a:endParaRPr lang="en-US" altLang="zh-CN" dirty="0"/>
          </a:p>
          <a:p>
            <a:r>
              <a:rPr lang="zh-CN" altLang="en-US" dirty="0">
                <a:solidFill>
                  <a:schemeClr val="accent2">
                    <a:lumMod val="75000"/>
                  </a:schemeClr>
                </a:solidFill>
              </a:rPr>
              <a:t>研究范式</a:t>
            </a:r>
          </a:p>
        </p:txBody>
      </p:sp>
    </p:spTree>
    <p:extLst>
      <p:ext uri="{BB962C8B-B14F-4D97-AF65-F5344CB8AC3E}">
        <p14:creationId xmlns:p14="http://schemas.microsoft.com/office/powerpoint/2010/main" val="9097121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递归神经网络：场景分析</a:t>
            </a:r>
          </a:p>
        </p:txBody>
      </p:sp>
      <p:sp>
        <p:nvSpPr>
          <p:cNvPr id="3" name="内容占位符 2"/>
          <p:cNvSpPr>
            <a:spLocks noGrp="1"/>
          </p:cNvSpPr>
          <p:nvPr>
            <p:ph idx="1"/>
          </p:nvPr>
        </p:nvSpPr>
        <p:spPr/>
        <p:txBody>
          <a:bodyPr/>
          <a:lstStyle/>
          <a:p>
            <a:r>
              <a:rPr lang="zh-CN" altLang="en-US" dirty="0"/>
              <a:t>场景分析</a:t>
            </a:r>
            <a:r>
              <a:rPr lang="en-US" altLang="zh-CN" dirty="0"/>
              <a:t>(Scene Parsing)</a:t>
            </a:r>
          </a:p>
          <a:p>
            <a:r>
              <a:rPr lang="zh-CN" altLang="en-US" dirty="0"/>
              <a:t>同样是复合性原理</a:t>
            </a:r>
            <a:endParaRPr lang="en-US" altLang="zh-CN" dirty="0"/>
          </a:p>
          <a:p>
            <a:r>
              <a:rPr lang="zh-CN" altLang="en-US" dirty="0"/>
              <a:t>一个场景图片的含义是以下的函数</a:t>
            </a:r>
            <a:endParaRPr lang="en-US" altLang="zh-CN" dirty="0"/>
          </a:p>
          <a:p>
            <a:pPr lvl="1"/>
            <a:r>
              <a:rPr lang="zh-CN" altLang="en-US" dirty="0"/>
              <a:t>更小的子区域</a:t>
            </a:r>
            <a:endParaRPr lang="en-US" altLang="zh-CN" dirty="0"/>
          </a:p>
          <a:p>
            <a:pPr lvl="1"/>
            <a:r>
              <a:rPr lang="zh-CN" altLang="en-US" dirty="0"/>
              <a:t>如何组合成更大的对象</a:t>
            </a:r>
            <a:endParaRPr lang="en-US" altLang="zh-CN" dirty="0"/>
          </a:p>
          <a:p>
            <a:pPr lvl="1"/>
            <a:r>
              <a:rPr lang="zh-CN" altLang="en-US" dirty="0"/>
              <a:t>对象间如何作用</a:t>
            </a:r>
            <a:endParaRPr lang="en-US" altLang="zh-CN" dirty="0"/>
          </a:p>
          <a:p>
            <a:pPr lvl="1"/>
            <a:endParaRPr lang="zh-CN" altLang="en-US" dirty="0"/>
          </a:p>
        </p:txBody>
      </p:sp>
      <p:grpSp>
        <p:nvGrpSpPr>
          <p:cNvPr id="52" name="组合 51"/>
          <p:cNvGrpSpPr/>
          <p:nvPr/>
        </p:nvGrpSpPr>
        <p:grpSpPr>
          <a:xfrm>
            <a:off x="1955275" y="1245333"/>
            <a:ext cx="6988175" cy="5357429"/>
            <a:chOff x="1955275" y="1245333"/>
            <a:chExt cx="6988175" cy="5357429"/>
          </a:xfrm>
        </p:grpSpPr>
        <p:pic>
          <p:nvPicPr>
            <p:cNvPr id="5" name="图片 4"/>
            <p:cNvPicPr>
              <a:picLocks noChangeAspect="1"/>
            </p:cNvPicPr>
            <p:nvPr/>
          </p:nvPicPr>
          <p:blipFill>
            <a:blip r:embed="rId2"/>
            <a:stretch>
              <a:fillRect/>
            </a:stretch>
          </p:blipFill>
          <p:spPr>
            <a:xfrm>
              <a:off x="6704025" y="1245333"/>
              <a:ext cx="1603350" cy="1954333"/>
            </a:xfrm>
            <a:prstGeom prst="rect">
              <a:avLst/>
            </a:prstGeom>
          </p:spPr>
        </p:pic>
        <p:pic>
          <p:nvPicPr>
            <p:cNvPr id="6" name="图片 5"/>
            <p:cNvPicPr>
              <a:picLocks noChangeAspect="1"/>
            </p:cNvPicPr>
            <p:nvPr/>
          </p:nvPicPr>
          <p:blipFill>
            <a:blip r:embed="rId3"/>
            <a:stretch>
              <a:fillRect/>
            </a:stretch>
          </p:blipFill>
          <p:spPr>
            <a:xfrm>
              <a:off x="6665925" y="3734360"/>
              <a:ext cx="458100" cy="533867"/>
            </a:xfrm>
            <a:prstGeom prst="rect">
              <a:avLst/>
            </a:prstGeom>
          </p:spPr>
        </p:pic>
        <p:pic>
          <p:nvPicPr>
            <p:cNvPr id="7" name="图片 6"/>
            <p:cNvPicPr>
              <a:picLocks noChangeAspect="1"/>
            </p:cNvPicPr>
            <p:nvPr/>
          </p:nvPicPr>
          <p:blipFill>
            <a:blip r:embed="rId4"/>
            <a:stretch>
              <a:fillRect/>
            </a:stretch>
          </p:blipFill>
          <p:spPr>
            <a:xfrm>
              <a:off x="6658600" y="4578060"/>
              <a:ext cx="496275" cy="448067"/>
            </a:xfrm>
            <a:prstGeom prst="rect">
              <a:avLst/>
            </a:prstGeom>
          </p:spPr>
        </p:pic>
        <p:pic>
          <p:nvPicPr>
            <p:cNvPr id="8" name="图片 7"/>
            <p:cNvPicPr>
              <a:picLocks noChangeAspect="1"/>
            </p:cNvPicPr>
            <p:nvPr/>
          </p:nvPicPr>
          <p:blipFill>
            <a:blip r:embed="rId5"/>
            <a:stretch>
              <a:fillRect/>
            </a:stretch>
          </p:blipFill>
          <p:spPr>
            <a:xfrm>
              <a:off x="1955275" y="5840096"/>
              <a:ext cx="534450" cy="362267"/>
            </a:xfrm>
            <a:prstGeom prst="rect">
              <a:avLst/>
            </a:prstGeom>
          </p:spPr>
        </p:pic>
        <p:pic>
          <p:nvPicPr>
            <p:cNvPr id="9" name="图片 8"/>
            <p:cNvPicPr>
              <a:picLocks noChangeAspect="1"/>
            </p:cNvPicPr>
            <p:nvPr/>
          </p:nvPicPr>
          <p:blipFill>
            <a:blip r:embed="rId6"/>
            <a:stretch>
              <a:fillRect/>
            </a:stretch>
          </p:blipFill>
          <p:spPr>
            <a:xfrm>
              <a:off x="3186125" y="5840095"/>
              <a:ext cx="801675" cy="362267"/>
            </a:xfrm>
            <a:prstGeom prst="rect">
              <a:avLst/>
            </a:prstGeom>
          </p:spPr>
        </p:pic>
        <p:pic>
          <p:nvPicPr>
            <p:cNvPr id="10" name="图片 9"/>
            <p:cNvPicPr>
              <a:picLocks noChangeAspect="1"/>
            </p:cNvPicPr>
            <p:nvPr/>
          </p:nvPicPr>
          <p:blipFill>
            <a:blip r:embed="rId7"/>
            <a:stretch>
              <a:fillRect/>
            </a:stretch>
          </p:blipFill>
          <p:spPr>
            <a:xfrm>
              <a:off x="4510587" y="5840095"/>
              <a:ext cx="458100" cy="305067"/>
            </a:xfrm>
            <a:prstGeom prst="rect">
              <a:avLst/>
            </a:prstGeom>
          </p:spPr>
        </p:pic>
        <p:pic>
          <p:nvPicPr>
            <p:cNvPr id="11" name="图片 10"/>
            <p:cNvPicPr>
              <a:picLocks noChangeAspect="1"/>
            </p:cNvPicPr>
            <p:nvPr/>
          </p:nvPicPr>
          <p:blipFill>
            <a:blip r:embed="rId8"/>
            <a:stretch>
              <a:fillRect/>
            </a:stretch>
          </p:blipFill>
          <p:spPr>
            <a:xfrm>
              <a:off x="5542274" y="5840095"/>
              <a:ext cx="572625" cy="295533"/>
            </a:xfrm>
            <a:prstGeom prst="rect">
              <a:avLst/>
            </a:prstGeom>
          </p:spPr>
        </p:pic>
        <p:pic>
          <p:nvPicPr>
            <p:cNvPr id="12" name="图片 11"/>
            <p:cNvPicPr>
              <a:picLocks noChangeAspect="1"/>
            </p:cNvPicPr>
            <p:nvPr/>
          </p:nvPicPr>
          <p:blipFill>
            <a:blip r:embed="rId9"/>
            <a:stretch>
              <a:fillRect/>
            </a:stretch>
          </p:blipFill>
          <p:spPr>
            <a:xfrm>
              <a:off x="6497611" y="5887761"/>
              <a:ext cx="190875" cy="200200"/>
            </a:xfrm>
            <a:prstGeom prst="rect">
              <a:avLst/>
            </a:prstGeom>
          </p:spPr>
        </p:pic>
        <p:pic>
          <p:nvPicPr>
            <p:cNvPr id="13" name="图片 12"/>
            <p:cNvPicPr>
              <a:picLocks noChangeAspect="1"/>
            </p:cNvPicPr>
            <p:nvPr/>
          </p:nvPicPr>
          <p:blipFill>
            <a:blip r:embed="rId10"/>
            <a:stretch>
              <a:fillRect/>
            </a:stretch>
          </p:blipFill>
          <p:spPr>
            <a:xfrm>
              <a:off x="7154875" y="5849628"/>
              <a:ext cx="648975" cy="286000"/>
            </a:xfrm>
            <a:prstGeom prst="rect">
              <a:avLst/>
            </a:prstGeom>
          </p:spPr>
        </p:pic>
        <p:pic>
          <p:nvPicPr>
            <p:cNvPr id="14" name="图片 13"/>
            <p:cNvPicPr>
              <a:picLocks noChangeAspect="1"/>
            </p:cNvPicPr>
            <p:nvPr/>
          </p:nvPicPr>
          <p:blipFill>
            <a:blip r:embed="rId11"/>
            <a:stretch>
              <a:fillRect/>
            </a:stretch>
          </p:blipFill>
          <p:spPr>
            <a:xfrm>
              <a:off x="8485350" y="5840095"/>
              <a:ext cx="458100" cy="762667"/>
            </a:xfrm>
            <a:prstGeom prst="rect">
              <a:avLst/>
            </a:prstGeom>
          </p:spPr>
        </p:pic>
        <p:pic>
          <p:nvPicPr>
            <p:cNvPr id="15" name="图片 14"/>
            <p:cNvPicPr>
              <a:picLocks noChangeAspect="1"/>
            </p:cNvPicPr>
            <p:nvPr/>
          </p:nvPicPr>
          <p:blipFill>
            <a:blip r:embed="rId12"/>
            <a:stretch>
              <a:fillRect/>
            </a:stretch>
          </p:blipFill>
          <p:spPr>
            <a:xfrm>
              <a:off x="7353000" y="5218921"/>
              <a:ext cx="648975" cy="324133"/>
            </a:xfrm>
            <a:prstGeom prst="rect">
              <a:avLst/>
            </a:prstGeom>
          </p:spPr>
        </p:pic>
        <p:sp>
          <p:nvSpPr>
            <p:cNvPr id="16" name="等腰三角形 15"/>
            <p:cNvSpPr/>
            <p:nvPr/>
          </p:nvSpPr>
          <p:spPr>
            <a:xfrm>
              <a:off x="1955275" y="5620094"/>
              <a:ext cx="419625" cy="18819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等腰三角形 16"/>
            <p:cNvSpPr/>
            <p:nvPr/>
          </p:nvSpPr>
          <p:spPr>
            <a:xfrm>
              <a:off x="3231100" y="5637993"/>
              <a:ext cx="667800" cy="1703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a:off x="8275650" y="5602355"/>
              <a:ext cx="667800" cy="1703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a:stCxn id="5" idx="2"/>
            </p:cNvCxnSpPr>
            <p:nvPr/>
          </p:nvCxnSpPr>
          <p:spPr>
            <a:xfrm>
              <a:off x="7505700" y="3199666"/>
              <a:ext cx="496275" cy="431040"/>
            </a:xfrm>
            <a:prstGeom prst="line">
              <a:avLst/>
            </a:prstGeom>
          </p:spPr>
          <p:style>
            <a:lnRef idx="3">
              <a:schemeClr val="accent1"/>
            </a:lnRef>
            <a:fillRef idx="0">
              <a:schemeClr val="accent1"/>
            </a:fillRef>
            <a:effectRef idx="2">
              <a:schemeClr val="accent1"/>
            </a:effectRef>
            <a:fontRef idx="minor">
              <a:schemeClr val="tx1"/>
            </a:fontRef>
          </p:style>
        </p:cxnSp>
        <p:cxnSp>
          <p:nvCxnSpPr>
            <p:cNvPr id="22" name="直接连接符 21"/>
            <p:cNvCxnSpPr>
              <a:stCxn id="5" idx="2"/>
            </p:cNvCxnSpPr>
            <p:nvPr/>
          </p:nvCxnSpPr>
          <p:spPr>
            <a:xfrm flipH="1">
              <a:off x="2882900" y="3199666"/>
              <a:ext cx="4622800" cy="1593456"/>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直接连接符 23"/>
            <p:cNvCxnSpPr>
              <a:endCxn id="16" idx="0"/>
            </p:cNvCxnSpPr>
            <p:nvPr/>
          </p:nvCxnSpPr>
          <p:spPr>
            <a:xfrm flipH="1">
              <a:off x="2165088" y="4787881"/>
              <a:ext cx="717812" cy="832213"/>
            </a:xfrm>
            <a:prstGeom prst="line">
              <a:avLst/>
            </a:prstGeom>
          </p:spPr>
          <p:style>
            <a:lnRef idx="3">
              <a:schemeClr val="accent1"/>
            </a:lnRef>
            <a:fillRef idx="0">
              <a:schemeClr val="accent1"/>
            </a:fillRef>
            <a:effectRef idx="2">
              <a:schemeClr val="accent1"/>
            </a:effectRef>
            <a:fontRef idx="minor">
              <a:schemeClr val="tx1"/>
            </a:fontRef>
          </p:style>
        </p:cxnSp>
        <p:cxnSp>
          <p:nvCxnSpPr>
            <p:cNvPr id="26" name="直接连接符 25"/>
            <p:cNvCxnSpPr>
              <a:endCxn id="17" idx="0"/>
            </p:cNvCxnSpPr>
            <p:nvPr/>
          </p:nvCxnSpPr>
          <p:spPr>
            <a:xfrm>
              <a:off x="2882900" y="4793122"/>
              <a:ext cx="682100" cy="844871"/>
            </a:xfrm>
            <a:prstGeom prst="line">
              <a:avLst/>
            </a:prstGeom>
          </p:spPr>
          <p:style>
            <a:lnRef idx="3">
              <a:schemeClr val="accent1"/>
            </a:lnRef>
            <a:fillRef idx="0">
              <a:schemeClr val="accent1"/>
            </a:fillRef>
            <a:effectRef idx="2">
              <a:schemeClr val="accent1"/>
            </a:effectRef>
            <a:fontRef idx="minor">
              <a:schemeClr val="tx1"/>
            </a:fontRef>
          </p:style>
        </p:cxnSp>
        <p:cxnSp>
          <p:nvCxnSpPr>
            <p:cNvPr id="28" name="直接连接符 27"/>
            <p:cNvCxnSpPr>
              <a:endCxn id="6" idx="0"/>
            </p:cNvCxnSpPr>
            <p:nvPr/>
          </p:nvCxnSpPr>
          <p:spPr>
            <a:xfrm flipH="1">
              <a:off x="6894975" y="3630706"/>
              <a:ext cx="1107001" cy="103654"/>
            </a:xfrm>
            <a:prstGeom prst="line">
              <a:avLst/>
            </a:prstGeom>
          </p:spPr>
          <p:style>
            <a:lnRef idx="3">
              <a:schemeClr val="accent1"/>
            </a:lnRef>
            <a:fillRef idx="0">
              <a:schemeClr val="accent1"/>
            </a:fillRef>
            <a:effectRef idx="2">
              <a:schemeClr val="accent1"/>
            </a:effectRef>
            <a:fontRef idx="minor">
              <a:schemeClr val="tx1"/>
            </a:fontRef>
          </p:style>
        </p:cxnSp>
        <p:cxnSp>
          <p:nvCxnSpPr>
            <p:cNvPr id="32" name="直接连接符 31"/>
            <p:cNvCxnSpPr>
              <a:endCxn id="18" idx="0"/>
            </p:cNvCxnSpPr>
            <p:nvPr/>
          </p:nvCxnSpPr>
          <p:spPr>
            <a:xfrm>
              <a:off x="8001975" y="3671325"/>
              <a:ext cx="607575" cy="1931030"/>
            </a:xfrm>
            <a:prstGeom prst="line">
              <a:avLst/>
            </a:prstGeom>
          </p:spPr>
          <p:style>
            <a:lnRef idx="3">
              <a:schemeClr val="accent1"/>
            </a:lnRef>
            <a:fillRef idx="0">
              <a:schemeClr val="accent1"/>
            </a:fillRef>
            <a:effectRef idx="2">
              <a:schemeClr val="accent1"/>
            </a:effectRef>
            <a:fontRef idx="minor">
              <a:schemeClr val="tx1"/>
            </a:fontRef>
          </p:style>
        </p:cxnSp>
        <p:cxnSp>
          <p:nvCxnSpPr>
            <p:cNvPr id="34" name="直接连接符 33"/>
            <p:cNvCxnSpPr>
              <a:stCxn id="6" idx="2"/>
              <a:endCxn id="7" idx="0"/>
            </p:cNvCxnSpPr>
            <p:nvPr/>
          </p:nvCxnSpPr>
          <p:spPr>
            <a:xfrm>
              <a:off x="6894975" y="4268227"/>
              <a:ext cx="11763" cy="309833"/>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直接连接符 35"/>
            <p:cNvCxnSpPr>
              <a:stCxn id="6" idx="2"/>
              <a:endCxn id="10" idx="0"/>
            </p:cNvCxnSpPr>
            <p:nvPr/>
          </p:nvCxnSpPr>
          <p:spPr>
            <a:xfrm flipH="1">
              <a:off x="4739637" y="4268227"/>
              <a:ext cx="2155338" cy="1571868"/>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直接连接符 37"/>
            <p:cNvCxnSpPr>
              <a:stCxn id="7" idx="2"/>
              <a:endCxn id="11" idx="0"/>
            </p:cNvCxnSpPr>
            <p:nvPr/>
          </p:nvCxnSpPr>
          <p:spPr>
            <a:xfrm flipH="1">
              <a:off x="5828587" y="5026127"/>
              <a:ext cx="1078151" cy="813968"/>
            </a:xfrm>
            <a:prstGeom prst="line">
              <a:avLst/>
            </a:prstGeom>
          </p:spPr>
          <p:style>
            <a:lnRef idx="3">
              <a:schemeClr val="accent1"/>
            </a:lnRef>
            <a:fillRef idx="0">
              <a:schemeClr val="accent1"/>
            </a:fillRef>
            <a:effectRef idx="2">
              <a:schemeClr val="accent1"/>
            </a:effectRef>
            <a:fontRef idx="minor">
              <a:schemeClr val="tx1"/>
            </a:fontRef>
          </p:style>
        </p:cxnSp>
        <p:cxnSp>
          <p:nvCxnSpPr>
            <p:cNvPr id="40" name="直接连接符 39"/>
            <p:cNvCxnSpPr>
              <a:stCxn id="7" idx="2"/>
              <a:endCxn id="15" idx="0"/>
            </p:cNvCxnSpPr>
            <p:nvPr/>
          </p:nvCxnSpPr>
          <p:spPr>
            <a:xfrm>
              <a:off x="6906738" y="5026127"/>
              <a:ext cx="770750" cy="192794"/>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直接连接符 41"/>
            <p:cNvCxnSpPr>
              <a:stCxn id="15" idx="2"/>
              <a:endCxn id="12" idx="0"/>
            </p:cNvCxnSpPr>
            <p:nvPr/>
          </p:nvCxnSpPr>
          <p:spPr>
            <a:xfrm flipH="1">
              <a:off x="6593049" y="5543054"/>
              <a:ext cx="1084439" cy="344707"/>
            </a:xfrm>
            <a:prstGeom prst="line">
              <a:avLst/>
            </a:prstGeom>
          </p:spPr>
          <p:style>
            <a:lnRef idx="3">
              <a:schemeClr val="accent1"/>
            </a:lnRef>
            <a:fillRef idx="0">
              <a:schemeClr val="accent1"/>
            </a:fillRef>
            <a:effectRef idx="2">
              <a:schemeClr val="accent1"/>
            </a:effectRef>
            <a:fontRef idx="minor">
              <a:schemeClr val="tx1"/>
            </a:fontRef>
          </p:style>
        </p:cxnSp>
        <p:cxnSp>
          <p:nvCxnSpPr>
            <p:cNvPr id="44" name="直接连接符 43"/>
            <p:cNvCxnSpPr>
              <a:stCxn id="15" idx="2"/>
              <a:endCxn id="13" idx="0"/>
            </p:cNvCxnSpPr>
            <p:nvPr/>
          </p:nvCxnSpPr>
          <p:spPr>
            <a:xfrm flipH="1">
              <a:off x="7479363" y="5543054"/>
              <a:ext cx="198125" cy="306574"/>
            </a:xfrm>
            <a:prstGeom prst="line">
              <a:avLst/>
            </a:prstGeom>
          </p:spPr>
          <p:style>
            <a:lnRef idx="3">
              <a:schemeClr val="accent1"/>
            </a:lnRef>
            <a:fillRef idx="0">
              <a:schemeClr val="accent1"/>
            </a:fillRef>
            <a:effectRef idx="2">
              <a:schemeClr val="accent1"/>
            </a:effectRef>
            <a:fontRef idx="minor">
              <a:schemeClr val="tx1"/>
            </a:fontRef>
          </p:style>
        </p:cxnSp>
      </p:grpSp>
      <p:sp>
        <p:nvSpPr>
          <p:cNvPr id="4" name="灯片编号占位符 3"/>
          <p:cNvSpPr>
            <a:spLocks noGrp="1"/>
          </p:cNvSpPr>
          <p:nvPr>
            <p:ph type="sldNum" sz="quarter" idx="10"/>
          </p:nvPr>
        </p:nvSpPr>
        <p:spPr/>
        <p:txBody>
          <a:bodyPr/>
          <a:lstStyle/>
          <a:p>
            <a:fld id="{0C913308-F349-4B6D-A68A-DD1791B4A57B}" type="slidenum">
              <a:rPr lang="zh-CN" altLang="en-US" smtClean="0"/>
              <a:pPr/>
              <a:t>150</a:t>
            </a:fld>
            <a:r>
              <a:rPr lang="en-US" altLang="zh-CN"/>
              <a:t>/300</a:t>
            </a:r>
            <a:endParaRPr lang="zh-CN" altLang="en-US" dirty="0"/>
          </a:p>
        </p:txBody>
      </p:sp>
    </p:spTree>
    <p:extLst>
      <p:ext uri="{BB962C8B-B14F-4D97-AF65-F5344CB8AC3E}">
        <p14:creationId xmlns:p14="http://schemas.microsoft.com/office/powerpoint/2010/main" val="203261634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递归神经网络：场景分析</a:t>
            </a:r>
          </a:p>
        </p:txBody>
      </p:sp>
      <p:sp>
        <p:nvSpPr>
          <p:cNvPr id="3" name="内容占位符 2"/>
          <p:cNvSpPr>
            <a:spLocks noGrp="1"/>
          </p:cNvSpPr>
          <p:nvPr>
            <p:ph idx="1"/>
          </p:nvPr>
        </p:nvSpPr>
        <p:spPr/>
        <p:txBody>
          <a:bodyPr/>
          <a:lstStyle/>
          <a:p>
            <a:r>
              <a:rPr lang="zh-CN" altLang="en-US" dirty="0"/>
              <a:t>算法：</a:t>
            </a:r>
            <a:endParaRPr lang="en-US" altLang="zh-CN" dirty="0"/>
          </a:p>
          <a:p>
            <a:pPr lvl="1"/>
            <a:r>
              <a:rPr lang="zh-CN" altLang="en-US" dirty="0"/>
              <a:t>与自然语言分析同样使用</a:t>
            </a:r>
            <a:r>
              <a:rPr lang="en-US" altLang="zh-CN" dirty="0"/>
              <a:t>Recursive Neural Network</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1290" y="2132856"/>
            <a:ext cx="6496957" cy="4039164"/>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151</a:t>
            </a:fld>
            <a:r>
              <a:rPr lang="en-US" altLang="zh-CN"/>
              <a:t>/300</a:t>
            </a:r>
            <a:endParaRPr lang="zh-CN" altLang="en-US" dirty="0"/>
          </a:p>
        </p:txBody>
      </p:sp>
    </p:spTree>
    <p:extLst>
      <p:ext uri="{BB962C8B-B14F-4D97-AF65-F5344CB8AC3E}">
        <p14:creationId xmlns:p14="http://schemas.microsoft.com/office/powerpoint/2010/main" val="13151139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图片的多分类划分</a:t>
            </a:r>
            <a:endParaRPr lang="en-US" altLang="zh-CN" kern="0" dirty="0"/>
          </a:p>
          <a:p>
            <a:pPr lvl="1"/>
            <a:r>
              <a:rPr lang="zh-CN" altLang="en-US" kern="0" dirty="0"/>
              <a:t>与自然语言分析同样使用</a:t>
            </a:r>
            <a:r>
              <a:rPr lang="en-US" altLang="zh-CN" kern="0" dirty="0"/>
              <a:t>Recursive Neural Network</a:t>
            </a:r>
          </a:p>
        </p:txBody>
      </p:sp>
      <p:sp>
        <p:nvSpPr>
          <p:cNvPr id="2" name="标题 1"/>
          <p:cNvSpPr>
            <a:spLocks noGrp="1"/>
          </p:cNvSpPr>
          <p:nvPr>
            <p:ph type="title"/>
          </p:nvPr>
        </p:nvSpPr>
        <p:spPr/>
        <p:txBody>
          <a:bodyPr/>
          <a:lstStyle/>
          <a:p>
            <a:r>
              <a:rPr lang="zh-CN" altLang="en-US" dirty="0"/>
              <a:t>递归神经网络：场景分析</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650" y="1844824"/>
            <a:ext cx="7886700" cy="2141842"/>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999" y="3997655"/>
            <a:ext cx="6638457" cy="2583024"/>
          </a:xfrm>
          <a:prstGeom prst="rect">
            <a:avLst/>
          </a:prstGeo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152</a:t>
            </a:fld>
            <a:r>
              <a:rPr lang="en-US" altLang="zh-CN"/>
              <a:t>/300</a:t>
            </a:r>
            <a:endParaRPr lang="zh-CN" altLang="en-US" dirty="0"/>
          </a:p>
        </p:txBody>
      </p:sp>
    </p:spTree>
    <p:extLst>
      <p:ext uri="{BB962C8B-B14F-4D97-AF65-F5344CB8AC3E}">
        <p14:creationId xmlns:p14="http://schemas.microsoft.com/office/powerpoint/2010/main" val="428491659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的深度学习方法</a:t>
            </a:r>
          </a:p>
        </p:txBody>
      </p:sp>
      <p:sp>
        <p:nvSpPr>
          <p:cNvPr id="3" name="副标题 2"/>
          <p:cNvSpPr>
            <a:spLocks noGrp="1"/>
          </p:cNvSpPr>
          <p:nvPr>
            <p:ph type="subTitle" idx="1"/>
          </p:nvPr>
        </p:nvSpPr>
        <p:spPr/>
        <p:txBody>
          <a:bodyPr/>
          <a:lstStyle/>
          <a:p>
            <a:r>
              <a:rPr lang="zh-CN" altLang="en-US" dirty="0"/>
              <a:t>语义表示：词向量</a:t>
            </a:r>
          </a:p>
          <a:p>
            <a:r>
              <a:rPr lang="zh-CN" altLang="en-US" dirty="0"/>
              <a:t>反向传播：前馈神经网络</a:t>
            </a:r>
          </a:p>
          <a:p>
            <a:r>
              <a:rPr lang="zh-CN" altLang="en-US" dirty="0"/>
              <a:t>机器翻译：循环神经网络</a:t>
            </a:r>
          </a:p>
          <a:p>
            <a:r>
              <a:rPr lang="zh-CN" altLang="en-US" dirty="0"/>
              <a:t>句法分析：递归神经网络</a:t>
            </a:r>
          </a:p>
          <a:p>
            <a:r>
              <a:rPr lang="zh-CN" altLang="en-US" dirty="0">
                <a:solidFill>
                  <a:schemeClr val="accent2">
                    <a:lumMod val="75000"/>
                  </a:schemeClr>
                </a:solidFill>
              </a:rPr>
              <a:t>文档分类：卷积神经网络</a:t>
            </a:r>
          </a:p>
        </p:txBody>
      </p:sp>
    </p:spTree>
    <p:extLst>
      <p:ext uri="{BB962C8B-B14F-4D97-AF65-F5344CB8AC3E}">
        <p14:creationId xmlns:p14="http://schemas.microsoft.com/office/powerpoint/2010/main" val="41449559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normAutofit/>
          </a:bodyPr>
          <a:lstStyle/>
          <a:p>
            <a:r>
              <a:rPr lang="en-US" altLang="zh-CN" dirty="0" err="1"/>
              <a:t>RecursiveNN</a:t>
            </a:r>
            <a:r>
              <a:rPr lang="en-US" altLang="zh-CN" dirty="0"/>
              <a:t>: </a:t>
            </a:r>
            <a:r>
              <a:rPr lang="zh-CN" altLang="en-US" dirty="0"/>
              <a:t>只获取</a:t>
            </a:r>
            <a:r>
              <a:rPr lang="zh-CN" altLang="en-US" dirty="0">
                <a:solidFill>
                  <a:schemeClr val="accent2">
                    <a:lumMod val="75000"/>
                  </a:schemeClr>
                </a:solidFill>
              </a:rPr>
              <a:t>合理短语</a:t>
            </a:r>
            <a:r>
              <a:rPr lang="zh-CN" altLang="en-US" dirty="0"/>
              <a:t>的复合向量</a:t>
            </a:r>
            <a:endParaRPr lang="en-US" altLang="zh-CN" dirty="0"/>
          </a:p>
          <a:p>
            <a:endParaRPr lang="en-US" altLang="zh-CN" dirty="0"/>
          </a:p>
          <a:p>
            <a:r>
              <a:rPr lang="en-US" altLang="zh-CN" dirty="0"/>
              <a:t>NLP</a:t>
            </a:r>
            <a:r>
              <a:rPr lang="zh-CN" altLang="en-US" dirty="0"/>
              <a:t>中的</a:t>
            </a:r>
            <a:r>
              <a:rPr lang="en-US" altLang="zh-CN" dirty="0"/>
              <a:t>CNN</a:t>
            </a:r>
            <a:r>
              <a:rPr lang="zh-CN" altLang="en-US" dirty="0"/>
              <a:t>：计算</a:t>
            </a:r>
            <a:r>
              <a:rPr lang="zh-CN" altLang="en-US" dirty="0">
                <a:solidFill>
                  <a:schemeClr val="accent2">
                    <a:lumMod val="75000"/>
                  </a:schemeClr>
                </a:solidFill>
              </a:rPr>
              <a:t>所有可能的片段</a:t>
            </a:r>
            <a:r>
              <a:rPr lang="zh-CN" altLang="en-US" dirty="0"/>
              <a:t>的向量</a:t>
            </a:r>
            <a:endParaRPr lang="en-US" altLang="zh-CN" dirty="0"/>
          </a:p>
          <a:p>
            <a:pPr lvl="1"/>
            <a:r>
              <a:rPr lang="zh-CN" altLang="en-US" dirty="0"/>
              <a:t>无论是否是合理的</a:t>
            </a:r>
            <a:endParaRPr lang="en-US" altLang="zh-CN" dirty="0"/>
          </a:p>
          <a:p>
            <a:pPr lvl="1"/>
            <a:r>
              <a:rPr lang="zh-CN" altLang="en-US" dirty="0"/>
              <a:t>不需要句法分析器</a:t>
            </a:r>
            <a:endParaRPr lang="en-US" altLang="zh-CN" dirty="0"/>
          </a:p>
          <a:p>
            <a:pPr lvl="1"/>
            <a:r>
              <a:rPr lang="zh-CN" altLang="en-US" dirty="0"/>
              <a:t>在语言学或认知学上看似并不可行</a:t>
            </a:r>
          </a:p>
          <a:p>
            <a:pPr marL="0" indent="0">
              <a:buNone/>
            </a:pPr>
            <a:endParaRPr lang="en-US" altLang="zh-CN" dirty="0"/>
          </a:p>
          <a:p>
            <a:r>
              <a:rPr lang="zh-CN" altLang="en-US" dirty="0"/>
              <a:t>例子</a:t>
            </a:r>
            <a:r>
              <a:rPr lang="en-US" altLang="zh-CN" dirty="0"/>
              <a:t>: “the country of my birth”</a:t>
            </a:r>
          </a:p>
          <a:p>
            <a:pPr lvl="1"/>
            <a:r>
              <a:rPr lang="en-US" altLang="zh-CN" dirty="0"/>
              <a:t>the country, country of, of my, my birth, the country of, country of my, of my birth, the country of my, country of my birth</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154</a:t>
            </a:fld>
            <a:r>
              <a:rPr lang="en-US" altLang="zh-CN"/>
              <a:t>/300</a:t>
            </a:r>
            <a:endParaRPr lang="zh-CN" altLang="en-US" dirty="0"/>
          </a:p>
        </p:txBody>
      </p:sp>
    </p:spTree>
    <p:extLst>
      <p:ext uri="{BB962C8B-B14F-4D97-AF65-F5344CB8AC3E}">
        <p14:creationId xmlns:p14="http://schemas.microsoft.com/office/powerpoint/2010/main" val="154798766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卷积运算：对输入重复应用加权求和</a:t>
                </a:r>
                <a:endParaRPr lang="en-US" altLang="zh-CN" dirty="0"/>
              </a:p>
              <a:p>
                <a:endParaRPr lang="en-US" altLang="zh-CN" dirty="0"/>
              </a:p>
              <a:p>
                <a:r>
                  <a:rPr lang="zh-CN" altLang="en-US" dirty="0"/>
                  <a:t>一般的</a:t>
                </a:r>
                <a:r>
                  <a:rPr lang="en-US" altLang="zh-CN" dirty="0"/>
                  <a:t>1</a:t>
                </a:r>
                <a:r>
                  <a:rPr lang="zh-CN" altLang="en-US" dirty="0"/>
                  <a:t>维离散变量卷积的公式</a:t>
                </a:r>
                <a:endParaRPr lang="en-US" altLang="zh-CN" dirty="0"/>
              </a:p>
              <a:p>
                <a:pPr lvl="1"/>
                <a14:m>
                  <m:oMath xmlns:m="http://schemas.openxmlformats.org/officeDocument/2006/math">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𝑓</m:t>
                        </m:r>
                        <m:r>
                          <a:rPr lang="en-US" altLang="zh-CN" b="0" i="1" smtClean="0">
                            <a:latin typeface="Cambria Math" panose="02040503050406030204" pitchFamily="18" charset="0"/>
                          </a:rPr>
                          <m:t>∗</m:t>
                        </m:r>
                        <m:r>
                          <a:rPr lang="en-US" altLang="zh-CN" b="0" i="1" smtClean="0">
                            <a:latin typeface="Cambria Math" panose="02040503050406030204" pitchFamily="18" charset="0"/>
                          </a:rPr>
                          <m:t>𝑔</m:t>
                        </m:r>
                      </m:e>
                    </m:d>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𝑀</m:t>
                        </m:r>
                      </m:sub>
                      <m:sup>
                        <m:r>
                          <a:rPr lang="en-US" altLang="zh-CN" b="0" i="1" smtClean="0">
                            <a:latin typeface="Cambria Math" panose="02040503050406030204" pitchFamily="18" charset="0"/>
                          </a:rPr>
                          <m:t>𝑀</m:t>
                        </m:r>
                      </m:sup>
                      <m:e>
                        <m:r>
                          <a:rPr lang="en-US" altLang="zh-CN" b="0" i="1" smtClean="0">
                            <a:latin typeface="Cambria Math" panose="02040503050406030204" pitchFamily="18" charset="0"/>
                          </a:rPr>
                          <m:t>𝑓</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rPr>
                              <m:t>𝑚</m:t>
                            </m:r>
                          </m:e>
                        </m:d>
                        <m:r>
                          <a:rPr lang="en-US" altLang="zh-CN" b="0" i="1" smtClean="0">
                            <a:latin typeface="Cambria Math" panose="02040503050406030204" pitchFamily="18" charset="0"/>
                          </a:rPr>
                          <m:t>𝑔</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𝑚</m:t>
                            </m:r>
                          </m:e>
                        </m:d>
                      </m:e>
                    </m:nary>
                  </m:oMath>
                </a14:m>
                <a:endParaRPr lang="en-US" altLang="zh-CN" dirty="0"/>
              </a:p>
              <a:p>
                <a:pPr lvl="1"/>
                <a:r>
                  <a:rPr lang="zh-CN" altLang="en-US" dirty="0"/>
                  <a:t>以</a:t>
                </a:r>
                <a:r>
                  <a:rPr lang="en-US" altLang="zh-CN" dirty="0"/>
                  <a:t>M</a:t>
                </a:r>
                <a:r>
                  <a:rPr lang="zh-CN" altLang="en-US" dirty="0"/>
                  <a:t>为窗口内两个函数的复合</a:t>
                </a:r>
                <a:endParaRPr lang="en-US" altLang="zh-CN" dirty="0"/>
              </a:p>
              <a:p>
                <a:pPr lvl="2"/>
                <a:r>
                  <a:rPr lang="en-US" altLang="zh-CN" dirty="0"/>
                  <a:t>f</a:t>
                </a:r>
                <a:r>
                  <a:rPr lang="zh-CN" altLang="en-US" dirty="0"/>
                  <a:t>，与相关的词有关</a:t>
                </a:r>
                <a:endParaRPr lang="en-US" altLang="zh-CN" dirty="0"/>
              </a:p>
              <a:p>
                <a:pPr lvl="2"/>
                <a:r>
                  <a:rPr lang="en-US" altLang="zh-CN" dirty="0"/>
                  <a:t>g,  </a:t>
                </a:r>
                <a:r>
                  <a:rPr lang="zh-CN" altLang="en-US" dirty="0"/>
                  <a:t>与位置有关</a:t>
                </a:r>
                <a:endParaRPr lang="en-US" altLang="zh-CN" dirty="0"/>
              </a:p>
              <a:p>
                <a:pPr marL="0" indent="0">
                  <a:buNone/>
                </a:pPr>
                <a:endParaRPr lang="en-US" altLang="zh-CN" dirty="0"/>
              </a:p>
              <a:p>
                <a:r>
                  <a:rPr lang="zh-CN" altLang="en-US" dirty="0"/>
                  <a:t>卷积特别擅长从图像中提取特征</a:t>
                </a:r>
                <a:endParaRPr lang="en-US" altLang="zh-CN" dirty="0"/>
              </a:p>
              <a:p>
                <a:r>
                  <a:rPr lang="en-US" altLang="zh-CN" dirty="0"/>
                  <a:t>2</a:t>
                </a:r>
                <a:r>
                  <a:rPr lang="zh-CN" altLang="en-US" dirty="0"/>
                  <a:t>维例子</a:t>
                </a:r>
                <a:endParaRPr lang="en-US" altLang="zh-CN" dirty="0"/>
              </a:p>
              <a:p>
                <a:pPr lvl="1"/>
                <a:r>
                  <a:rPr lang="zh-CN" altLang="en-US" dirty="0"/>
                  <a:t>黄色</a:t>
                </a:r>
                <a:r>
                  <a:rPr lang="en-US" altLang="zh-CN" dirty="0"/>
                  <a:t>: filter weights</a:t>
                </a:r>
              </a:p>
              <a:p>
                <a:pPr lvl="1"/>
                <a:r>
                  <a:rPr lang="zh-CN" altLang="en-US" dirty="0"/>
                  <a:t>绿色：</a:t>
                </a:r>
                <a:r>
                  <a:rPr lang="en-US" altLang="zh-CN" dirty="0"/>
                  <a:t>inputs</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b="-9229"/>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92080" y="3279947"/>
            <a:ext cx="3677163" cy="3029373"/>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155</a:t>
            </a:fld>
            <a:r>
              <a:rPr lang="en-US" altLang="zh-CN"/>
              <a:t>/300</a:t>
            </a:r>
            <a:endParaRPr lang="zh-CN" altLang="en-US" dirty="0"/>
          </a:p>
        </p:txBody>
      </p:sp>
    </p:spTree>
    <p:extLst>
      <p:ext uri="{BB962C8B-B14F-4D97-AF65-F5344CB8AC3E}">
        <p14:creationId xmlns:p14="http://schemas.microsoft.com/office/powerpoint/2010/main" val="31251661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noAutofit/>
          </a:bodyPr>
          <a:lstStyle/>
          <a:p>
            <a:r>
              <a:rPr lang="zh-CN" altLang="en-US" dirty="0"/>
              <a:t>第一层：计算所有</a:t>
            </a:r>
            <a:r>
              <a:rPr lang="en-US" altLang="zh-CN" dirty="0"/>
              <a:t>bigram</a:t>
            </a:r>
            <a:r>
              <a:rPr lang="zh-CN" altLang="en-US" dirty="0"/>
              <a:t>的向量</a:t>
            </a:r>
            <a:endParaRPr lang="en-US" altLang="zh-CN" dirty="0"/>
          </a:p>
          <a:p>
            <a:endParaRPr lang="en-US" altLang="zh-CN" dirty="0"/>
          </a:p>
          <a:p>
            <a:endParaRPr lang="en-US" altLang="zh-CN" dirty="0"/>
          </a:p>
          <a:p>
            <a:endParaRPr lang="en-US" altLang="zh-CN" dirty="0"/>
          </a:p>
          <a:p>
            <a:endParaRPr lang="en-US" altLang="zh-CN" dirty="0"/>
          </a:p>
          <a:p>
            <a:r>
              <a:rPr lang="zh-CN" altLang="en-US" dirty="0"/>
              <a:t>计算与</a:t>
            </a:r>
            <a:r>
              <a:rPr lang="en-US" altLang="zh-CN" dirty="0" err="1"/>
              <a:t>RecursiveNN</a:t>
            </a:r>
            <a:r>
              <a:rPr lang="zh-CN" altLang="en-US" dirty="0"/>
              <a:t>中相同</a:t>
            </a:r>
            <a:endParaRPr lang="en-US" altLang="zh-CN" dirty="0"/>
          </a:p>
          <a:p>
            <a:endParaRPr lang="en-US" altLang="zh-CN" dirty="0"/>
          </a:p>
          <a:p>
            <a:endParaRPr lang="en-US" altLang="zh-CN" dirty="0"/>
          </a:p>
          <a:p>
            <a:endParaRPr lang="en-US" altLang="zh-CN" dirty="0"/>
          </a:p>
          <a:p>
            <a:r>
              <a:rPr lang="zh-CN" altLang="en-US" dirty="0"/>
              <a:t>可以解释为对于词向量的卷积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9599" y="1556792"/>
            <a:ext cx="4544059" cy="1695687"/>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3573" y="4437112"/>
            <a:ext cx="3296110" cy="1238423"/>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156</a:t>
            </a:fld>
            <a:r>
              <a:rPr lang="en-US" altLang="zh-CN"/>
              <a:t>/300</a:t>
            </a:r>
            <a:endParaRPr lang="zh-CN" altLang="en-US" dirty="0"/>
          </a:p>
        </p:txBody>
      </p:sp>
    </p:spTree>
    <p:extLst>
      <p:ext uri="{BB962C8B-B14F-4D97-AF65-F5344CB8AC3E}">
        <p14:creationId xmlns:p14="http://schemas.microsoft.com/office/powerpoint/2010/main" val="429109969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lstStyle/>
          <a:p>
            <a:r>
              <a:rPr lang="zh-CN" altLang="en-US" dirty="0"/>
              <a:t>更高层：多种计算方式可以选择</a:t>
            </a:r>
            <a:endParaRPr lang="en-US" altLang="zh-CN" dirty="0"/>
          </a:p>
          <a:p>
            <a:r>
              <a:rPr lang="zh-CN" altLang="en-US" dirty="0"/>
              <a:t>选择</a:t>
            </a:r>
            <a:r>
              <a:rPr lang="en-US" altLang="zh-CN" dirty="0"/>
              <a:t>1(naïve</a:t>
            </a:r>
            <a:r>
              <a:rPr lang="zh-CN" altLang="en-US" dirty="0"/>
              <a:t>的选择</a:t>
            </a:r>
            <a:r>
              <a:rPr lang="en-US" altLang="zh-CN" dirty="0"/>
              <a:t>)</a:t>
            </a:r>
            <a:r>
              <a:rPr lang="zh-CN" altLang="en-US" dirty="0"/>
              <a:t>：</a:t>
            </a:r>
            <a:endParaRPr lang="en-US" altLang="zh-CN" dirty="0"/>
          </a:p>
          <a:p>
            <a:pPr lvl="1"/>
            <a:r>
              <a:rPr lang="zh-CN" altLang="en-US" dirty="0"/>
              <a:t>便于理解但不一定是最好的</a:t>
            </a:r>
            <a:endParaRPr lang="en-US" altLang="zh-CN" dirty="0"/>
          </a:p>
          <a:p>
            <a:pPr lvl="1"/>
            <a:r>
              <a:rPr lang="zh-CN" altLang="en-US" dirty="0"/>
              <a:t>重复第一层，但使用不同的权重</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625098"/>
            <a:ext cx="4334480" cy="241016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6781" y="3901738"/>
            <a:ext cx="3486637" cy="1257475"/>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157</a:t>
            </a:fld>
            <a:r>
              <a:rPr lang="en-US" altLang="zh-CN"/>
              <a:t>/300</a:t>
            </a:r>
            <a:endParaRPr lang="zh-CN" altLang="en-US" dirty="0"/>
          </a:p>
        </p:txBody>
      </p:sp>
    </p:spTree>
    <p:extLst>
      <p:ext uri="{BB962C8B-B14F-4D97-AF65-F5344CB8AC3E}">
        <p14:creationId xmlns:p14="http://schemas.microsoft.com/office/powerpoint/2010/main" val="11132842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lstStyle/>
          <a:p>
            <a:r>
              <a:rPr lang="zh-CN" altLang="en-US" dirty="0"/>
              <a:t>更高层：多种计算方式可以选择</a:t>
            </a:r>
            <a:endParaRPr lang="en-US" altLang="zh-CN" dirty="0"/>
          </a:p>
          <a:p>
            <a:r>
              <a:rPr lang="zh-CN" altLang="en-US" dirty="0"/>
              <a:t>选择</a:t>
            </a:r>
            <a:r>
              <a:rPr lang="en-US" altLang="zh-CN" dirty="0"/>
              <a:t>1(naïve</a:t>
            </a:r>
            <a:r>
              <a:rPr lang="zh-CN" altLang="en-US" dirty="0"/>
              <a:t>的选择</a:t>
            </a:r>
            <a:r>
              <a:rPr lang="en-US" altLang="zh-CN" dirty="0"/>
              <a:t>) </a:t>
            </a:r>
            <a:r>
              <a:rPr lang="zh-CN" altLang="en-US" dirty="0"/>
              <a:t>：</a:t>
            </a:r>
            <a:endParaRPr lang="en-US" altLang="zh-CN" dirty="0"/>
          </a:p>
          <a:p>
            <a:pPr lvl="1"/>
            <a:r>
              <a:rPr lang="zh-CN" altLang="en-US" dirty="0"/>
              <a:t>便于理解但不一定是最好的</a:t>
            </a:r>
            <a:endParaRPr lang="en-US" altLang="zh-CN" dirty="0"/>
          </a:p>
          <a:p>
            <a:pPr lvl="1"/>
            <a:r>
              <a:rPr lang="zh-CN" altLang="en-US" dirty="0"/>
              <a:t>重复第一层，但使用不同的权重</a:t>
            </a:r>
            <a:endParaRPr lang="en-US" altLang="zh-CN"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6781" y="3901738"/>
            <a:ext cx="3486637" cy="125747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82" y="3160748"/>
            <a:ext cx="4525006" cy="3210373"/>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158</a:t>
            </a:fld>
            <a:r>
              <a:rPr lang="en-US" altLang="zh-CN"/>
              <a:t>/300</a:t>
            </a:r>
            <a:endParaRPr lang="zh-CN" altLang="en-US" dirty="0"/>
          </a:p>
        </p:txBody>
      </p:sp>
    </p:spTree>
    <p:extLst>
      <p:ext uri="{BB962C8B-B14F-4D97-AF65-F5344CB8AC3E}">
        <p14:creationId xmlns:p14="http://schemas.microsoft.com/office/powerpoint/2010/main" val="236488216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选择</a:t>
            </a:r>
            <a:r>
              <a:rPr lang="en-US" altLang="zh-CN" dirty="0"/>
              <a:t>2(</a:t>
            </a:r>
            <a:r>
              <a:rPr lang="zh-CN" altLang="en-US" dirty="0"/>
              <a:t>主流的选择</a:t>
            </a:r>
            <a:r>
              <a:rPr lang="en-US" altLang="zh-CN" dirty="0"/>
              <a:t>)</a:t>
            </a:r>
            <a:r>
              <a:rPr lang="zh-CN" altLang="en-US" dirty="0"/>
              <a:t>：</a:t>
            </a:r>
            <a:endParaRPr lang="en-US" altLang="zh-CN" dirty="0"/>
          </a:p>
          <a:p>
            <a:pPr lvl="1"/>
            <a:r>
              <a:rPr lang="zh-CN" altLang="en-US" dirty="0"/>
              <a:t>池化操作</a:t>
            </a:r>
            <a:r>
              <a:rPr lang="en-US" altLang="zh-CN" dirty="0"/>
              <a:t>(pooling)</a:t>
            </a:r>
          </a:p>
          <a:p>
            <a:pPr lvl="1"/>
            <a:r>
              <a:rPr lang="zh-CN" altLang="en-US" dirty="0"/>
              <a:t>将得到多个向量合并为一个向量</a:t>
            </a:r>
            <a:endParaRPr lang="en-US" altLang="zh-CN" dirty="0"/>
          </a:p>
          <a:p>
            <a:pPr lvl="1"/>
            <a:endParaRPr lang="en-US" altLang="zh-CN" dirty="0"/>
          </a:p>
          <a:p>
            <a:endParaRPr lang="en-US" altLang="zh-CN" dirty="0"/>
          </a:p>
          <a:p>
            <a:endParaRPr lang="en-US" altLang="zh-CN" dirty="0"/>
          </a:p>
          <a:p>
            <a:endParaRPr lang="en-US" altLang="zh-CN" dirty="0"/>
          </a:p>
          <a:p>
            <a:endParaRPr lang="en-US" altLang="zh-CN" dirty="0"/>
          </a:p>
          <a:p>
            <a:r>
              <a:rPr lang="zh-CN" altLang="en-US" dirty="0"/>
              <a:t>由</a:t>
            </a:r>
            <a:r>
              <a:rPr lang="en-US" altLang="zh-CN" dirty="0" err="1"/>
              <a:t>Collobert</a:t>
            </a:r>
            <a:r>
              <a:rPr lang="en-US" altLang="zh-CN" dirty="0"/>
              <a:t> and Weston 2011</a:t>
            </a:r>
            <a:r>
              <a:rPr lang="zh-CN" altLang="en-US" dirty="0"/>
              <a:t>和</a:t>
            </a:r>
            <a:r>
              <a:rPr lang="en-US" altLang="zh-CN" dirty="0"/>
              <a:t>Kim 2014</a:t>
            </a:r>
            <a:r>
              <a:rPr lang="zh-CN" altLang="en-US" dirty="0"/>
              <a:t>首先应用于</a:t>
            </a:r>
            <a:r>
              <a:rPr lang="en-US" altLang="zh-CN" dirty="0"/>
              <a:t>NLP</a:t>
            </a:r>
          </a:p>
          <a:p>
            <a:pPr lvl="1"/>
            <a:r>
              <a:rPr lang="en-US" altLang="zh-CN" dirty="0"/>
              <a:t>Convolutional Neural Networks for Sentence Classification</a:t>
            </a:r>
          </a:p>
        </p:txBody>
      </p:sp>
      <p:sp>
        <p:nvSpPr>
          <p:cNvPr id="3" name="标题 2"/>
          <p:cNvSpPr>
            <a:spLocks noGrp="1"/>
          </p:cNvSpPr>
          <p:nvPr>
            <p:ph type="title"/>
          </p:nvPr>
        </p:nvSpPr>
        <p:spPr/>
        <p:txBody>
          <a:bodyPr/>
          <a:lstStyle/>
          <a:p>
            <a:r>
              <a:rPr lang="zh-CN" altLang="en-US" dirty="0"/>
              <a:t>卷积神经网络</a:t>
            </a:r>
          </a:p>
        </p:txBody>
      </p:sp>
      <p:grpSp>
        <p:nvGrpSpPr>
          <p:cNvPr id="11" name="组合 10"/>
          <p:cNvGrpSpPr/>
          <p:nvPr/>
        </p:nvGrpSpPr>
        <p:grpSpPr>
          <a:xfrm>
            <a:off x="1786046" y="2564904"/>
            <a:ext cx="5427446" cy="1695687"/>
            <a:chOff x="755576" y="2564904"/>
            <a:chExt cx="5427446" cy="1695687"/>
          </a:xfrm>
        </p:grpSpPr>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2564904"/>
              <a:ext cx="4544059" cy="1695687"/>
            </a:xfrm>
            <a:prstGeom prst="rect">
              <a:avLst/>
            </a:prstGeom>
          </p:spPr>
        </p:pic>
        <p:cxnSp>
          <p:nvCxnSpPr>
            <p:cNvPr id="9" name="直接箭头连接符 8"/>
            <p:cNvCxnSpPr/>
            <p:nvPr/>
          </p:nvCxnSpPr>
          <p:spPr>
            <a:xfrm>
              <a:off x="1331640" y="2924944"/>
              <a:ext cx="3892049" cy="0"/>
            </a:xfrm>
            <a:prstGeom prst="straightConnector1">
              <a:avLst/>
            </a:prstGeom>
            <a:ln w="38100"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10" name="文本框 9"/>
                <p:cNvSpPr txBox="1"/>
                <p:nvPr/>
              </p:nvSpPr>
              <p:spPr>
                <a:xfrm>
                  <a:off x="5148064" y="2636756"/>
                  <a:ext cx="1034958" cy="57637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1400" i="1" smtClean="0">
                                <a:latin typeface="Cambria Math" panose="02040503050406030204" pitchFamily="18" charset="0"/>
                              </a:rPr>
                            </m:ctrlPr>
                          </m:dPr>
                          <m:e>
                            <m:f>
                              <m:fPr>
                                <m:type m:val="noBa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5.5</m:t>
                                </m:r>
                              </m:num>
                              <m:den>
                                <m:r>
                                  <a:rPr lang="en-US" altLang="zh-CN" sz="1400" b="0" i="1" smtClean="0">
                                    <a:latin typeface="Cambria Math" panose="02040503050406030204" pitchFamily="18" charset="0"/>
                                  </a:rPr>
                                  <m:t>6.1</m:t>
                                </m:r>
                              </m:den>
                            </m:f>
                          </m:e>
                        </m:d>
                      </m:oMath>
                    </m:oMathPara>
                  </a14:m>
                  <a:endParaRPr lang="zh-CN" altLang="en-US" sz="1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5148064" y="2636756"/>
                  <a:ext cx="1034958" cy="576376"/>
                </a:xfrm>
                <a:prstGeom prst="rect">
                  <a:avLst/>
                </a:prstGeom>
                <a:blipFill>
                  <a:blip r:embed="rId3"/>
                  <a:stretch>
                    <a:fillRect/>
                  </a:stretch>
                </a:blipFill>
              </p:spPr>
              <p:txBody>
                <a:bodyPr/>
                <a:lstStyle/>
                <a:p>
                  <a:r>
                    <a:rPr lang="zh-CN" altLang="en-US">
                      <a:noFill/>
                    </a:rPr>
                    <a:t> </a:t>
                  </a:r>
                </a:p>
              </p:txBody>
            </p:sp>
          </mc:Fallback>
        </mc:AlternateContent>
      </p:grpSp>
      <p:sp>
        <p:nvSpPr>
          <p:cNvPr id="4" name="灯片编号占位符 3"/>
          <p:cNvSpPr>
            <a:spLocks noGrp="1"/>
          </p:cNvSpPr>
          <p:nvPr>
            <p:ph type="sldNum" sz="quarter" idx="10"/>
          </p:nvPr>
        </p:nvSpPr>
        <p:spPr/>
        <p:txBody>
          <a:bodyPr/>
          <a:lstStyle/>
          <a:p>
            <a:fld id="{0C913308-F349-4B6D-A68A-DD1791B4A57B}" type="slidenum">
              <a:rPr lang="zh-CN" altLang="en-US" smtClean="0"/>
              <a:pPr/>
              <a:t>159</a:t>
            </a:fld>
            <a:r>
              <a:rPr lang="en-US" altLang="zh-CN"/>
              <a:t>/300</a:t>
            </a:r>
            <a:endParaRPr lang="zh-CN" altLang="en-US" dirty="0"/>
          </a:p>
        </p:txBody>
      </p:sp>
    </p:spTree>
    <p:extLst>
      <p:ext uri="{BB962C8B-B14F-4D97-AF65-F5344CB8AC3E}">
        <p14:creationId xmlns:p14="http://schemas.microsoft.com/office/powerpoint/2010/main" val="3009032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用</a:t>
            </a:r>
            <a:r>
              <a:rPr lang="zh-CN" altLang="en-US" dirty="0">
                <a:solidFill>
                  <a:schemeClr val="accent2">
                    <a:lumMod val="75000"/>
                  </a:schemeClr>
                </a:solidFill>
              </a:rPr>
              <a:t>规则分析</a:t>
            </a:r>
            <a:r>
              <a:rPr lang="zh-CN" altLang="en-US" dirty="0"/>
              <a:t>句子“</a:t>
            </a:r>
            <a:r>
              <a:rPr lang="en-US" altLang="zh-CN" dirty="0"/>
              <a:t>the boy saw the girl with a telescope”</a:t>
            </a:r>
          </a:p>
          <a:p>
            <a:endParaRPr lang="zh-CN" altLang="en-US" dirty="0"/>
          </a:p>
        </p:txBody>
      </p:sp>
      <p:sp>
        <p:nvSpPr>
          <p:cNvPr id="2" name="标题 1"/>
          <p:cNvSpPr>
            <a:spLocks noGrp="1"/>
          </p:cNvSpPr>
          <p:nvPr>
            <p:ph type="title"/>
          </p:nvPr>
        </p:nvSpPr>
        <p:spPr/>
        <p:txBody>
          <a:bodyPr>
            <a:normAutofit fontScale="90000"/>
          </a:bodyPr>
          <a:lstStyle/>
          <a:p>
            <a:r>
              <a:rPr lang="zh-CN" altLang="en-US" dirty="0"/>
              <a:t>具体方法</a:t>
            </a:r>
          </a:p>
        </p:txBody>
      </p:sp>
      <p:pic>
        <p:nvPicPr>
          <p:cNvPr id="1026" name="Picture 2"/>
          <p:cNvPicPr>
            <a:picLocks noChangeAspect="1" noChangeArrowheads="1"/>
          </p:cNvPicPr>
          <p:nvPr/>
        </p:nvPicPr>
        <p:blipFill>
          <a:blip r:embed="rId2" cstate="print"/>
          <a:srcRect/>
          <a:stretch>
            <a:fillRect/>
          </a:stretch>
        </p:blipFill>
        <p:spPr bwMode="auto">
          <a:xfrm>
            <a:off x="395536" y="2996952"/>
            <a:ext cx="4223528" cy="3024336"/>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716016" y="2996952"/>
            <a:ext cx="3744416" cy="3004997"/>
          </a:xfrm>
          <a:prstGeom prst="rect">
            <a:avLst/>
          </a:prstGeom>
          <a:noFill/>
          <a:ln w="9525">
            <a:noFill/>
            <a:miter lim="800000"/>
            <a:headEnd/>
            <a:tailEnd/>
          </a:ln>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16</a:t>
            </a:fld>
            <a:r>
              <a:rPr lang="en-US" altLang="zh-CN"/>
              <a:t>/300</a:t>
            </a:r>
            <a:endParaRPr lang="zh-CN" altLang="en-US" dirty="0"/>
          </a:p>
        </p:txBody>
      </p:sp>
    </p:spTree>
    <p:extLst>
      <p:ext uri="{BB962C8B-B14F-4D97-AF65-F5344CB8AC3E}">
        <p14:creationId xmlns:p14="http://schemas.microsoft.com/office/powerpoint/2010/main" val="1427646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 calcmode="lin" valueType="num">
                                      <p:cBhvr additive="base">
                                        <p:cTn id="13" dur="500" fill="hold"/>
                                        <p:tgtEl>
                                          <p:spTgt spid="1027"/>
                                        </p:tgtEl>
                                        <p:attrNameLst>
                                          <p:attrName>ppt_x</p:attrName>
                                        </p:attrNameLst>
                                      </p:cBhvr>
                                      <p:tavLst>
                                        <p:tav tm="0">
                                          <p:val>
                                            <p:strVal val="#ppt_x"/>
                                          </p:val>
                                        </p:tav>
                                        <p:tav tm="100000">
                                          <p:val>
                                            <p:strVal val="#ppt_x"/>
                                          </p:val>
                                        </p:tav>
                                      </p:tavLst>
                                    </p:anim>
                                    <p:anim calcmode="lin" valueType="num">
                                      <p:cBhvr additive="base">
                                        <p:cTn id="14"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a:t>模型：</a:t>
                </a:r>
                <a:endParaRPr lang="en-US" altLang="zh-CN" dirty="0"/>
              </a:p>
              <a:p>
                <a:pPr lvl="1"/>
                <a:r>
                  <a:rPr lang="zh-CN" altLang="en-US" dirty="0"/>
                  <a:t>一层</a:t>
                </a:r>
                <a:r>
                  <a:rPr lang="en-US" altLang="zh-CN" dirty="0"/>
                  <a:t>CNN+</a:t>
                </a:r>
                <a:r>
                  <a:rPr lang="zh-CN" altLang="en-US" dirty="0"/>
                  <a:t>一个池化层</a:t>
                </a:r>
                <a:endParaRPr lang="en-US" altLang="zh-CN" dirty="0"/>
              </a:p>
              <a:p>
                <a:endParaRPr lang="en-US" altLang="zh-CN" dirty="0"/>
              </a:p>
              <a:p>
                <a:r>
                  <a:rPr lang="zh-CN" altLang="en-US" dirty="0"/>
                  <a:t>词向量：</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ℝ</m:t>
                        </m:r>
                      </m:e>
                      <m:sup>
                        <m:r>
                          <a:rPr lang="en-US" altLang="zh-CN" b="0" i="1" smtClean="0">
                            <a:latin typeface="Cambria Math" panose="02040503050406030204" pitchFamily="18" charset="0"/>
                          </a:rPr>
                          <m:t>𝑘</m:t>
                        </m:r>
                      </m:sup>
                    </m:sSup>
                  </m:oMath>
                </a14:m>
                <a:endParaRPr lang="en-US" altLang="zh-CN" dirty="0"/>
              </a:p>
              <a:p>
                <a:r>
                  <a:rPr lang="zh-CN" altLang="en-US" dirty="0"/>
                  <a:t>句子</a:t>
                </a:r>
                <a:r>
                  <a:rPr lang="en-US" altLang="zh-CN" dirty="0"/>
                  <a:t>:</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r>
                          <a:rPr lang="en-US" altLang="zh-CN" b="0" i="1" smtClean="0">
                            <a:latin typeface="Cambria Math" panose="02040503050406030204" pitchFamily="18" charset="0"/>
                          </a:rPr>
                          <m:t>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2</m:t>
                        </m:r>
                      </m:sub>
                    </m:sSub>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𝑛</m:t>
                        </m:r>
                      </m:sub>
                    </m:sSub>
                  </m:oMath>
                </a14:m>
                <a:r>
                  <a:rPr lang="zh-CN" altLang="en-US" dirty="0"/>
                  <a:t> （向量拼接）</a:t>
                </a:r>
                <a:endParaRPr lang="en-US" altLang="zh-CN" dirty="0"/>
              </a:p>
              <a:p>
                <a:pPr lvl="1"/>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x</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sub>
                    </m:sSub>
                  </m:oMath>
                </a14:m>
                <a:r>
                  <a:rPr lang="zh-CN" altLang="en-US" dirty="0"/>
                  <a:t>是词的拼接</a:t>
                </a:r>
                <a:endParaRPr lang="en-US" altLang="zh-CN" dirty="0"/>
              </a:p>
              <a:p>
                <a:r>
                  <a:rPr lang="zh-CN" altLang="en-US" dirty="0"/>
                  <a:t>卷积核：</a:t>
                </a:r>
                <a14:m>
                  <m:oMath xmlns:m="http://schemas.openxmlformats.org/officeDocument/2006/math">
                    <m:r>
                      <m:rPr>
                        <m:sty m:val="p"/>
                      </m:rPr>
                      <a:rPr lang="en-US" altLang="zh-CN" i="1" dirty="0">
                        <a:latin typeface="Cambria Math" panose="02040503050406030204" pitchFamily="18" charset="0"/>
                      </a:rPr>
                      <m:t>w</m:t>
                    </m:r>
                    <m:r>
                      <a:rPr lang="en-US" altLang="zh-CN" b="0" i="1" dirty="0" smtClean="0">
                        <a:latin typeface="Cambria Math" panose="02040503050406030204" pitchFamily="18" charset="0"/>
                      </a:rPr>
                      <m:t>∈</m:t>
                    </m:r>
                    <m:sSup>
                      <m:sSupPr>
                        <m:ctrlPr>
                          <a:rPr lang="en-US" altLang="zh-CN" b="0" i="1" dirty="0" smtClean="0">
                            <a:latin typeface="Cambria Math" panose="02040503050406030204" pitchFamily="18" charset="0"/>
                          </a:rPr>
                        </m:ctrlPr>
                      </m:sSupPr>
                      <m:e>
                        <m:r>
                          <a:rPr lang="en-US" altLang="zh-CN" b="0" i="1" dirty="0" smtClean="0">
                            <a:latin typeface="Cambria Math" panose="02040503050406030204" pitchFamily="18" charset="0"/>
                          </a:rPr>
                          <m:t>ℝ</m:t>
                        </m:r>
                      </m:e>
                      <m:sup>
                        <m:r>
                          <a:rPr lang="en-US" altLang="zh-CN" b="0" i="1" dirty="0" smtClean="0">
                            <a:latin typeface="Cambria Math" panose="02040503050406030204" pitchFamily="18" charset="0"/>
                          </a:rPr>
                          <m:t>h𝑘</m:t>
                        </m:r>
                      </m:sup>
                    </m:sSup>
                  </m:oMath>
                </a14:m>
                <a:r>
                  <a:rPr lang="zh-CN" altLang="en-US" dirty="0"/>
                  <a:t>，窗口为</a:t>
                </a:r>
                <a:r>
                  <a:rPr lang="en-US" altLang="zh-CN" dirty="0"/>
                  <a:t>h</a:t>
                </a:r>
              </a:p>
              <a:p>
                <a:pPr lvl="1"/>
                <a:r>
                  <a:rPr lang="en-US" altLang="zh-CN" dirty="0"/>
                  <a:t>h</a:t>
                </a:r>
                <a:r>
                  <a:rPr lang="zh-CN" altLang="en-US" dirty="0"/>
                  <a:t>大于</a:t>
                </a:r>
                <a:r>
                  <a:rPr lang="en-US" altLang="zh-CN" dirty="0"/>
                  <a:t>2</a:t>
                </a:r>
                <a:r>
                  <a:rPr lang="zh-CN" altLang="en-US" dirty="0"/>
                  <a:t>或更高，如</a:t>
                </a:r>
                <a:r>
                  <a:rPr lang="en-US" altLang="zh-CN" dirty="0"/>
                  <a:t>3</a:t>
                </a:r>
              </a:p>
              <a:p>
                <a:pPr lvl="1"/>
                <a:r>
                  <a:rPr lang="zh-CN" altLang="en-US" dirty="0"/>
                  <a:t>注意：这里卷积核是向量</a:t>
                </a:r>
                <a:endParaRPr lang="en-US" altLang="zh-CN" dirty="0"/>
              </a:p>
              <a:p>
                <a:r>
                  <a:rPr lang="zh-CN" altLang="en-US" dirty="0"/>
                  <a:t>计算</a:t>
                </a:r>
                <a:r>
                  <a:rPr lang="en-US" altLang="zh-CN" dirty="0"/>
                  <a:t>CNN</a:t>
                </a:r>
                <a:r>
                  <a:rPr lang="zh-CN" altLang="en-US" dirty="0"/>
                  <a:t>层的特征</a:t>
                </a:r>
                <a:endParaRPr lang="en-US" altLang="zh-CN" dirty="0"/>
              </a:p>
              <a:p>
                <a:pPr lvl="1"/>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𝑓</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𝑤</m:t>
                        </m:r>
                      </m:e>
                      <m:sup>
                        <m:r>
                          <a:rPr lang="en-US" altLang="zh-CN" b="0" i="1" smtClean="0">
                            <a:latin typeface="Cambria Math" panose="02040503050406030204" pitchFamily="18" charset="0"/>
                          </a:rPr>
                          <m:t>𝑇</m:t>
                        </m:r>
                      </m:sup>
                    </m:s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h</m:t>
                        </m:r>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𝑏</m:t>
                    </m:r>
                    <m:r>
                      <a:rPr lang="en-US" altLang="zh-CN" b="0" i="1" smtClean="0">
                        <a:latin typeface="Cambria Math" panose="02040503050406030204" pitchFamily="18" charset="0"/>
                      </a:rPr>
                      <m:t>)</m:t>
                    </m:r>
                  </m:oMath>
                </a14:m>
                <a:endParaRPr lang="zh-CN" altLang="en-US" dirty="0"/>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1520"/>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4835184"/>
            <a:ext cx="3866536" cy="151778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160</a:t>
            </a:fld>
            <a:r>
              <a:rPr lang="en-US" altLang="zh-CN"/>
              <a:t>/300</a:t>
            </a:r>
            <a:endParaRPr lang="zh-CN" altLang="en-US" dirty="0"/>
          </a:p>
        </p:txBody>
      </p:sp>
    </p:spTree>
    <p:extLst>
      <p:ext uri="{BB962C8B-B14F-4D97-AF65-F5344CB8AC3E}">
        <p14:creationId xmlns:p14="http://schemas.microsoft.com/office/powerpoint/2010/main" val="1362669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池化层</a:t>
                </a:r>
                <a:r>
                  <a:rPr lang="en-US" altLang="zh-CN" dirty="0"/>
                  <a:t>(Pooling layer)</a:t>
                </a:r>
              </a:p>
              <a:p>
                <a:r>
                  <a:rPr lang="zh-CN" altLang="en-US" dirty="0"/>
                  <a:t>这里介绍的是最大池化层</a:t>
                </a:r>
                <a:r>
                  <a:rPr lang="en-US" altLang="zh-CN" dirty="0"/>
                  <a:t>(max pooling)</a:t>
                </a:r>
              </a:p>
              <a:p>
                <a:endParaRPr lang="en-US" altLang="zh-CN" dirty="0"/>
              </a:p>
              <a:p>
                <a:r>
                  <a:rPr lang="zh-CN" altLang="en-US" dirty="0"/>
                  <a:t>想法：捕捉最重要的</a:t>
                </a:r>
                <a:r>
                  <a:rPr lang="en-US" altLang="zh-CN" dirty="0"/>
                  <a:t>activation</a:t>
                </a:r>
              </a:p>
              <a:p>
                <a:endParaRPr lang="en-US" altLang="zh-CN" dirty="0"/>
              </a:p>
              <a:p>
                <a:r>
                  <a:rPr lang="en-US" altLang="zh-CN" dirty="0"/>
                  <a:t>feature map </a:t>
                </a:r>
                <a14:m>
                  <m:oMath xmlns:m="http://schemas.openxmlformats.org/officeDocument/2006/math">
                    <m:r>
                      <a:rPr lang="en-US" altLang="zh-CN" i="1">
                        <a:latin typeface="Cambria Math" panose="02040503050406030204" pitchFamily="18" charset="0"/>
                      </a:rPr>
                      <m:t>𝑐</m:t>
                    </m:r>
                    <m:r>
                      <a:rPr lang="en-US" altLang="zh-CN" i="1">
                        <a:latin typeface="Cambria Math" panose="02040503050406030204" pitchFamily="18" charset="0"/>
                      </a:rPr>
                      <m:t>=</m:t>
                    </m:r>
                    <m:d>
                      <m:dPr>
                        <m:begChr m:val="["/>
                        <m:endChr m:val="]"/>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sub>
                        </m:sSub>
                      </m:e>
                    </m:d>
                    <m:r>
                      <a:rPr lang="en-US" altLang="zh-CN" i="1">
                        <a:latin typeface="Cambria Math" panose="02040503050406030204" pitchFamily="18" charset="0"/>
                      </a:rPr>
                      <m:t>∈</m:t>
                    </m:r>
                    <m:sSup>
                      <m:sSupPr>
                        <m:ctrlPr>
                          <a:rPr lang="en-US" altLang="zh-CN" i="1">
                            <a:latin typeface="Cambria Math" panose="02040503050406030204" pitchFamily="18" charset="0"/>
                          </a:rPr>
                        </m:ctrlPr>
                      </m:sSupPr>
                      <m:e>
                        <m:r>
                          <a:rPr lang="en-US" altLang="zh-CN" i="1">
                            <a:latin typeface="Cambria Math" panose="02040503050406030204" pitchFamily="18" charset="0"/>
                          </a:rPr>
                          <m:t>ℝ</m:t>
                        </m:r>
                      </m:e>
                      <m:sup>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+1</m:t>
                        </m:r>
                      </m:sup>
                    </m:sSup>
                  </m:oMath>
                </a14:m>
                <a:r>
                  <a:rPr lang="zh-CN" altLang="en-US" dirty="0"/>
                  <a:t>取最大值</a:t>
                </a:r>
                <a:endParaRPr lang="en-US" altLang="zh-CN" dirty="0"/>
              </a:p>
              <a:p>
                <a:r>
                  <a:rPr lang="en-US" altLang="zh-CN" dirty="0"/>
                  <a:t>Pooled : </a:t>
                </a:r>
                <a14:m>
                  <m:oMath xmlns:m="http://schemas.openxmlformats.org/officeDocument/2006/math">
                    <m:r>
                      <a:rPr lang="en-US" altLang="zh-CN" b="0" i="1" smtClean="0">
                        <a:latin typeface="Cambria Math" panose="02040503050406030204" pitchFamily="18" charset="0"/>
                      </a:rPr>
                      <m:t> </m:t>
                    </m:r>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𝑐</m:t>
                        </m:r>
                      </m:e>
                    </m:acc>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oMath>
                </a14:m>
                <a:endParaRPr lang="en-US" altLang="zh-CN" dirty="0"/>
              </a:p>
              <a:p>
                <a:endParaRPr lang="en-US" altLang="zh-CN" dirty="0"/>
              </a:p>
              <a:p>
                <a:r>
                  <a:rPr lang="zh-CN" altLang="en-US" dirty="0"/>
                  <a:t>但我们想要更多的特征！</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0C913308-F349-4B6D-A68A-DD1791B4A57B}" type="slidenum">
              <a:rPr lang="zh-CN" altLang="en-US" smtClean="0"/>
              <a:pPr/>
              <a:t>161</a:t>
            </a:fld>
            <a:r>
              <a:rPr lang="en-US" altLang="zh-CN"/>
              <a:t>/300</a:t>
            </a:r>
            <a:endParaRPr lang="zh-CN" altLang="en-US" dirty="0"/>
          </a:p>
        </p:txBody>
      </p:sp>
    </p:spTree>
    <p:extLst>
      <p:ext uri="{BB962C8B-B14F-4D97-AF65-F5344CB8AC3E}">
        <p14:creationId xmlns:p14="http://schemas.microsoft.com/office/powerpoint/2010/main" val="365448425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p:sp>
        <p:nvSpPr>
          <p:cNvPr id="3" name="内容占位符 2"/>
          <p:cNvSpPr>
            <a:spLocks noGrp="1"/>
          </p:cNvSpPr>
          <p:nvPr>
            <p:ph idx="1"/>
          </p:nvPr>
        </p:nvSpPr>
        <p:spPr/>
        <p:txBody>
          <a:bodyPr/>
          <a:lstStyle/>
          <a:p>
            <a:r>
              <a:rPr lang="zh-CN" altLang="en-US" dirty="0"/>
              <a:t>使用多个卷积核</a:t>
            </a:r>
            <a:endParaRPr lang="en-US" altLang="zh-CN" dirty="0"/>
          </a:p>
          <a:p>
            <a:pPr lvl="1"/>
            <a:r>
              <a:rPr lang="zh-CN" altLang="en-US" dirty="0"/>
              <a:t>窗口大小相同的</a:t>
            </a:r>
            <a:r>
              <a:rPr lang="en-US" altLang="zh-CN" dirty="0"/>
              <a:t>h</a:t>
            </a:r>
            <a:r>
              <a:rPr lang="zh-CN" altLang="en-US" dirty="0"/>
              <a:t>可以组合为一个矩阵</a:t>
            </a:r>
            <a:endParaRPr lang="en-US" altLang="zh-CN" dirty="0"/>
          </a:p>
          <a:p>
            <a:endParaRPr lang="en-US" altLang="zh-CN" dirty="0"/>
          </a:p>
          <a:p>
            <a:r>
              <a:rPr lang="zh-CN" altLang="en-US" dirty="0"/>
              <a:t>可以使用不同大小的窗口</a:t>
            </a:r>
            <a:endParaRPr lang="en-US" altLang="zh-CN" dirty="0"/>
          </a:p>
          <a:p>
            <a:pPr marL="0" indent="0">
              <a:buNone/>
            </a:pPr>
            <a:endParaRPr lang="en-US" altLang="zh-CN" dirty="0"/>
          </a:p>
          <a:p>
            <a:r>
              <a:rPr lang="zh-CN" altLang="en-US" dirty="0"/>
              <a:t>因为有池化层，窗口的大小并不影响下一层的输入维度</a:t>
            </a:r>
            <a:endParaRPr lang="en-US" altLang="zh-CN" dirty="0"/>
          </a:p>
          <a:p>
            <a:pPr lvl="1"/>
            <a:r>
              <a:rPr lang="zh-CN" altLang="en-US" dirty="0"/>
              <a:t>下一层输入的维度就是卷积核的个数</a:t>
            </a:r>
            <a:endParaRPr lang="en-US" altLang="zh-CN" dirty="0"/>
          </a:p>
          <a:p>
            <a:pPr lvl="1"/>
            <a:endParaRPr lang="en-US" altLang="zh-CN" dirty="0"/>
          </a:p>
          <a:p>
            <a:r>
              <a:rPr lang="zh-CN" altLang="en-US" dirty="0"/>
              <a:t>我们可以用不同的卷积核来观察</a:t>
            </a:r>
            <a:r>
              <a:rPr lang="en-US" altLang="zh-CN" dirty="0"/>
              <a:t>unigrams, bigrams, trigrams, 4-grams, …</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162</a:t>
            </a:fld>
            <a:r>
              <a:rPr lang="en-US" altLang="zh-CN"/>
              <a:t>/300</a:t>
            </a:r>
            <a:endParaRPr lang="zh-CN" altLang="en-US" dirty="0"/>
          </a:p>
        </p:txBody>
      </p:sp>
    </p:spTree>
    <p:extLst>
      <p:ext uri="{BB962C8B-B14F-4D97-AF65-F5344CB8AC3E}">
        <p14:creationId xmlns:p14="http://schemas.microsoft.com/office/powerpoint/2010/main" val="125414969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卷积神经网络</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a:t>CNN</a:t>
                </a:r>
                <a:r>
                  <a:rPr lang="zh-CN" altLang="en-US" dirty="0"/>
                  <a:t>应用于</a:t>
                </a:r>
                <a:r>
                  <a:rPr lang="zh-CN" altLang="en-US" dirty="0">
                    <a:solidFill>
                      <a:schemeClr val="accent2">
                        <a:lumMod val="75000"/>
                      </a:schemeClr>
                    </a:solidFill>
                  </a:rPr>
                  <a:t>文档分类</a:t>
                </a:r>
                <a:endParaRPr lang="en-US" altLang="zh-CN" dirty="0">
                  <a:solidFill>
                    <a:schemeClr val="accent2">
                      <a:lumMod val="75000"/>
                    </a:schemeClr>
                  </a:solidFill>
                </a:endParaRPr>
              </a:p>
              <a:p>
                <a:pPr lvl="1"/>
                <a:r>
                  <a:rPr lang="zh-CN" altLang="en-US" dirty="0"/>
                  <a:t>首先一个卷积，然后一个最大池化</a:t>
                </a:r>
                <a:endParaRPr lang="en-US" altLang="zh-CN" dirty="0"/>
              </a:p>
              <a:p>
                <a:pPr lvl="1"/>
                <a:r>
                  <a:rPr lang="zh-CN" altLang="en-US" dirty="0"/>
                  <a:t>得到最后的特征向量</a:t>
                </a:r>
                <a14:m>
                  <m:oMath xmlns:m="http://schemas.openxmlformats.org/officeDocument/2006/math">
                    <m:r>
                      <a:rPr lang="en-US" altLang="zh-CN" i="1">
                        <a:latin typeface="Cambria Math" panose="02040503050406030204" pitchFamily="18" charset="0"/>
                      </a:rPr>
                      <m:t>𝑧</m:t>
                    </m:r>
                    <m:r>
                      <a:rPr lang="en-US" altLang="zh-CN" i="1">
                        <a:latin typeface="Cambria Math" panose="02040503050406030204" pitchFamily="18" charset="0"/>
                      </a:rPr>
                      <m:t>=[ </m:t>
                    </m:r>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1</m:t>
                            </m:r>
                          </m:sub>
                        </m:sSub>
                      </m:e>
                    </m:acc>
                    <m:r>
                      <a:rPr lang="en-US" altLang="zh-CN" i="1">
                        <a:latin typeface="Cambria Math" panose="02040503050406030204" pitchFamily="18" charset="0"/>
                      </a:rPr>
                      <m:t>,…,</m:t>
                    </m:r>
                  </m:oMath>
                </a14:m>
                <a:r>
                  <a:rPr lang="en-US" altLang="zh-CN" dirty="0"/>
                  <a:t> </a:t>
                </a:r>
                <a14:m>
                  <m:oMath xmlns:m="http://schemas.openxmlformats.org/officeDocument/2006/math">
                    <m:acc>
                      <m:accPr>
                        <m:chr m:val="̂"/>
                        <m:ctrlPr>
                          <a:rPr lang="en-US" altLang="zh-CN"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𝑚</m:t>
                            </m:r>
                          </m:sub>
                        </m:sSub>
                      </m:e>
                    </m:acc>
                    <m:r>
                      <a:rPr lang="en-US" altLang="zh-CN" i="1">
                        <a:latin typeface="Cambria Math" panose="02040503050406030204" pitchFamily="18" charset="0"/>
                      </a:rPr>
                      <m:t>]</m:t>
                    </m:r>
                  </m:oMath>
                </a14:m>
                <a:r>
                  <a:rPr lang="zh-CN" altLang="en-US" dirty="0"/>
                  <a:t>假设有</a:t>
                </a:r>
                <a:r>
                  <a:rPr lang="en-US" altLang="zh-CN" dirty="0"/>
                  <a:t>m</a:t>
                </a:r>
                <a:r>
                  <a:rPr lang="zh-CN" altLang="en-US" dirty="0"/>
                  <a:t>个</a:t>
                </a:r>
                <a:r>
                  <a:rPr lang="en-US" altLang="zh-CN" dirty="0"/>
                  <a:t>filter w</a:t>
                </a:r>
              </a:p>
              <a:p>
                <a:r>
                  <a:rPr lang="zh-CN" altLang="en-US" dirty="0"/>
                  <a:t>如何进行分类？</a:t>
                </a:r>
                <a:endParaRPr lang="en-US" altLang="zh-CN" dirty="0"/>
              </a:p>
              <a:p>
                <a:pPr lvl="1"/>
                <a:r>
                  <a:rPr lang="zh-CN" altLang="en-US" dirty="0"/>
                  <a:t>简单的</a:t>
                </a:r>
                <a:r>
                  <a:rPr lang="en-US" altLang="zh-CN" dirty="0" err="1"/>
                  <a:t>softmax</a:t>
                </a:r>
                <a:r>
                  <a:rPr lang="zh-CN" altLang="en-US" dirty="0"/>
                  <a:t>层 </a:t>
                </a:r>
                <a14:m>
                  <m:oMath xmlns:m="http://schemas.openxmlformats.org/officeDocument/2006/math">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𝑠𝑜𝑓𝑡𝑚𝑎𝑥</m:t>
                    </m:r>
                    <m:d>
                      <m:dPr>
                        <m:ctrlPr>
                          <a:rPr lang="en-US" altLang="zh-CN" b="0" i="1" smtClean="0">
                            <a:latin typeface="Cambria Math" panose="02040503050406030204" pitchFamily="18" charset="0"/>
                          </a:rPr>
                        </m:ctrlPr>
                      </m:dPr>
                      <m:e>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𝑊</m:t>
                            </m:r>
                          </m:e>
                          <m: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𝑆</m:t>
                                </m:r>
                              </m:e>
                            </m:d>
                          </m:sup>
                        </m:sSup>
                        <m:r>
                          <a:rPr lang="en-US" altLang="zh-CN" b="0" i="1" smtClean="0">
                            <a:latin typeface="Cambria Math" panose="02040503050406030204" pitchFamily="18" charset="0"/>
                          </a:rPr>
                          <m:t>𝑧</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e>
                    </m:d>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4" name="内容占位符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475656" y="3383087"/>
            <a:ext cx="5688632" cy="33231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163</a:t>
            </a:fld>
            <a:r>
              <a:rPr lang="en-US" altLang="zh-CN"/>
              <a:t>/300</a:t>
            </a:r>
            <a:endParaRPr lang="zh-CN" altLang="en-US" dirty="0"/>
          </a:p>
        </p:txBody>
      </p:sp>
    </p:spTree>
    <p:extLst>
      <p:ext uri="{BB962C8B-B14F-4D97-AF65-F5344CB8AC3E}">
        <p14:creationId xmlns:p14="http://schemas.microsoft.com/office/powerpoint/2010/main" val="422721844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a:spLocks/>
          </p:cNvSpPr>
          <p:nvPr/>
        </p:nvSpPr>
        <p:spPr bwMode="auto">
          <a:xfrm>
            <a:off x="179388" y="765175"/>
            <a:ext cx="8640762" cy="561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ts val="1200"/>
              </a:spcAft>
              <a:buClr>
                <a:srgbClr val="7030A0"/>
              </a:buClr>
              <a:buSzPct val="80000"/>
              <a:buFont typeface="Wingdings" pitchFamily="2" charset="2"/>
              <a:buChar char="p"/>
              <a:defRPr sz="2400" b="1">
                <a:solidFill>
                  <a:schemeClr val="tx1"/>
                </a:solidFill>
                <a:latin typeface="微软雅黑" pitchFamily="34" charset="-122"/>
                <a:ea typeface="微软雅黑" pitchFamily="34" charset="-122"/>
                <a:cs typeface="+mn-cs"/>
              </a:defRPr>
            </a:lvl1pPr>
            <a:lvl2pPr marL="742950" indent="-285750" algn="l" rtl="0" eaLnBrk="1" fontAlgn="base" hangingPunct="1">
              <a:spcBef>
                <a:spcPct val="20000"/>
              </a:spcBef>
              <a:spcAft>
                <a:spcPts val="600"/>
              </a:spcAft>
              <a:buClr>
                <a:srgbClr val="00B0F0"/>
              </a:buClr>
              <a:buSzPct val="70000"/>
              <a:buFont typeface="Wingdings" pitchFamily="2" charset="2"/>
              <a:buChar char="p"/>
              <a:defRPr sz="2000">
                <a:solidFill>
                  <a:schemeClr val="tx1"/>
                </a:solidFill>
                <a:latin typeface="微软雅黑" pitchFamily="34" charset="-122"/>
                <a:ea typeface="微软雅黑" pitchFamily="34" charset="-122"/>
              </a:defRPr>
            </a:lvl2pPr>
            <a:lvl3pPr marL="1143000" indent="-228600" algn="l" rtl="0" eaLnBrk="1" fontAlgn="base" hangingPunct="1">
              <a:spcBef>
                <a:spcPct val="20000"/>
              </a:spcBef>
              <a:spcAft>
                <a:spcPts val="400"/>
              </a:spcAft>
              <a:buClr>
                <a:srgbClr val="7030A0"/>
              </a:buClr>
              <a:buSzPct val="65000"/>
              <a:buFont typeface="Wingdings" pitchFamily="2" charset="2"/>
              <a:buChar char="n"/>
              <a:defRPr sz="1800">
                <a:solidFill>
                  <a:schemeClr val="tx1"/>
                </a:solidFill>
                <a:latin typeface="微软雅黑" pitchFamily="34" charset="-122"/>
                <a:ea typeface="微软雅黑" pitchFamily="34" charset="-122"/>
              </a:defRPr>
            </a:lvl3pPr>
            <a:lvl4pPr marL="1600200" indent="-228600" algn="l" rtl="0" eaLnBrk="1" fontAlgn="base" hangingPunct="1">
              <a:spcBef>
                <a:spcPct val="20000"/>
              </a:spcBef>
              <a:spcAft>
                <a:spcPts val="200"/>
              </a:spcAft>
              <a:buClr>
                <a:schemeClr val="hlink"/>
              </a:buClr>
              <a:buSzPct val="60000"/>
              <a:buFont typeface="Wingdings" pitchFamily="2" charset="2"/>
              <a:buChar char="n"/>
              <a:defRPr sz="1600">
                <a:solidFill>
                  <a:schemeClr val="tx1"/>
                </a:solidFill>
                <a:latin typeface="微软雅黑" pitchFamily="34" charset="-122"/>
                <a:ea typeface="微软雅黑" pitchFamily="34"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n"/>
              <a:defRPr sz="1400">
                <a:solidFill>
                  <a:schemeClr val="tx1"/>
                </a:solidFill>
                <a:latin typeface="微软雅黑" pitchFamily="34" charset="-122"/>
                <a:ea typeface="微软雅黑" pitchFamily="34"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r>
              <a:rPr lang="zh-CN" altLang="en-US" kern="0" dirty="0"/>
              <a:t>在分类任务上的结果</a:t>
            </a:r>
            <a:endParaRPr lang="en-US" altLang="zh-CN" kern="0" dirty="0"/>
          </a:p>
          <a:p>
            <a:pPr lvl="1"/>
            <a:r>
              <a:rPr lang="en-US" altLang="zh-CN" dirty="0"/>
              <a:t>Kim 2014</a:t>
            </a:r>
            <a:endParaRPr lang="zh-CN" altLang="en-US" kern="0" dirty="0"/>
          </a:p>
        </p:txBody>
      </p:sp>
      <p:sp>
        <p:nvSpPr>
          <p:cNvPr id="2" name="标题 1"/>
          <p:cNvSpPr>
            <a:spLocks noGrp="1"/>
          </p:cNvSpPr>
          <p:nvPr>
            <p:ph type="title"/>
          </p:nvPr>
        </p:nvSpPr>
        <p:spPr/>
        <p:txBody>
          <a:bodyPr/>
          <a:lstStyle/>
          <a:p>
            <a:r>
              <a:rPr lang="zh-CN" altLang="en-US" dirty="0"/>
              <a:t>卷积神经网络</a:t>
            </a:r>
          </a:p>
        </p:txBody>
      </p:sp>
      <p:pic>
        <p:nvPicPr>
          <p:cNvPr id="4" name="内容占位符 3" descr="屏幕剪辑"/>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6357" y="1916832"/>
            <a:ext cx="7326824" cy="4351338"/>
          </a:xfrm>
        </p:spPr>
      </p:pic>
      <p:sp>
        <p:nvSpPr>
          <p:cNvPr id="3" name="灯片编号占位符 2"/>
          <p:cNvSpPr>
            <a:spLocks noGrp="1"/>
          </p:cNvSpPr>
          <p:nvPr>
            <p:ph type="sldNum" sz="quarter" idx="10"/>
          </p:nvPr>
        </p:nvSpPr>
        <p:spPr/>
        <p:txBody>
          <a:bodyPr/>
          <a:lstStyle/>
          <a:p>
            <a:fld id="{0C913308-F349-4B6D-A68A-DD1791B4A57B}" type="slidenum">
              <a:rPr lang="zh-CN" altLang="en-US" smtClean="0"/>
              <a:pPr/>
              <a:t>164</a:t>
            </a:fld>
            <a:r>
              <a:rPr lang="en-US" altLang="zh-CN"/>
              <a:t>/300</a:t>
            </a:r>
            <a:endParaRPr lang="zh-CN" altLang="en-US" dirty="0"/>
          </a:p>
        </p:txBody>
      </p:sp>
    </p:spTree>
    <p:extLst>
      <p:ext uri="{BB962C8B-B14F-4D97-AF65-F5344CB8AC3E}">
        <p14:creationId xmlns:p14="http://schemas.microsoft.com/office/powerpoint/2010/main" val="226083373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技巧：</a:t>
            </a:r>
            <a:r>
              <a:rPr lang="en-US" altLang="zh-CN" dirty="0"/>
              <a:t>Dropout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想法：随机选取一些特征</a:t>
                </a:r>
                <a:r>
                  <a:rPr lang="en-US" altLang="zh-CN" dirty="0"/>
                  <a:t>z</a:t>
                </a:r>
                <a:r>
                  <a:rPr lang="zh-CN" altLang="en-US" dirty="0"/>
                  <a:t>设为</a:t>
                </a:r>
                <a:r>
                  <a:rPr lang="en-US" altLang="zh-CN" dirty="0"/>
                  <a:t>0</a:t>
                </a:r>
              </a:p>
              <a:p>
                <a:r>
                  <a:rPr lang="zh-CN" altLang="en-US" dirty="0"/>
                  <a:t>建立一个</a:t>
                </a:r>
                <a:r>
                  <a:rPr lang="en-US" altLang="zh-CN" dirty="0"/>
                  <a:t>mask</a:t>
                </a:r>
                <a:r>
                  <a:rPr lang="zh-CN" altLang="en-US" dirty="0"/>
                  <a:t>向量</a:t>
                </a:r>
                <a:r>
                  <a:rPr lang="en-US" altLang="zh-CN" dirty="0"/>
                  <a:t>r</a:t>
                </a:r>
                <a:r>
                  <a:rPr lang="zh-CN" altLang="en-US" dirty="0"/>
                  <a:t>，元素为</a:t>
                </a:r>
                <a:r>
                  <a:rPr lang="en-US" altLang="zh-CN" dirty="0"/>
                  <a:t>Bernoulli</a:t>
                </a:r>
                <a:r>
                  <a:rPr lang="zh-CN" altLang="en-US" dirty="0"/>
                  <a:t>随机变量，为</a:t>
                </a:r>
                <a:r>
                  <a:rPr lang="en-US" altLang="zh-CN" dirty="0"/>
                  <a:t>1</a:t>
                </a:r>
                <a:r>
                  <a:rPr lang="zh-CN" altLang="en-US" dirty="0"/>
                  <a:t>的概率为</a:t>
                </a:r>
                <a:r>
                  <a:rPr lang="en-US" altLang="zh-CN" dirty="0"/>
                  <a:t>p(</a:t>
                </a:r>
                <a:r>
                  <a:rPr lang="zh-CN" altLang="en-US" dirty="0"/>
                  <a:t>超参数</a:t>
                </a:r>
                <a:r>
                  <a:rPr lang="en-US" altLang="zh-CN" dirty="0"/>
                  <a:t>)</a:t>
                </a:r>
              </a:p>
              <a:p>
                <a:endParaRPr lang="en-US" altLang="zh-CN" dirty="0"/>
              </a:p>
              <a:p>
                <a:r>
                  <a:rPr lang="zh-CN" altLang="en-US" dirty="0"/>
                  <a:t>在训练中删除特征</a:t>
                </a:r>
                <a:endParaRPr lang="en-US" altLang="zh-CN" dirty="0"/>
              </a:p>
              <a:p>
                <a:pPr lvl="1"/>
                <a14:m>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𝑠𝑜𝑓𝑡𝑚𝑎𝑥</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d>
                              <m:dPr>
                                <m:ctrlPr>
                                  <a:rPr lang="en-US" altLang="zh-CN" i="1">
                                    <a:latin typeface="Cambria Math" panose="02040503050406030204" pitchFamily="18" charset="0"/>
                                  </a:rPr>
                                </m:ctrlPr>
                              </m:dPr>
                              <m:e>
                                <m:r>
                                  <a:rPr lang="en-US" altLang="zh-CN" i="1">
                                    <a:latin typeface="Cambria Math" panose="02040503050406030204" pitchFamily="18" charset="0"/>
                                  </a:rPr>
                                  <m:t>𝑆</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𝑏</m:t>
                        </m:r>
                      </m:e>
                    </m:d>
                  </m:oMath>
                </a14:m>
                <a:endParaRPr lang="en-US" altLang="zh-CN" dirty="0"/>
              </a:p>
              <a:p>
                <a:pPr lvl="1"/>
                <a:endParaRPr lang="en-US" altLang="zh-CN" dirty="0"/>
              </a:p>
              <a:p>
                <a:r>
                  <a:rPr lang="zh-CN" altLang="en-US" dirty="0"/>
                  <a:t>原因：预防</a:t>
                </a:r>
                <a:r>
                  <a:rPr lang="en-US" altLang="zh-CN" dirty="0"/>
                  <a:t>co-adaptation </a:t>
                </a:r>
              </a:p>
              <a:p>
                <a:pPr lvl="1"/>
                <a:r>
                  <a:rPr lang="zh-CN" altLang="en-US" dirty="0"/>
                  <a:t>避免特定的特征组合导致过拟合</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2040" y="3068960"/>
            <a:ext cx="4105848" cy="2172003"/>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165</a:t>
            </a:fld>
            <a:r>
              <a:rPr lang="en-US" altLang="zh-CN"/>
              <a:t>/300</a:t>
            </a:r>
            <a:endParaRPr lang="zh-CN" altLang="en-US" dirty="0"/>
          </a:p>
        </p:txBody>
      </p:sp>
    </p:spTree>
    <p:extLst>
      <p:ext uri="{BB962C8B-B14F-4D97-AF65-F5344CB8AC3E}">
        <p14:creationId xmlns:p14="http://schemas.microsoft.com/office/powerpoint/2010/main" val="147142489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技巧：</a:t>
            </a:r>
            <a:r>
              <a:rPr lang="en-US" altLang="zh-CN" dirty="0"/>
              <a:t>Dropout</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14:m>
                  <m:oMath xmlns:m="http://schemas.openxmlformats.org/officeDocument/2006/math">
                    <m:r>
                      <a:rPr lang="en-US" altLang="zh-CN" i="1" smtClean="0">
                        <a:latin typeface="Cambria Math" panose="02040503050406030204" pitchFamily="18" charset="0"/>
                      </a:rPr>
                      <m:t>𝑦</m:t>
                    </m:r>
                    <m:r>
                      <a:rPr lang="en-US" altLang="zh-CN" i="1" smtClean="0">
                        <a:latin typeface="Cambria Math" panose="02040503050406030204" pitchFamily="18" charset="0"/>
                      </a:rPr>
                      <m:t>=</m:t>
                    </m:r>
                    <m:r>
                      <a:rPr lang="en-US" altLang="zh-CN" i="1" smtClean="0">
                        <a:latin typeface="Cambria Math" panose="02040503050406030204" pitchFamily="18" charset="0"/>
                      </a:rPr>
                      <m:t>𝑠𝑜𝑓𝑡𝑚𝑎𝑥</m:t>
                    </m:r>
                    <m:d>
                      <m:dPr>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𝑊</m:t>
                            </m:r>
                          </m:e>
                          <m:sup>
                            <m:d>
                              <m:dPr>
                                <m:ctrlPr>
                                  <a:rPr lang="en-US" altLang="zh-CN" i="1">
                                    <a:latin typeface="Cambria Math" panose="02040503050406030204" pitchFamily="18" charset="0"/>
                                  </a:rPr>
                                </m:ctrlPr>
                              </m:dPr>
                              <m:e>
                                <m:r>
                                  <a:rPr lang="en-US" altLang="zh-CN" i="1">
                                    <a:latin typeface="Cambria Math" panose="02040503050406030204" pitchFamily="18" charset="0"/>
                                  </a:rPr>
                                  <m:t>𝑆</m:t>
                                </m:r>
                              </m:e>
                            </m:d>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𝑟</m:t>
                            </m:r>
                            <m:r>
                              <a:rPr lang="en-US" altLang="zh-CN" b="0"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𝑧</m:t>
                            </m:r>
                          </m:e>
                        </m:d>
                        <m:r>
                          <a:rPr lang="en-US" altLang="zh-CN" i="1">
                            <a:latin typeface="Cambria Math" panose="02040503050406030204" pitchFamily="18" charset="0"/>
                          </a:rPr>
                          <m:t>+</m:t>
                        </m:r>
                        <m:r>
                          <a:rPr lang="en-US" altLang="zh-CN" i="1">
                            <a:latin typeface="Cambria Math" panose="02040503050406030204" pitchFamily="18" charset="0"/>
                          </a:rPr>
                          <m:t>𝑏</m:t>
                        </m:r>
                      </m:e>
                    </m:d>
                  </m:oMath>
                </a14:m>
                <a:endParaRPr lang="en-US" altLang="zh-CN" dirty="0"/>
              </a:p>
              <a:p>
                <a:r>
                  <a:rPr lang="zh-CN" altLang="en-US" dirty="0"/>
                  <a:t>在训练中，反向传播只经过</a:t>
                </a:r>
                <a:r>
                  <a:rPr lang="en-US" altLang="zh-CN" dirty="0"/>
                  <a:t>z</a:t>
                </a:r>
                <a:r>
                  <a:rPr lang="zh-CN" altLang="en-US" dirty="0"/>
                  <a:t>中那些为</a:t>
                </a:r>
                <a:r>
                  <a:rPr lang="en-US" altLang="zh-CN" dirty="0"/>
                  <a:t>r</a:t>
                </a:r>
                <a:r>
                  <a:rPr lang="zh-CN" altLang="en-US" dirty="0"/>
                  <a:t>为</a:t>
                </a:r>
                <a:r>
                  <a:rPr lang="en-US" altLang="zh-CN" dirty="0"/>
                  <a:t>1</a:t>
                </a:r>
                <a:r>
                  <a:rPr lang="zh-CN" altLang="en-US" dirty="0"/>
                  <a:t>的元素</a:t>
                </a:r>
                <a:endParaRPr lang="en-US" altLang="zh-CN" dirty="0"/>
              </a:p>
              <a:p>
                <a:endParaRPr lang="en-US" altLang="zh-CN" dirty="0"/>
              </a:p>
              <a:p>
                <a:r>
                  <a:rPr lang="zh-CN" altLang="en-US" dirty="0"/>
                  <a:t>在测试时，没有</a:t>
                </a:r>
                <a:r>
                  <a:rPr lang="en-US" altLang="zh-CN" dirty="0"/>
                  <a:t>dropout</a:t>
                </a:r>
                <a:r>
                  <a:rPr lang="zh-CN" altLang="en-US" dirty="0"/>
                  <a:t>，</a:t>
                </a:r>
                <a:r>
                  <a:rPr lang="en-US" altLang="zh-CN" dirty="0"/>
                  <a:t>z</a:t>
                </a:r>
                <a:r>
                  <a:rPr lang="zh-CN" altLang="en-US" dirty="0"/>
                  <a:t>变大</a:t>
                </a:r>
                <a:endParaRPr lang="en-US" altLang="zh-CN" dirty="0"/>
              </a:p>
              <a:p>
                <a:r>
                  <a:rPr lang="zh-CN" altLang="en-US" dirty="0"/>
                  <a:t>因而，我们缩放最终的向量</a:t>
                </a:r>
                <a:r>
                  <a:rPr lang="en-US" altLang="zh-CN" dirty="0"/>
                  <a:t>p</a:t>
                </a:r>
                <a:r>
                  <a:rPr lang="zh-CN" altLang="en-US" dirty="0"/>
                  <a:t>倍</a:t>
                </a:r>
                <a:endParaRPr lang="en-US" altLang="zh-CN" dirty="0"/>
              </a:p>
              <a:p>
                <a:pPr lvl="1"/>
                <a14:m>
                  <m:oMath xmlns:m="http://schemas.openxmlformats.org/officeDocument/2006/math">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𝑊</m:t>
                        </m:r>
                      </m:e>
                    </m:acc>
                    <m:r>
                      <a:rPr lang="en-US" altLang="zh-CN" b="0" i="1" smtClean="0">
                        <a:latin typeface="Cambria Math" panose="02040503050406030204" pitchFamily="18" charset="0"/>
                      </a:rPr>
                      <m:t>=</m:t>
                    </m:r>
                    <m:r>
                      <a:rPr lang="en-US" altLang="zh-CN" b="0" i="1" smtClean="0">
                        <a:latin typeface="Cambria Math" panose="02040503050406030204" pitchFamily="18" charset="0"/>
                      </a:rPr>
                      <m:t>𝑝𝑊</m:t>
                    </m:r>
                  </m:oMath>
                </a14:m>
                <a:endParaRPr lang="en-US" altLang="zh-CN" dirty="0"/>
              </a:p>
              <a:p>
                <a:pPr lvl="1"/>
                <a:r>
                  <a:rPr lang="zh-CN" altLang="en-US" dirty="0"/>
                  <a:t>实际中也可在训练中前向计算时将输出变为</a:t>
                </a:r>
                <a:r>
                  <a:rPr lang="en-US" altLang="zh-CN" dirty="0"/>
                  <a:t>p</a:t>
                </a:r>
                <a:r>
                  <a:rPr lang="zh-CN" altLang="en-US" dirty="0"/>
                  <a:t>倍</a:t>
                </a:r>
                <a:r>
                  <a:rPr lang="zh-CN" altLang="en-US" b="0" dirty="0"/>
                  <a:t>，测试时不变</a:t>
                </a:r>
                <a:endParaRPr lang="en-US" altLang="zh-CN" b="0" dirty="0"/>
              </a:p>
              <a:p>
                <a:pPr marL="457200" lvl="1" indent="0">
                  <a:buNone/>
                </a:pPr>
                <a:endParaRPr lang="en-US" altLang="zh-CN" dirty="0"/>
              </a:p>
              <a:p>
                <a:r>
                  <a:rPr lang="en-US" altLang="zh-CN" dirty="0"/>
                  <a:t>Kim (2014) reports </a:t>
                </a:r>
                <a:r>
                  <a:rPr lang="en-US" altLang="zh-CN" b="1" dirty="0"/>
                  <a:t>2 – 4% improved accuracy </a:t>
                </a:r>
                <a:r>
                  <a:rPr lang="en-US" altLang="zh-CN" dirty="0"/>
                  <a:t>and ability to use very large networks without overfitting</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b="-1086"/>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84254" y="1988840"/>
            <a:ext cx="3635896" cy="192339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166</a:t>
            </a:fld>
            <a:r>
              <a:rPr lang="en-US" altLang="zh-CN"/>
              <a:t>/300</a:t>
            </a:r>
            <a:endParaRPr lang="zh-CN" altLang="en-US" dirty="0"/>
          </a:p>
        </p:txBody>
      </p:sp>
    </p:spTree>
    <p:extLst>
      <p:ext uri="{BB962C8B-B14F-4D97-AF65-F5344CB8AC3E}">
        <p14:creationId xmlns:p14="http://schemas.microsoft.com/office/powerpoint/2010/main" val="402972465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a:t>NLP</a:t>
            </a:r>
            <a:r>
              <a:rPr lang="zh-CN" altLang="en-US" sz="2400" dirty="0"/>
              <a:t>的总体介绍</a:t>
            </a:r>
            <a:endParaRPr lang="en-US" altLang="zh-CN" sz="2400" dirty="0"/>
          </a:p>
          <a:p>
            <a:pPr lvl="1"/>
            <a:r>
              <a:rPr lang="zh-CN" altLang="en-US" sz="2000" dirty="0"/>
              <a:t>简介、研究范式</a:t>
            </a:r>
            <a:endParaRPr lang="en-US" altLang="zh-CN" sz="2000" dirty="0"/>
          </a:p>
          <a:p>
            <a:pPr lvl="1"/>
            <a:endParaRPr lang="en-US" altLang="zh-CN" sz="2000" dirty="0"/>
          </a:p>
          <a:p>
            <a:r>
              <a:rPr lang="en-US" altLang="zh-CN" sz="2400" dirty="0"/>
              <a:t>NLP</a:t>
            </a:r>
            <a:r>
              <a:rPr lang="zh-CN" altLang="en-US" sz="2400" dirty="0"/>
              <a:t>的传统机器学习方法</a:t>
            </a:r>
            <a:endParaRPr lang="en-US" altLang="zh-CN" sz="2400" dirty="0"/>
          </a:p>
          <a:p>
            <a:pPr lvl="1"/>
            <a:r>
              <a:rPr lang="zh-CN" altLang="en-US" sz="2000" dirty="0"/>
              <a:t>简单分类、序列标注问题</a:t>
            </a:r>
            <a:endParaRPr lang="en-US" altLang="zh-CN" sz="2000" dirty="0"/>
          </a:p>
          <a:p>
            <a:pPr lvl="1"/>
            <a:endParaRPr lang="en-US" altLang="zh-CN" sz="2000" dirty="0"/>
          </a:p>
          <a:p>
            <a:r>
              <a:rPr lang="en-US" altLang="zh-CN" sz="2400" dirty="0"/>
              <a:t>NLP</a:t>
            </a:r>
            <a:r>
              <a:rPr lang="zh-CN" altLang="en-US" sz="2400" dirty="0"/>
              <a:t>的深度学习方法</a:t>
            </a:r>
            <a:endParaRPr lang="en-US" altLang="zh-CN" sz="2400" dirty="0"/>
          </a:p>
          <a:p>
            <a:pPr lvl="1"/>
            <a:r>
              <a:rPr lang="zh-CN" altLang="en-US" sz="2000" dirty="0"/>
              <a:t>语义表示、反向传播、机器翻译、句法分析、文档分类</a:t>
            </a:r>
            <a:endParaRPr lang="en-US" altLang="zh-CN" sz="2000" dirty="0"/>
          </a:p>
          <a:p>
            <a:endParaRPr lang="en-US" altLang="zh-CN" sz="2000" dirty="0">
              <a:solidFill>
                <a:srgbClr val="FF0000"/>
              </a:solidFill>
            </a:endParaRPr>
          </a:p>
          <a:p>
            <a:r>
              <a:rPr lang="en-US" altLang="zh-CN" sz="2400" dirty="0">
                <a:solidFill>
                  <a:srgbClr val="FF0000"/>
                </a:solidFill>
              </a:rPr>
              <a:t>NLP</a:t>
            </a:r>
            <a:r>
              <a:rPr lang="zh-CN" altLang="en-US" sz="2400" dirty="0">
                <a:solidFill>
                  <a:srgbClr val="FF0000"/>
                </a:solidFill>
              </a:rPr>
              <a:t>的典型任务简介</a:t>
            </a:r>
            <a:endParaRPr lang="en-US" altLang="zh-CN" sz="2400" dirty="0">
              <a:solidFill>
                <a:srgbClr val="FF0000"/>
              </a:solidFill>
            </a:endParaRPr>
          </a:p>
          <a:p>
            <a:pPr lvl="1"/>
            <a:r>
              <a:rPr lang="zh-CN" altLang="en-US" sz="2000" dirty="0">
                <a:solidFill>
                  <a:srgbClr val="FF0000"/>
                </a:solidFill>
              </a:rPr>
              <a:t>问答系统、情感分析、自然语言生成</a:t>
            </a:r>
            <a:endParaRPr lang="en-US" altLang="zh-CN" sz="2000" dirty="0">
              <a:solidFill>
                <a:srgbClr val="FF0000"/>
              </a:solidFill>
            </a:endParaRPr>
          </a:p>
          <a:p>
            <a:pPr lvl="1"/>
            <a:endParaRPr lang="en-US" altLang="zh-CN" sz="2000" dirty="0"/>
          </a:p>
          <a:p>
            <a:r>
              <a:rPr lang="en-US" altLang="zh-CN" sz="2400" dirty="0"/>
              <a:t>NLP</a:t>
            </a:r>
            <a:r>
              <a:rPr lang="zh-CN" altLang="en-US" sz="2400" dirty="0"/>
              <a:t>的前沿研究进展：自然语言生成面对的主要挑战</a:t>
            </a:r>
            <a:endParaRPr lang="en-US" altLang="zh-CN" sz="2400" dirty="0"/>
          </a:p>
        </p:txBody>
      </p:sp>
      <p:sp>
        <p:nvSpPr>
          <p:cNvPr id="4" name="标题 3"/>
          <p:cNvSpPr>
            <a:spLocks noGrp="1"/>
          </p:cNvSpPr>
          <p:nvPr>
            <p:ph type="title"/>
          </p:nvPr>
        </p:nvSpPr>
        <p:spPr/>
        <p:txBody>
          <a:bodyPr>
            <a:normAutofit fontScale="90000"/>
          </a:bodyPr>
          <a:lstStyle/>
          <a:p>
            <a:r>
              <a:rPr lang="zh-CN" altLang="en-US" dirty="0"/>
              <a:t>内容安排</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167</a:t>
            </a:fld>
            <a:r>
              <a:rPr lang="en-US" altLang="zh-CN"/>
              <a:t>/300</a:t>
            </a:r>
            <a:endParaRPr lang="zh-CN" altLang="en-US" dirty="0"/>
          </a:p>
        </p:txBody>
      </p:sp>
    </p:spTree>
    <p:extLst>
      <p:ext uri="{BB962C8B-B14F-4D97-AF65-F5344CB8AC3E}">
        <p14:creationId xmlns:p14="http://schemas.microsoft.com/office/powerpoint/2010/main" val="10536808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的典型任务简介</a:t>
            </a:r>
          </a:p>
        </p:txBody>
      </p:sp>
      <p:sp>
        <p:nvSpPr>
          <p:cNvPr id="3" name="副标题 2"/>
          <p:cNvSpPr>
            <a:spLocks noGrp="1"/>
          </p:cNvSpPr>
          <p:nvPr>
            <p:ph type="subTitle" idx="1"/>
          </p:nvPr>
        </p:nvSpPr>
        <p:spPr/>
        <p:txBody>
          <a:bodyPr/>
          <a:lstStyle/>
          <a:p>
            <a:r>
              <a:rPr lang="zh-CN" altLang="en-US" dirty="0">
                <a:solidFill>
                  <a:schemeClr val="accent2">
                    <a:lumMod val="75000"/>
                  </a:schemeClr>
                </a:solidFill>
              </a:rPr>
              <a:t>问答系统</a:t>
            </a:r>
          </a:p>
          <a:p>
            <a:r>
              <a:rPr lang="zh-CN" altLang="en-US" dirty="0"/>
              <a:t>情感分析</a:t>
            </a:r>
          </a:p>
          <a:p>
            <a:r>
              <a:rPr lang="zh-CN" altLang="en-US" dirty="0"/>
              <a:t>自然语言生成</a:t>
            </a:r>
          </a:p>
        </p:txBody>
      </p:sp>
    </p:spTree>
    <p:extLst>
      <p:ext uri="{BB962C8B-B14F-4D97-AF65-F5344CB8AC3E}">
        <p14:creationId xmlns:p14="http://schemas.microsoft.com/office/powerpoint/2010/main" val="15396469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问答系统 </a:t>
            </a:r>
            <a:r>
              <a:rPr lang="en-US" altLang="zh-CN" dirty="0"/>
              <a:t>(Question Answering Systems)</a:t>
            </a:r>
          </a:p>
          <a:p>
            <a:pPr lvl="1"/>
            <a:r>
              <a:rPr lang="zh-CN" altLang="en-US" dirty="0"/>
              <a:t>简介</a:t>
            </a:r>
            <a:endParaRPr lang="en-US" altLang="zh-CN" dirty="0"/>
          </a:p>
          <a:p>
            <a:pPr lvl="1"/>
            <a:r>
              <a:rPr lang="zh-CN" altLang="en-US" dirty="0"/>
              <a:t>资源与评价</a:t>
            </a:r>
            <a:endParaRPr lang="en-US" altLang="zh-CN" dirty="0"/>
          </a:p>
          <a:p>
            <a:pPr lvl="1"/>
            <a:endParaRPr lang="en-US" altLang="zh-CN" dirty="0"/>
          </a:p>
          <a:p>
            <a:r>
              <a:rPr lang="zh-CN" altLang="en-US" dirty="0"/>
              <a:t>基于知识的问答系统 </a:t>
            </a:r>
            <a:r>
              <a:rPr lang="en-US" altLang="zh-CN" dirty="0"/>
              <a:t>(Knowledge-based Approaches)</a:t>
            </a:r>
          </a:p>
          <a:p>
            <a:pPr lvl="1"/>
            <a:r>
              <a:rPr lang="zh-CN" altLang="en-US" dirty="0"/>
              <a:t>构建问题的语义表示 </a:t>
            </a:r>
            <a:r>
              <a:rPr lang="en-US" altLang="zh-CN" dirty="0"/>
              <a:t>(Semantics Parsing)</a:t>
            </a:r>
          </a:p>
          <a:p>
            <a:pPr lvl="1"/>
            <a:r>
              <a:rPr lang="zh-CN" altLang="en-US" dirty="0"/>
              <a:t>基于语义表示构建查询 </a:t>
            </a:r>
            <a:r>
              <a:rPr lang="en-US" altLang="zh-CN" dirty="0"/>
              <a:t>(Query Mapping)</a:t>
            </a:r>
          </a:p>
          <a:p>
            <a:pPr lvl="1"/>
            <a:endParaRPr lang="en-US" altLang="zh-CN" dirty="0"/>
          </a:p>
          <a:p>
            <a:r>
              <a:rPr lang="zh-CN" altLang="en-US" dirty="0"/>
              <a:t>基于语料的问答系统 </a:t>
            </a:r>
            <a:r>
              <a:rPr lang="en-US" altLang="zh-CN" dirty="0"/>
              <a:t>(Corpus-based Approaches)</a:t>
            </a:r>
          </a:p>
          <a:p>
            <a:pPr lvl="1"/>
            <a:r>
              <a:rPr lang="zh-CN" altLang="en-US" dirty="0"/>
              <a:t>问题处理 </a:t>
            </a:r>
            <a:r>
              <a:rPr lang="en-US" altLang="zh-CN" dirty="0"/>
              <a:t>(Question Processing)</a:t>
            </a:r>
          </a:p>
          <a:p>
            <a:pPr lvl="1"/>
            <a:r>
              <a:rPr lang="zh-CN" altLang="en-US" dirty="0"/>
              <a:t>段落检索 </a:t>
            </a:r>
            <a:r>
              <a:rPr lang="en-US" altLang="zh-CN" dirty="0"/>
              <a:t>(Passage Retrieval)</a:t>
            </a:r>
          </a:p>
          <a:p>
            <a:pPr lvl="1"/>
            <a:r>
              <a:rPr lang="zh-CN" altLang="en-US" dirty="0"/>
              <a:t>答案处理 </a:t>
            </a:r>
            <a:r>
              <a:rPr lang="en-US" altLang="zh-CN" dirty="0"/>
              <a:t>(Answer Processing)</a:t>
            </a:r>
          </a:p>
          <a:p>
            <a:pPr lvl="1"/>
            <a:endParaRPr lang="zh-CN" altLang="en-US" dirty="0"/>
          </a:p>
        </p:txBody>
      </p:sp>
      <p:sp>
        <p:nvSpPr>
          <p:cNvPr id="3" name="标题 2"/>
          <p:cNvSpPr>
            <a:spLocks noGrp="1"/>
          </p:cNvSpPr>
          <p:nvPr>
            <p:ph type="title"/>
          </p:nvPr>
        </p:nvSpPr>
        <p:spPr/>
        <p:txBody>
          <a:bodyPr/>
          <a:lstStyle/>
          <a:p>
            <a:r>
              <a:rPr lang="zh-CN" altLang="en-US" dirty="0"/>
              <a:t>内容</a:t>
            </a:r>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256" y="765175"/>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169</a:t>
            </a:fld>
            <a:r>
              <a:rPr lang="en-US" altLang="zh-CN"/>
              <a:t>/300</a:t>
            </a:r>
            <a:endParaRPr lang="zh-CN" altLang="en-US" dirty="0"/>
          </a:p>
        </p:txBody>
      </p:sp>
    </p:spTree>
    <p:extLst>
      <p:ext uri="{BB962C8B-B14F-4D97-AF65-F5344CB8AC3E}">
        <p14:creationId xmlns:p14="http://schemas.microsoft.com/office/powerpoint/2010/main" val="32719141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en-US" altLang="zh-CN" dirty="0"/>
              <a:t>All grammar leak (Sapir 1921)</a:t>
            </a:r>
          </a:p>
          <a:p>
            <a:pPr lvl="1"/>
            <a:r>
              <a:rPr lang="zh-CN" altLang="en-US" dirty="0"/>
              <a:t>对于自然语言而言，不大可能写出一部完备的规则集，语言规则有很强的伸缩性。</a:t>
            </a:r>
          </a:p>
          <a:p>
            <a:endParaRPr lang="en-US" altLang="zh-CN" dirty="0"/>
          </a:p>
          <a:p>
            <a:r>
              <a:rPr lang="zh-CN" altLang="en-US" dirty="0">
                <a:solidFill>
                  <a:schemeClr val="accent2">
                    <a:lumMod val="75000"/>
                  </a:schemeClr>
                </a:solidFill>
              </a:rPr>
              <a:t>规则系统的普遍问题</a:t>
            </a:r>
            <a:endParaRPr lang="en-US" altLang="zh-CN" dirty="0">
              <a:solidFill>
                <a:schemeClr val="accent2">
                  <a:lumMod val="75000"/>
                </a:schemeClr>
              </a:solidFill>
            </a:endParaRPr>
          </a:p>
          <a:p>
            <a:pPr lvl="1"/>
            <a:r>
              <a:rPr lang="zh-CN" altLang="en-US" dirty="0"/>
              <a:t>不完备</a:t>
            </a:r>
            <a:endParaRPr lang="en-US" altLang="zh-CN" dirty="0"/>
          </a:p>
          <a:p>
            <a:pPr lvl="1"/>
            <a:r>
              <a:rPr lang="zh-CN" altLang="en-US" dirty="0"/>
              <a:t>规则本身的歧义</a:t>
            </a:r>
            <a:endParaRPr lang="en-US" altLang="zh-CN" dirty="0"/>
          </a:p>
          <a:p>
            <a:pPr lvl="1"/>
            <a:r>
              <a:rPr lang="zh-CN" altLang="en-US" dirty="0"/>
              <a:t>理论不够严谨</a:t>
            </a:r>
            <a:r>
              <a:rPr lang="en-US" altLang="zh-CN" dirty="0"/>
              <a:t>(ad-hoc)</a:t>
            </a:r>
          </a:p>
          <a:p>
            <a:pPr lvl="1"/>
            <a:r>
              <a:rPr lang="zh-CN" altLang="en-US" dirty="0"/>
              <a:t>规则调整和更新很复杂</a:t>
            </a:r>
            <a:endParaRPr lang="en-US" altLang="zh-CN" dirty="0"/>
          </a:p>
          <a:p>
            <a:pPr lvl="1"/>
            <a:r>
              <a:rPr lang="zh-CN" altLang="en-US" dirty="0"/>
              <a:t>维护困难</a:t>
            </a:r>
          </a:p>
          <a:p>
            <a:endParaRPr lang="zh-CN" altLang="en-US" dirty="0"/>
          </a:p>
        </p:txBody>
      </p:sp>
      <p:sp>
        <p:nvSpPr>
          <p:cNvPr id="2" name="标题 1"/>
          <p:cNvSpPr>
            <a:spLocks noGrp="1"/>
          </p:cNvSpPr>
          <p:nvPr>
            <p:ph type="title"/>
          </p:nvPr>
        </p:nvSpPr>
        <p:spPr/>
        <p:txBody>
          <a:bodyPr>
            <a:normAutofit fontScale="90000"/>
          </a:bodyPr>
          <a:lstStyle/>
          <a:p>
            <a:r>
              <a:rPr lang="zh-CN" altLang="en-US" dirty="0"/>
              <a:t>具体方法</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17</a:t>
            </a:fld>
            <a:r>
              <a:rPr lang="en-US" altLang="zh-CN"/>
              <a:t>/300</a:t>
            </a:r>
            <a:endParaRPr lang="zh-CN" altLang="en-US" dirty="0"/>
          </a:p>
        </p:txBody>
      </p:sp>
    </p:spTree>
    <p:extLst>
      <p:ext uri="{BB962C8B-B14F-4D97-AF65-F5344CB8AC3E}">
        <p14:creationId xmlns:p14="http://schemas.microsoft.com/office/powerpoint/2010/main" val="1380911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 calcmode="lin" valueType="num">
                                      <p:cBhvr additive="base">
                                        <p:cTn id="2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问答是人类获取知识的基本方式之一</a:t>
            </a:r>
            <a:endParaRPr lang="en-US" altLang="zh-CN" dirty="0"/>
          </a:p>
          <a:p>
            <a:pPr lvl="1"/>
            <a:r>
              <a:rPr lang="en-US" altLang="zh-CN" dirty="0"/>
              <a:t>How many provinces did the Ottoman empire contain in the 17</a:t>
            </a:r>
            <a:r>
              <a:rPr lang="en-US" altLang="zh-CN" baseline="30000" dirty="0"/>
              <a:t>th</a:t>
            </a:r>
            <a:r>
              <a:rPr lang="en-US" altLang="zh-CN" dirty="0"/>
              <a:t> century? (The answer is 32)</a:t>
            </a:r>
          </a:p>
          <a:p>
            <a:pPr lvl="1"/>
            <a:r>
              <a:rPr lang="en-US" altLang="zh-CN" dirty="0"/>
              <a:t>What part of the atom did Chadwick discover? (The answer is the neuron)</a:t>
            </a:r>
          </a:p>
          <a:p>
            <a:pPr lvl="1"/>
            <a:endParaRPr lang="en-US" altLang="zh-CN" dirty="0"/>
          </a:p>
          <a:p>
            <a:r>
              <a:rPr lang="zh-CN" altLang="en-US" dirty="0"/>
              <a:t>日常语言交流大多也属于问答范畴</a:t>
            </a:r>
            <a:endParaRPr lang="en-US" altLang="zh-CN" dirty="0"/>
          </a:p>
          <a:p>
            <a:pPr lvl="1"/>
            <a:r>
              <a:rPr lang="en-US" altLang="zh-CN" dirty="0"/>
              <a:t>Which restaurants in Manhattan serve good Chinese food?</a:t>
            </a:r>
          </a:p>
          <a:p>
            <a:pPr lvl="1"/>
            <a:r>
              <a:rPr lang="en-US" altLang="zh-CN" dirty="0"/>
              <a:t>Do you use a or an before an abbreviation starting with L?</a:t>
            </a:r>
          </a:p>
          <a:p>
            <a:endParaRPr lang="en-US" altLang="zh-CN" dirty="0"/>
          </a:p>
        </p:txBody>
      </p:sp>
      <p:sp>
        <p:nvSpPr>
          <p:cNvPr id="3" name="标题 2"/>
          <p:cNvSpPr>
            <a:spLocks noGrp="1"/>
          </p:cNvSpPr>
          <p:nvPr>
            <p:ph type="title"/>
          </p:nvPr>
        </p:nvSpPr>
        <p:spPr/>
        <p:txBody>
          <a:bodyPr/>
          <a:lstStyle/>
          <a:p>
            <a:r>
              <a:rPr lang="zh-CN" altLang="en-US" dirty="0"/>
              <a:t>问答系统 </a:t>
            </a:r>
            <a:r>
              <a:rPr lang="en-US" altLang="zh-CN" dirty="0"/>
              <a:t>– </a:t>
            </a:r>
            <a:r>
              <a:rPr lang="zh-CN" altLang="en-US" dirty="0"/>
              <a:t>简介</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170</a:t>
            </a:fld>
            <a:r>
              <a:rPr lang="en-US" altLang="zh-CN"/>
              <a:t>/300</a:t>
            </a:r>
            <a:endParaRPr lang="zh-CN" altLang="en-US" dirty="0"/>
          </a:p>
        </p:txBody>
      </p:sp>
    </p:spTree>
    <p:extLst>
      <p:ext uri="{BB962C8B-B14F-4D97-AF65-F5344CB8AC3E}">
        <p14:creationId xmlns:p14="http://schemas.microsoft.com/office/powerpoint/2010/main" val="410784320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问答系统 </a:t>
            </a:r>
            <a:r>
              <a:rPr lang="en-US" altLang="zh-CN" dirty="0"/>
              <a:t>(Question Answering Systems)</a:t>
            </a:r>
          </a:p>
          <a:p>
            <a:endParaRPr lang="en-US" altLang="zh-CN" dirty="0"/>
          </a:p>
          <a:p>
            <a:r>
              <a:rPr lang="zh-CN" altLang="en-US" dirty="0"/>
              <a:t>在</a:t>
            </a:r>
            <a:r>
              <a:rPr lang="en-US" altLang="zh-CN" dirty="0"/>
              <a:t>NLP</a:t>
            </a:r>
            <a:r>
              <a:rPr lang="zh-CN" altLang="en-US" dirty="0"/>
              <a:t>中指一个自动化的系统</a:t>
            </a:r>
            <a:endParaRPr lang="en-US" altLang="zh-CN" dirty="0"/>
          </a:p>
          <a:p>
            <a:pPr lvl="1"/>
            <a:r>
              <a:rPr lang="zh-CN" altLang="en-US" dirty="0"/>
              <a:t>以自然语言回答以自然语言形式提出的问题</a:t>
            </a:r>
            <a:endParaRPr lang="en-US" altLang="zh-CN" dirty="0"/>
          </a:p>
          <a:p>
            <a:endParaRPr lang="en-US" altLang="zh-CN" dirty="0"/>
          </a:p>
          <a:p>
            <a:r>
              <a:rPr lang="zh-CN" altLang="en-US" dirty="0"/>
              <a:t>跨学科领域</a:t>
            </a:r>
            <a:endParaRPr lang="en-US" altLang="zh-CN" dirty="0"/>
          </a:p>
        </p:txBody>
      </p:sp>
      <p:sp>
        <p:nvSpPr>
          <p:cNvPr id="3" name="标题 2"/>
          <p:cNvSpPr>
            <a:spLocks noGrp="1"/>
          </p:cNvSpPr>
          <p:nvPr>
            <p:ph type="title"/>
          </p:nvPr>
        </p:nvSpPr>
        <p:spPr/>
        <p:txBody>
          <a:bodyPr/>
          <a:lstStyle/>
          <a:p>
            <a:r>
              <a:rPr lang="zh-CN" altLang="en-US" dirty="0"/>
              <a:t>问答系统 </a:t>
            </a:r>
            <a:r>
              <a:rPr lang="en-US" altLang="zh-CN" dirty="0"/>
              <a:t>– </a:t>
            </a:r>
            <a:r>
              <a:rPr lang="zh-CN" altLang="en-US" dirty="0"/>
              <a:t>简介</a:t>
            </a:r>
          </a:p>
        </p:txBody>
      </p:sp>
      <p:grpSp>
        <p:nvGrpSpPr>
          <p:cNvPr id="14" name="组合 13"/>
          <p:cNvGrpSpPr/>
          <p:nvPr/>
        </p:nvGrpSpPr>
        <p:grpSpPr>
          <a:xfrm>
            <a:off x="944422" y="4293096"/>
            <a:ext cx="7110693" cy="1764768"/>
            <a:chOff x="971600" y="4149080"/>
            <a:chExt cx="7110693" cy="1764768"/>
          </a:xfrm>
        </p:grpSpPr>
        <p:sp>
          <p:nvSpPr>
            <p:cNvPr id="5" name="矩形 4"/>
            <p:cNvSpPr/>
            <p:nvPr/>
          </p:nvSpPr>
          <p:spPr bwMode="blackWhite">
            <a:xfrm>
              <a:off x="971600" y="414908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信息抽取</a:t>
              </a:r>
            </a:p>
          </p:txBody>
        </p:sp>
        <p:sp>
          <p:nvSpPr>
            <p:cNvPr id="6" name="矩形 5"/>
            <p:cNvSpPr/>
            <p:nvPr/>
          </p:nvSpPr>
          <p:spPr bwMode="blackWhite">
            <a:xfrm>
              <a:off x="971600" y="5193630"/>
              <a:ext cx="1236762"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自然语言处理</a:t>
              </a:r>
            </a:p>
          </p:txBody>
        </p:sp>
        <p:sp>
          <p:nvSpPr>
            <p:cNvPr id="7" name="矩形 6"/>
            <p:cNvSpPr/>
            <p:nvPr/>
          </p:nvSpPr>
          <p:spPr bwMode="blackWhite">
            <a:xfrm>
              <a:off x="2555776" y="414908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人工智能</a:t>
              </a:r>
            </a:p>
          </p:txBody>
        </p:sp>
        <p:sp>
          <p:nvSpPr>
            <p:cNvPr id="8" name="矩形 7"/>
            <p:cNvSpPr/>
            <p:nvPr/>
          </p:nvSpPr>
          <p:spPr bwMode="blackWhite">
            <a:xfrm>
              <a:off x="2555776" y="5193768"/>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数据库</a:t>
              </a:r>
            </a:p>
          </p:txBody>
        </p:sp>
        <p:sp>
          <p:nvSpPr>
            <p:cNvPr id="9" name="矩形 8"/>
            <p:cNvSpPr/>
            <p:nvPr/>
          </p:nvSpPr>
          <p:spPr bwMode="blackWhite">
            <a:xfrm>
              <a:off x="4141494" y="414908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软件工程</a:t>
              </a:r>
            </a:p>
          </p:txBody>
        </p:sp>
        <p:sp>
          <p:nvSpPr>
            <p:cNvPr id="10" name="矩形 9"/>
            <p:cNvSpPr/>
            <p:nvPr/>
          </p:nvSpPr>
          <p:spPr bwMode="blackWhite">
            <a:xfrm>
              <a:off x="4141494" y="519363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语言学</a:t>
              </a:r>
            </a:p>
          </p:txBody>
        </p:sp>
        <p:sp>
          <p:nvSpPr>
            <p:cNvPr id="11" name="矩形 10"/>
            <p:cNvSpPr/>
            <p:nvPr/>
          </p:nvSpPr>
          <p:spPr bwMode="blackWhite">
            <a:xfrm>
              <a:off x="6858157" y="414908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语义网</a:t>
              </a:r>
            </a:p>
          </p:txBody>
        </p:sp>
        <p:sp>
          <p:nvSpPr>
            <p:cNvPr id="12" name="矩形 11"/>
            <p:cNvSpPr/>
            <p:nvPr/>
          </p:nvSpPr>
          <p:spPr bwMode="blackWhite">
            <a:xfrm>
              <a:off x="6858157" y="5193630"/>
              <a:ext cx="1224136" cy="720080"/>
            </a:xfrm>
            <a:prstGeom prst="rect">
              <a:avLst/>
            </a:prstGeom>
            <a:ln w="57150"/>
            <a:extLst/>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t>关系数据</a:t>
              </a:r>
            </a:p>
          </p:txBody>
        </p:sp>
        <p:sp>
          <p:nvSpPr>
            <p:cNvPr id="13" name="加号 12"/>
            <p:cNvSpPr/>
            <p:nvPr/>
          </p:nvSpPr>
          <p:spPr bwMode="blackWhite">
            <a:xfrm>
              <a:off x="5760256" y="4658593"/>
              <a:ext cx="792088" cy="792088"/>
            </a:xfrm>
            <a:prstGeom prst="mathPlus">
              <a:avLst/>
            </a:prstGeom>
            <a:solidFill>
              <a:schemeClr val="accent2"/>
            </a:solidFill>
            <a:ln>
              <a:noFill/>
            </a:ln>
            <a:extLst/>
          </p:spPr>
          <p:txBody>
            <a:bodyPr rtlCol="0" anchor="ctr"/>
            <a:lstStyle/>
            <a:p>
              <a:pPr algn="ctr"/>
              <a:endParaRPr lang="zh-CN" altLang="en-US"/>
            </a:p>
          </p:txBody>
        </p:sp>
      </p:grpSp>
      <p:sp>
        <p:nvSpPr>
          <p:cNvPr id="15" name="灯片编号占位符 14"/>
          <p:cNvSpPr>
            <a:spLocks noGrp="1"/>
          </p:cNvSpPr>
          <p:nvPr>
            <p:ph type="sldNum" sz="quarter" idx="10"/>
          </p:nvPr>
        </p:nvSpPr>
        <p:spPr/>
        <p:txBody>
          <a:bodyPr/>
          <a:lstStyle/>
          <a:p>
            <a:fld id="{0C913308-F349-4B6D-A68A-DD1791B4A57B}" type="slidenum">
              <a:rPr lang="zh-CN" altLang="en-US" smtClean="0"/>
              <a:pPr/>
              <a:t>171</a:t>
            </a:fld>
            <a:r>
              <a:rPr lang="en-US" altLang="zh-CN"/>
              <a:t>/300</a:t>
            </a:r>
            <a:endParaRPr lang="zh-CN" altLang="en-US" dirty="0"/>
          </a:p>
        </p:txBody>
      </p:sp>
    </p:spTree>
    <p:extLst>
      <p:ext uri="{BB962C8B-B14F-4D97-AF65-F5344CB8AC3E}">
        <p14:creationId xmlns:p14="http://schemas.microsoft.com/office/powerpoint/2010/main" val="105772627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两者的目标均是获取信息，但有不同</a:t>
            </a:r>
            <a:endParaRPr lang="en-US" altLang="zh-CN" dirty="0"/>
          </a:p>
          <a:p>
            <a:endParaRPr lang="en-US" altLang="zh-CN" dirty="0"/>
          </a:p>
          <a:p>
            <a:r>
              <a:rPr lang="zh-CN" altLang="en-US" dirty="0"/>
              <a:t>信息检索：查询驱动</a:t>
            </a:r>
            <a:endParaRPr lang="en-US" altLang="zh-CN" dirty="0"/>
          </a:p>
          <a:p>
            <a:pPr lvl="1"/>
            <a:r>
              <a:rPr lang="zh-CN" altLang="en-US" dirty="0"/>
              <a:t>用户查询的输入为</a:t>
            </a:r>
            <a:r>
              <a:rPr lang="zh-CN" altLang="en-US" b="1" dirty="0"/>
              <a:t>关键字</a:t>
            </a:r>
            <a:endParaRPr lang="en-US" altLang="zh-CN" b="1" dirty="0"/>
          </a:p>
          <a:p>
            <a:pPr lvl="1"/>
            <a:r>
              <a:rPr lang="zh-CN" altLang="en-US" dirty="0"/>
              <a:t>系统返回</a:t>
            </a:r>
            <a:r>
              <a:rPr lang="zh-CN" altLang="en-US" b="1" dirty="0"/>
              <a:t>一系列文档</a:t>
            </a:r>
            <a:r>
              <a:rPr lang="zh-CN" altLang="en-US" dirty="0"/>
              <a:t>：文档相关即可</a:t>
            </a:r>
            <a:endParaRPr lang="en-US" altLang="zh-CN" dirty="0"/>
          </a:p>
          <a:p>
            <a:pPr lvl="1"/>
            <a:r>
              <a:rPr lang="zh-CN" altLang="en-US" dirty="0"/>
              <a:t>用户需要自行从中查找需要的内容</a:t>
            </a:r>
            <a:endParaRPr lang="en-US" altLang="zh-CN" dirty="0"/>
          </a:p>
          <a:p>
            <a:pPr lvl="1"/>
            <a:endParaRPr lang="en-US" altLang="zh-CN" dirty="0"/>
          </a:p>
          <a:p>
            <a:r>
              <a:rPr lang="zh-CN" altLang="en-US" dirty="0"/>
              <a:t>问答系统：答案驱动</a:t>
            </a:r>
            <a:endParaRPr lang="en-US" altLang="zh-CN" dirty="0"/>
          </a:p>
          <a:p>
            <a:pPr lvl="1"/>
            <a:r>
              <a:rPr lang="zh-CN" altLang="en-US" dirty="0"/>
              <a:t>用户查询的输入为</a:t>
            </a:r>
            <a:r>
              <a:rPr lang="zh-CN" altLang="en-US" b="1" dirty="0"/>
              <a:t>问题</a:t>
            </a:r>
            <a:r>
              <a:rPr lang="zh-CN" altLang="en-US" dirty="0"/>
              <a:t>：自然语言查询</a:t>
            </a:r>
            <a:endParaRPr lang="en-US" altLang="zh-CN" dirty="0"/>
          </a:p>
          <a:p>
            <a:pPr lvl="1"/>
            <a:r>
              <a:rPr lang="zh-CN" altLang="en-US" dirty="0"/>
              <a:t>系统返回</a:t>
            </a:r>
            <a:r>
              <a:rPr lang="zh-CN" altLang="en-US" b="1" dirty="0"/>
              <a:t>精确答案</a:t>
            </a:r>
            <a:endParaRPr lang="en-US" altLang="zh-CN" b="1" dirty="0"/>
          </a:p>
          <a:p>
            <a:pPr lvl="1"/>
            <a:r>
              <a:rPr lang="zh-CN" altLang="en-US" dirty="0"/>
              <a:t>实现更为复杂、更为复杂的信息需求</a:t>
            </a:r>
            <a:endParaRPr lang="en-US" altLang="zh-CN" dirty="0"/>
          </a:p>
          <a:p>
            <a:pPr lvl="1"/>
            <a:endParaRPr lang="zh-CN" altLang="en-US" dirty="0"/>
          </a:p>
        </p:txBody>
      </p:sp>
      <p:sp>
        <p:nvSpPr>
          <p:cNvPr id="3" name="标题 2"/>
          <p:cNvSpPr>
            <a:spLocks noGrp="1"/>
          </p:cNvSpPr>
          <p:nvPr>
            <p:ph type="title"/>
          </p:nvPr>
        </p:nvSpPr>
        <p:spPr/>
        <p:txBody>
          <a:bodyPr/>
          <a:lstStyle/>
          <a:p>
            <a:r>
              <a:rPr lang="zh-CN" altLang="en-US" dirty="0"/>
              <a:t>问答系统 与 信息检索</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172</a:t>
            </a:fld>
            <a:r>
              <a:rPr lang="en-US" altLang="zh-CN"/>
              <a:t>/300</a:t>
            </a:r>
            <a:endParaRPr lang="zh-CN" altLang="en-US" dirty="0"/>
          </a:p>
        </p:txBody>
      </p:sp>
    </p:spTree>
    <p:extLst>
      <p:ext uri="{BB962C8B-B14F-4D97-AF65-F5344CB8AC3E}">
        <p14:creationId xmlns:p14="http://schemas.microsoft.com/office/powerpoint/2010/main" val="148233621"/>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搜索引擎在逐渐向问答系统发展</a:t>
            </a:r>
            <a:endParaRPr lang="en-US" altLang="zh-CN" dirty="0"/>
          </a:p>
          <a:p>
            <a:pPr lvl="1"/>
            <a:r>
              <a:rPr lang="zh-CN" altLang="en-US" sz="1800" dirty="0"/>
              <a:t>三种查询类型</a:t>
            </a:r>
            <a:endParaRPr lang="en-US" altLang="zh-CN" sz="1800" dirty="0"/>
          </a:p>
          <a:p>
            <a:pPr lvl="2"/>
            <a:r>
              <a:rPr lang="en-US" altLang="zh-CN" sz="1600" dirty="0"/>
              <a:t>Informational: </a:t>
            </a:r>
            <a:r>
              <a:rPr lang="zh-CN" altLang="en-US" sz="1600" dirty="0"/>
              <a:t>查询数据或信息</a:t>
            </a:r>
            <a:endParaRPr lang="en-US" altLang="zh-CN" sz="1600" dirty="0"/>
          </a:p>
          <a:p>
            <a:pPr lvl="3"/>
            <a:r>
              <a:rPr lang="en-US" altLang="zh-CN" sz="1400" dirty="0"/>
              <a:t>the user is looking for a specific bit of information</a:t>
            </a:r>
          </a:p>
          <a:p>
            <a:pPr lvl="3"/>
            <a:r>
              <a:rPr lang="en-US" altLang="zh-CN" sz="1400" dirty="0"/>
              <a:t>e.g.: 2018</a:t>
            </a:r>
            <a:r>
              <a:rPr lang="zh-CN" altLang="en-US" sz="1400" dirty="0"/>
              <a:t>年校庆活动安排</a:t>
            </a:r>
            <a:endParaRPr lang="en-US" altLang="zh-CN" sz="1400" dirty="0"/>
          </a:p>
          <a:p>
            <a:pPr lvl="2"/>
            <a:r>
              <a:rPr lang="en-US" altLang="zh-CN" sz="1600" dirty="0"/>
              <a:t>Navigational: </a:t>
            </a:r>
            <a:r>
              <a:rPr lang="zh-CN" altLang="en-US" sz="1600" dirty="0"/>
              <a:t>查询网址</a:t>
            </a:r>
            <a:endParaRPr lang="en-US" altLang="zh-CN" sz="1600" dirty="0"/>
          </a:p>
          <a:p>
            <a:pPr lvl="3"/>
            <a:r>
              <a:rPr lang="en-US" altLang="zh-CN" sz="1400" dirty="0"/>
              <a:t>The user is looking to reach a particular website</a:t>
            </a:r>
          </a:p>
          <a:p>
            <a:pPr lvl="3"/>
            <a:r>
              <a:rPr lang="en-US" altLang="zh-CN" sz="1400" dirty="0"/>
              <a:t>e.g.: </a:t>
            </a:r>
            <a:r>
              <a:rPr lang="zh-CN" altLang="en-US" sz="1400" dirty="0"/>
              <a:t>北大设备部网址</a:t>
            </a:r>
            <a:endParaRPr lang="en-US" altLang="zh-CN" sz="1400" dirty="0"/>
          </a:p>
          <a:p>
            <a:pPr lvl="2"/>
            <a:r>
              <a:rPr lang="en-US" altLang="zh-CN" sz="1600" dirty="0"/>
              <a:t>Transactional: </a:t>
            </a:r>
            <a:r>
              <a:rPr lang="zh-CN" altLang="en-US" sz="1600" dirty="0"/>
              <a:t>查询资源</a:t>
            </a:r>
            <a:endParaRPr lang="en-US" altLang="zh-CN" sz="1600" dirty="0"/>
          </a:p>
          <a:p>
            <a:pPr lvl="3"/>
            <a:r>
              <a:rPr lang="en-US" altLang="zh-CN" sz="1400" dirty="0"/>
              <a:t>the user wants to get to a website where there will be more interaction</a:t>
            </a:r>
          </a:p>
          <a:p>
            <a:pPr lvl="3"/>
            <a:r>
              <a:rPr lang="en-US" altLang="zh-CN" sz="1400" dirty="0"/>
              <a:t>e.g.: </a:t>
            </a:r>
            <a:r>
              <a:rPr lang="zh-CN" altLang="en-US" sz="1400" dirty="0"/>
              <a:t>北大毕业典礼视频下载</a:t>
            </a:r>
            <a:endParaRPr lang="en-US" altLang="zh-CN" sz="1400" dirty="0"/>
          </a:p>
          <a:p>
            <a:pPr lvl="3"/>
            <a:endParaRPr lang="en-US" altLang="zh-CN" sz="1400" dirty="0"/>
          </a:p>
          <a:p>
            <a:pPr lvl="1"/>
            <a:r>
              <a:rPr lang="en-US" altLang="zh-CN" dirty="0"/>
              <a:t>Google</a:t>
            </a:r>
            <a:r>
              <a:rPr lang="zh-CN" altLang="en-US" dirty="0"/>
              <a:t>中实际的信息类查询</a:t>
            </a:r>
            <a:endParaRPr lang="en-US" altLang="zh-CN" dirty="0"/>
          </a:p>
          <a:p>
            <a:pPr lvl="2"/>
            <a:r>
              <a:rPr lang="en-US" altLang="zh-CN" sz="1400" dirty="0"/>
              <a:t>Who first invented rock and roll music?</a:t>
            </a:r>
          </a:p>
          <a:p>
            <a:pPr lvl="2"/>
            <a:r>
              <a:rPr lang="en-US" altLang="zh-CN" sz="1400" dirty="0"/>
              <a:t>When was the mobile phone invented?</a:t>
            </a:r>
          </a:p>
          <a:p>
            <a:pPr lvl="2"/>
            <a:r>
              <a:rPr lang="en-US" altLang="zh-CN" sz="1400" dirty="0"/>
              <a:t>Where was the hamburger invented?</a:t>
            </a:r>
          </a:p>
          <a:p>
            <a:pPr lvl="2"/>
            <a:r>
              <a:rPr lang="en-US" altLang="zh-CN" sz="1400" dirty="0"/>
              <a:t>How to lose weight?</a:t>
            </a:r>
            <a:endParaRPr lang="zh-CN" altLang="en-US" sz="1400" dirty="0"/>
          </a:p>
        </p:txBody>
      </p:sp>
      <p:sp>
        <p:nvSpPr>
          <p:cNvPr id="3" name="标题 2"/>
          <p:cNvSpPr>
            <a:spLocks noGrp="1"/>
          </p:cNvSpPr>
          <p:nvPr>
            <p:ph type="title"/>
          </p:nvPr>
        </p:nvSpPr>
        <p:spPr/>
        <p:txBody>
          <a:bodyPr/>
          <a:lstStyle/>
          <a:p>
            <a:r>
              <a:rPr lang="zh-CN" altLang="en-US" dirty="0"/>
              <a:t>问答系统 与 信息检索</a:t>
            </a:r>
          </a:p>
        </p:txBody>
      </p:sp>
      <p:graphicFrame>
        <p:nvGraphicFramePr>
          <p:cNvPr id="6" name="表格 5"/>
          <p:cNvGraphicFramePr>
            <a:graphicFrameLocks noGrp="1"/>
          </p:cNvGraphicFramePr>
          <p:nvPr>
            <p:extLst/>
          </p:nvPr>
        </p:nvGraphicFramePr>
        <p:xfrm>
          <a:off x="6228184" y="1881822"/>
          <a:ext cx="2808312" cy="1691640"/>
        </p:xfrm>
        <a:graphic>
          <a:graphicData uri="http://schemas.openxmlformats.org/drawingml/2006/table">
            <a:tbl>
              <a:tblPr firstRow="1" bandRow="1">
                <a:tableStyleId>{5C22544A-7EE6-4342-B048-85BDC9FD1C3A}</a:tableStyleId>
              </a:tblPr>
              <a:tblGrid>
                <a:gridCol w="1404156">
                  <a:extLst>
                    <a:ext uri="{9D8B030D-6E8A-4147-A177-3AD203B41FA5}">
                      <a16:colId xmlns:a16="http://schemas.microsoft.com/office/drawing/2014/main" val="40557897"/>
                    </a:ext>
                  </a:extLst>
                </a:gridCol>
                <a:gridCol w="1404156">
                  <a:extLst>
                    <a:ext uri="{9D8B030D-6E8A-4147-A177-3AD203B41FA5}">
                      <a16:colId xmlns:a16="http://schemas.microsoft.com/office/drawing/2014/main" val="27471208"/>
                    </a:ext>
                  </a:extLst>
                </a:gridCol>
              </a:tblGrid>
              <a:tr h="370840">
                <a:tc>
                  <a:txBody>
                    <a:bodyPr/>
                    <a:lstStyle/>
                    <a:p>
                      <a:r>
                        <a:rPr lang="en-US" altLang="zh-CN" sz="1600" dirty="0"/>
                        <a:t>Type of query</a:t>
                      </a:r>
                      <a:endParaRPr lang="zh-CN" altLang="en-US" sz="1600" dirty="0"/>
                    </a:p>
                  </a:txBody>
                  <a:tcPr/>
                </a:tc>
                <a:tc>
                  <a:txBody>
                    <a:bodyPr/>
                    <a:lstStyle/>
                    <a:p>
                      <a:r>
                        <a:rPr lang="en-US" altLang="zh-CN" sz="1600" dirty="0"/>
                        <a:t>Query</a:t>
                      </a:r>
                      <a:r>
                        <a:rPr lang="en-US" altLang="zh-CN" sz="1600" baseline="0" dirty="0"/>
                        <a:t> log analysis</a:t>
                      </a:r>
                      <a:endParaRPr lang="zh-CN" altLang="en-US" sz="1600" dirty="0"/>
                    </a:p>
                  </a:txBody>
                  <a:tcPr/>
                </a:tc>
                <a:extLst>
                  <a:ext uri="{0D108BD9-81ED-4DB2-BD59-A6C34878D82A}">
                    <a16:rowId xmlns:a16="http://schemas.microsoft.com/office/drawing/2014/main" val="2542373861"/>
                  </a:ext>
                </a:extLst>
              </a:tr>
              <a:tr h="370840">
                <a:tc>
                  <a:txBody>
                    <a:bodyPr/>
                    <a:lstStyle/>
                    <a:p>
                      <a:r>
                        <a:rPr lang="en-US" altLang="zh-CN" sz="1600" dirty="0"/>
                        <a:t>Informational</a:t>
                      </a:r>
                      <a:endParaRPr lang="zh-CN" altLang="en-US" sz="1600" dirty="0"/>
                    </a:p>
                  </a:txBody>
                  <a:tcPr/>
                </a:tc>
                <a:tc>
                  <a:txBody>
                    <a:bodyPr/>
                    <a:lstStyle/>
                    <a:p>
                      <a:pPr algn="ctr"/>
                      <a:r>
                        <a:rPr lang="en-US" altLang="zh-CN" sz="1600" dirty="0"/>
                        <a:t>48%</a:t>
                      </a:r>
                      <a:endParaRPr lang="zh-CN" altLang="en-US" sz="1600" dirty="0"/>
                    </a:p>
                  </a:txBody>
                  <a:tcPr/>
                </a:tc>
                <a:extLst>
                  <a:ext uri="{0D108BD9-81ED-4DB2-BD59-A6C34878D82A}">
                    <a16:rowId xmlns:a16="http://schemas.microsoft.com/office/drawing/2014/main" val="3970324491"/>
                  </a:ext>
                </a:extLst>
              </a:tr>
              <a:tr h="370840">
                <a:tc>
                  <a:txBody>
                    <a:bodyPr/>
                    <a:lstStyle/>
                    <a:p>
                      <a:r>
                        <a:rPr lang="en-US" altLang="zh-CN" sz="1600" dirty="0"/>
                        <a:t>Navigational</a:t>
                      </a:r>
                      <a:endParaRPr lang="zh-CN" altLang="en-US" sz="1600" dirty="0"/>
                    </a:p>
                  </a:txBody>
                  <a:tcPr/>
                </a:tc>
                <a:tc>
                  <a:txBody>
                    <a:bodyPr/>
                    <a:lstStyle/>
                    <a:p>
                      <a:pPr algn="ctr"/>
                      <a:r>
                        <a:rPr lang="en-US" altLang="zh-CN" sz="1600" dirty="0"/>
                        <a:t>20%</a:t>
                      </a:r>
                      <a:endParaRPr lang="zh-CN" altLang="en-US" sz="1600" dirty="0"/>
                    </a:p>
                  </a:txBody>
                  <a:tcPr/>
                </a:tc>
                <a:extLst>
                  <a:ext uri="{0D108BD9-81ED-4DB2-BD59-A6C34878D82A}">
                    <a16:rowId xmlns:a16="http://schemas.microsoft.com/office/drawing/2014/main" val="3898353794"/>
                  </a:ext>
                </a:extLst>
              </a:tr>
              <a:tr h="370840">
                <a:tc>
                  <a:txBody>
                    <a:bodyPr/>
                    <a:lstStyle/>
                    <a:p>
                      <a:r>
                        <a:rPr lang="en-US" altLang="zh-CN" sz="1600" dirty="0"/>
                        <a:t>Transactional</a:t>
                      </a:r>
                      <a:endParaRPr lang="zh-CN" altLang="en-US" sz="1600" dirty="0"/>
                    </a:p>
                  </a:txBody>
                  <a:tcPr/>
                </a:tc>
                <a:tc>
                  <a:txBody>
                    <a:bodyPr/>
                    <a:lstStyle/>
                    <a:p>
                      <a:pPr algn="ctr"/>
                      <a:r>
                        <a:rPr lang="en-US" altLang="zh-CN" sz="1600" dirty="0"/>
                        <a:t>30%</a:t>
                      </a:r>
                      <a:endParaRPr lang="zh-CN" altLang="en-US" sz="1600" dirty="0"/>
                    </a:p>
                  </a:txBody>
                  <a:tcPr/>
                </a:tc>
                <a:extLst>
                  <a:ext uri="{0D108BD9-81ED-4DB2-BD59-A6C34878D82A}">
                    <a16:rowId xmlns:a16="http://schemas.microsoft.com/office/drawing/2014/main" val="1147792774"/>
                  </a:ext>
                </a:extLst>
              </a:tr>
            </a:tbl>
          </a:graphicData>
        </a:graphic>
      </p:graphicFrame>
      <p:sp>
        <p:nvSpPr>
          <p:cNvPr id="5" name="灯片编号占位符 4"/>
          <p:cNvSpPr>
            <a:spLocks noGrp="1"/>
          </p:cNvSpPr>
          <p:nvPr>
            <p:ph type="sldNum" sz="quarter" idx="10"/>
          </p:nvPr>
        </p:nvSpPr>
        <p:spPr/>
        <p:txBody>
          <a:bodyPr/>
          <a:lstStyle/>
          <a:p>
            <a:fld id="{0C913308-F349-4B6D-A68A-DD1791B4A57B}" type="slidenum">
              <a:rPr lang="zh-CN" altLang="en-US" smtClean="0"/>
              <a:pPr/>
              <a:t>173</a:t>
            </a:fld>
            <a:r>
              <a:rPr lang="en-US" altLang="zh-CN"/>
              <a:t>/300</a:t>
            </a:r>
            <a:endParaRPr lang="zh-CN" altLang="en-US" dirty="0"/>
          </a:p>
        </p:txBody>
      </p:sp>
    </p:spTree>
    <p:extLst>
      <p:ext uri="{BB962C8B-B14F-4D97-AF65-F5344CB8AC3E}">
        <p14:creationId xmlns:p14="http://schemas.microsoft.com/office/powerpoint/2010/main" val="337717046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搜索引擎在逐渐向问答系统发展</a:t>
            </a:r>
            <a:endParaRPr lang="en-US" altLang="zh-CN" dirty="0"/>
          </a:p>
          <a:p>
            <a:pPr lvl="1"/>
            <a:r>
              <a:rPr lang="zh-CN" altLang="en-US" dirty="0"/>
              <a:t>不仅仅是信息检索系统</a:t>
            </a:r>
          </a:p>
        </p:txBody>
      </p:sp>
      <p:sp>
        <p:nvSpPr>
          <p:cNvPr id="3" name="标题 2"/>
          <p:cNvSpPr>
            <a:spLocks noGrp="1"/>
          </p:cNvSpPr>
          <p:nvPr>
            <p:ph type="title"/>
          </p:nvPr>
        </p:nvSpPr>
        <p:spPr/>
        <p:txBody>
          <a:bodyPr/>
          <a:lstStyle/>
          <a:p>
            <a:r>
              <a:rPr lang="zh-CN" altLang="en-US" dirty="0"/>
              <a:t>问答系统 与 信息检索</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237" y="1988840"/>
            <a:ext cx="7621064" cy="426779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174</a:t>
            </a:fld>
            <a:r>
              <a:rPr lang="en-US" altLang="zh-CN"/>
              <a:t>/300</a:t>
            </a:r>
            <a:endParaRPr lang="zh-CN" altLang="en-US" dirty="0"/>
          </a:p>
        </p:txBody>
      </p:sp>
    </p:spTree>
    <p:extLst>
      <p:ext uri="{BB962C8B-B14F-4D97-AF65-F5344CB8AC3E}">
        <p14:creationId xmlns:p14="http://schemas.microsoft.com/office/powerpoint/2010/main" val="84733708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搜索引擎在逐渐向问答系统发展</a:t>
            </a:r>
            <a:endParaRPr lang="en-US" altLang="zh-CN" dirty="0"/>
          </a:p>
          <a:p>
            <a:pPr lvl="1"/>
            <a:r>
              <a:rPr lang="zh-CN" altLang="en-US" dirty="0"/>
              <a:t>但稍微复杂的问题便不能回答</a:t>
            </a:r>
          </a:p>
        </p:txBody>
      </p:sp>
      <p:sp>
        <p:nvSpPr>
          <p:cNvPr id="3" name="标题 2"/>
          <p:cNvSpPr>
            <a:spLocks noGrp="1"/>
          </p:cNvSpPr>
          <p:nvPr>
            <p:ph type="title"/>
          </p:nvPr>
        </p:nvSpPr>
        <p:spPr/>
        <p:txBody>
          <a:bodyPr/>
          <a:lstStyle/>
          <a:p>
            <a:r>
              <a:rPr lang="zh-CN" altLang="en-US" dirty="0"/>
              <a:t>问答系统 与 信息检索</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6" y="2348880"/>
            <a:ext cx="9144000" cy="3249067"/>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175</a:t>
            </a:fld>
            <a:r>
              <a:rPr lang="en-US" altLang="zh-CN"/>
              <a:t>/300</a:t>
            </a:r>
            <a:endParaRPr lang="zh-CN" altLang="en-US" dirty="0"/>
          </a:p>
        </p:txBody>
      </p:sp>
    </p:spTree>
    <p:extLst>
      <p:ext uri="{BB962C8B-B14F-4D97-AF65-F5344CB8AC3E}">
        <p14:creationId xmlns:p14="http://schemas.microsoft.com/office/powerpoint/2010/main" val="354015601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问答系统可以根据不同标准划分为多种</a:t>
            </a:r>
            <a:endParaRPr lang="en-US" altLang="zh-CN" dirty="0"/>
          </a:p>
          <a:p>
            <a:endParaRPr lang="en-US" altLang="zh-CN" dirty="0"/>
          </a:p>
          <a:p>
            <a:r>
              <a:rPr lang="zh-CN" altLang="en-US" dirty="0"/>
              <a:t>根据问题</a:t>
            </a:r>
            <a:r>
              <a:rPr lang="en-US" altLang="zh-CN" dirty="0"/>
              <a:t>/</a:t>
            </a:r>
            <a:r>
              <a:rPr lang="zh-CN" altLang="en-US" dirty="0"/>
              <a:t>答案类型</a:t>
            </a:r>
            <a:endParaRPr lang="en-US" altLang="zh-CN" dirty="0"/>
          </a:p>
          <a:p>
            <a:pPr lvl="1"/>
            <a:r>
              <a:rPr lang="zh-CN" altLang="en-US" dirty="0"/>
              <a:t>事实型</a:t>
            </a:r>
            <a:r>
              <a:rPr lang="en-US" altLang="zh-CN" dirty="0"/>
              <a:t>: factoid, when, who, where</a:t>
            </a:r>
          </a:p>
          <a:p>
            <a:pPr lvl="1"/>
            <a:r>
              <a:rPr lang="zh-CN" altLang="en-US" dirty="0"/>
              <a:t>是否型</a:t>
            </a:r>
            <a:r>
              <a:rPr lang="en-US" altLang="zh-CN" dirty="0"/>
              <a:t>: yes/no, is … ?</a:t>
            </a:r>
          </a:p>
          <a:p>
            <a:pPr lvl="1"/>
            <a:r>
              <a:rPr lang="zh-CN" altLang="en-US" dirty="0"/>
              <a:t>定义型</a:t>
            </a:r>
            <a:r>
              <a:rPr lang="en-US" altLang="zh-CN" dirty="0"/>
              <a:t>: definition, what is</a:t>
            </a:r>
          </a:p>
          <a:p>
            <a:pPr lvl="1"/>
            <a:r>
              <a:rPr lang="zh-CN" altLang="en-US" dirty="0"/>
              <a:t>因果型</a:t>
            </a:r>
            <a:r>
              <a:rPr lang="en-US" altLang="zh-CN" dirty="0"/>
              <a:t>: cause/consequence, how, why, what</a:t>
            </a:r>
          </a:p>
          <a:p>
            <a:pPr lvl="1"/>
            <a:r>
              <a:rPr lang="zh-CN" altLang="en-US" dirty="0"/>
              <a:t>过程型</a:t>
            </a:r>
            <a:r>
              <a:rPr lang="en-US" altLang="zh-CN" dirty="0"/>
              <a:t>: procedural, what are the steps</a:t>
            </a:r>
          </a:p>
          <a:p>
            <a:pPr lvl="1"/>
            <a:r>
              <a:rPr lang="zh-CN" altLang="en-US" dirty="0"/>
              <a:t>比较型</a:t>
            </a:r>
            <a:r>
              <a:rPr lang="en-US" altLang="zh-CN" dirty="0"/>
              <a:t>: comparative, what are the differences between</a:t>
            </a:r>
          </a:p>
          <a:p>
            <a:pPr lvl="1"/>
            <a:r>
              <a:rPr lang="zh-CN" altLang="en-US" dirty="0"/>
              <a:t>示例型</a:t>
            </a:r>
            <a:r>
              <a:rPr lang="en-US" altLang="zh-CN" dirty="0"/>
              <a:t>: with examples, list of hard disks similar to hard disk</a:t>
            </a:r>
          </a:p>
          <a:p>
            <a:pPr lvl="1"/>
            <a:r>
              <a:rPr lang="zh-CN" altLang="en-US" dirty="0"/>
              <a:t>观点型</a:t>
            </a:r>
            <a:r>
              <a:rPr lang="en-US" altLang="zh-CN" dirty="0"/>
              <a:t>: opinions, what is the opinion of </a:t>
            </a:r>
          </a:p>
          <a:p>
            <a:pPr lvl="1"/>
            <a:r>
              <a:rPr lang="zh-CN" altLang="en-US" dirty="0"/>
              <a:t>摘要型</a:t>
            </a:r>
            <a:r>
              <a:rPr lang="en-US" altLang="zh-CN" dirty="0"/>
              <a:t>: summaries, what are the arguments for and against</a:t>
            </a:r>
          </a:p>
          <a:p>
            <a:pPr lvl="1"/>
            <a:endParaRPr lang="en-US" altLang="zh-CN" dirty="0"/>
          </a:p>
          <a:p>
            <a:pPr lvl="1"/>
            <a:endParaRPr lang="en-US" altLang="zh-CN" dirty="0"/>
          </a:p>
          <a:p>
            <a:pPr marL="0" indent="0">
              <a:buNone/>
            </a:pPr>
            <a:endParaRPr lang="en-US" altLang="zh-CN" dirty="0"/>
          </a:p>
        </p:txBody>
      </p:sp>
      <p:sp>
        <p:nvSpPr>
          <p:cNvPr id="3" name="标题 2"/>
          <p:cNvSpPr>
            <a:spLocks noGrp="1"/>
          </p:cNvSpPr>
          <p:nvPr>
            <p:ph type="title"/>
          </p:nvPr>
        </p:nvSpPr>
        <p:spPr/>
        <p:txBody>
          <a:bodyPr/>
          <a:lstStyle/>
          <a:p>
            <a:r>
              <a:rPr lang="zh-CN" altLang="en-US" dirty="0"/>
              <a:t>问答系统的分类</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176</a:t>
            </a:fld>
            <a:r>
              <a:rPr lang="en-US" altLang="zh-CN"/>
              <a:t>/300</a:t>
            </a:r>
            <a:endParaRPr lang="zh-CN" altLang="en-US" dirty="0"/>
          </a:p>
        </p:txBody>
      </p:sp>
    </p:spTree>
    <p:extLst>
      <p:ext uri="{BB962C8B-B14F-4D97-AF65-F5344CB8AC3E}">
        <p14:creationId xmlns:p14="http://schemas.microsoft.com/office/powerpoint/2010/main" val="19870552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问答系统可以根据不同标准划分为多种</a:t>
            </a:r>
            <a:endParaRPr lang="en-US" altLang="zh-CN" dirty="0"/>
          </a:p>
          <a:p>
            <a:endParaRPr lang="en-US" altLang="zh-CN" dirty="0"/>
          </a:p>
          <a:p>
            <a:r>
              <a:rPr lang="zh-CN" altLang="en-US" dirty="0"/>
              <a:t>根据问题</a:t>
            </a:r>
            <a:r>
              <a:rPr lang="en-US" altLang="zh-CN" dirty="0"/>
              <a:t>/</a:t>
            </a:r>
            <a:r>
              <a:rPr lang="zh-CN" altLang="en-US" dirty="0"/>
              <a:t>答案类型</a:t>
            </a:r>
            <a:r>
              <a:rPr lang="en-US" altLang="zh-CN" dirty="0"/>
              <a:t>(</a:t>
            </a:r>
            <a:r>
              <a:rPr lang="zh-CN" altLang="en-US" dirty="0"/>
              <a:t>简化版</a:t>
            </a:r>
            <a:r>
              <a:rPr lang="en-US" altLang="zh-CN" dirty="0"/>
              <a:t>)</a:t>
            </a:r>
          </a:p>
          <a:p>
            <a:pPr lvl="1"/>
            <a:r>
              <a:rPr lang="zh-CN" altLang="en-US" dirty="0"/>
              <a:t>简单事实问题 </a:t>
            </a:r>
            <a:r>
              <a:rPr lang="en-US" altLang="zh-CN" dirty="0"/>
              <a:t>(simple factoid questions)</a:t>
            </a:r>
          </a:p>
          <a:p>
            <a:pPr lvl="2"/>
            <a:r>
              <a:rPr lang="zh-CN" altLang="en-US" dirty="0"/>
              <a:t>大多数商用系统，答案简短通常为一个命名实体</a:t>
            </a:r>
            <a:endParaRPr lang="en-US" altLang="zh-CN" dirty="0"/>
          </a:p>
          <a:p>
            <a:pPr lvl="2"/>
            <a:r>
              <a:rPr lang="en-US" altLang="zh-CN" dirty="0"/>
              <a:t>Who wrote the Declaration of Independence?</a:t>
            </a:r>
          </a:p>
          <a:p>
            <a:pPr lvl="1"/>
            <a:r>
              <a:rPr lang="zh-CN" altLang="en-US" dirty="0"/>
              <a:t>复杂叙述问题 </a:t>
            </a:r>
            <a:r>
              <a:rPr lang="en-US" altLang="zh-CN" dirty="0"/>
              <a:t>(complex narrative questions)</a:t>
            </a:r>
          </a:p>
          <a:p>
            <a:pPr lvl="2"/>
            <a:r>
              <a:rPr lang="zh-CN" altLang="en-US" dirty="0"/>
              <a:t>答案略长，为完整的句子</a:t>
            </a:r>
            <a:endParaRPr lang="en-US" altLang="zh-CN" dirty="0"/>
          </a:p>
          <a:p>
            <a:pPr lvl="2"/>
            <a:r>
              <a:rPr lang="en-US" altLang="zh-CN" dirty="0"/>
              <a:t>What is a Hajj?</a:t>
            </a:r>
          </a:p>
          <a:p>
            <a:pPr lvl="1"/>
            <a:r>
              <a:rPr lang="zh-CN" altLang="en-US" dirty="0"/>
              <a:t>复杂观点问题 </a:t>
            </a:r>
            <a:r>
              <a:rPr lang="en-US" altLang="zh-CN" dirty="0"/>
              <a:t>(complex opinion questions)</a:t>
            </a:r>
          </a:p>
          <a:p>
            <a:pPr lvl="2"/>
            <a:r>
              <a:rPr lang="zh-CN" altLang="en-US" dirty="0"/>
              <a:t>关于观点</a:t>
            </a:r>
            <a:r>
              <a:rPr lang="en-US" altLang="zh-CN" dirty="0"/>
              <a:t>/</a:t>
            </a:r>
            <a:r>
              <a:rPr lang="zh-CN" altLang="en-US" dirty="0"/>
              <a:t>意见，需要整理阐述</a:t>
            </a:r>
            <a:endParaRPr lang="en-US" altLang="zh-CN" dirty="0"/>
          </a:p>
          <a:p>
            <a:pPr lvl="2"/>
            <a:r>
              <a:rPr lang="en-US" altLang="zh-CN" dirty="0"/>
              <a:t>Was the Gore/Bush/Trump election fair?</a:t>
            </a:r>
          </a:p>
          <a:p>
            <a:pPr marL="0" indent="0">
              <a:buNone/>
            </a:pPr>
            <a:endParaRPr lang="en-US" altLang="zh-CN" dirty="0"/>
          </a:p>
        </p:txBody>
      </p:sp>
      <p:sp>
        <p:nvSpPr>
          <p:cNvPr id="3" name="标题 2"/>
          <p:cNvSpPr>
            <a:spLocks noGrp="1"/>
          </p:cNvSpPr>
          <p:nvPr>
            <p:ph type="title"/>
          </p:nvPr>
        </p:nvSpPr>
        <p:spPr/>
        <p:txBody>
          <a:bodyPr/>
          <a:lstStyle/>
          <a:p>
            <a:r>
              <a:rPr lang="zh-CN" altLang="en-US" dirty="0"/>
              <a:t>问答系统的分类</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177</a:t>
            </a:fld>
            <a:r>
              <a:rPr lang="en-US" altLang="zh-CN"/>
              <a:t>/300</a:t>
            </a:r>
            <a:endParaRPr lang="zh-CN" altLang="en-US" dirty="0"/>
          </a:p>
        </p:txBody>
      </p:sp>
    </p:spTree>
    <p:extLst>
      <p:ext uri="{BB962C8B-B14F-4D97-AF65-F5344CB8AC3E}">
        <p14:creationId xmlns:p14="http://schemas.microsoft.com/office/powerpoint/2010/main" val="178541956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问答系统可以根据不同标准划分为多种</a:t>
            </a:r>
            <a:endParaRPr lang="en-US" altLang="zh-CN" dirty="0"/>
          </a:p>
          <a:p>
            <a:endParaRPr lang="en-US" altLang="zh-CN" dirty="0"/>
          </a:p>
          <a:p>
            <a:r>
              <a:rPr lang="zh-CN" altLang="en-US" dirty="0"/>
              <a:t>根据问题</a:t>
            </a:r>
            <a:r>
              <a:rPr lang="en-US" altLang="zh-CN" dirty="0"/>
              <a:t>/</a:t>
            </a:r>
            <a:r>
              <a:rPr lang="zh-CN" altLang="en-US" dirty="0"/>
              <a:t>答案类型</a:t>
            </a:r>
            <a:endParaRPr lang="en-US" altLang="zh-CN" dirty="0"/>
          </a:p>
          <a:p>
            <a:r>
              <a:rPr lang="zh-CN" altLang="en-US" dirty="0"/>
              <a:t>根据问题言语行为</a:t>
            </a:r>
            <a:r>
              <a:rPr lang="en-US" altLang="zh-CN" dirty="0"/>
              <a:t>(</a:t>
            </a:r>
            <a:r>
              <a:rPr lang="zh-CN" altLang="en-US" dirty="0"/>
              <a:t>问题的表达形式</a:t>
            </a:r>
            <a:r>
              <a:rPr lang="en-US" altLang="zh-CN" dirty="0"/>
              <a:t>)</a:t>
            </a:r>
          </a:p>
          <a:p>
            <a:pPr lvl="1"/>
            <a:r>
              <a:rPr lang="zh-CN" altLang="en-US" dirty="0"/>
              <a:t>是否型</a:t>
            </a:r>
            <a:r>
              <a:rPr lang="en-US" altLang="zh-CN" dirty="0"/>
              <a:t>: yes/no, is it true that</a:t>
            </a:r>
          </a:p>
          <a:p>
            <a:pPr lvl="1"/>
            <a:r>
              <a:rPr lang="en-US" altLang="zh-CN" dirty="0"/>
              <a:t>WH</a:t>
            </a:r>
            <a:r>
              <a:rPr lang="zh-CN" altLang="en-US" dirty="0"/>
              <a:t>型</a:t>
            </a:r>
            <a:r>
              <a:rPr lang="en-US" altLang="zh-CN" dirty="0"/>
              <a:t>: </a:t>
            </a:r>
            <a:r>
              <a:rPr lang="en-US" altLang="zh-CN" dirty="0" err="1"/>
              <a:t>wh</a:t>
            </a:r>
            <a:r>
              <a:rPr lang="en-US" altLang="zh-CN" dirty="0"/>
              <a:t>, who was the first president</a:t>
            </a:r>
          </a:p>
          <a:p>
            <a:pPr lvl="1"/>
            <a:r>
              <a:rPr lang="zh-CN" altLang="en-US" dirty="0"/>
              <a:t>间接请求</a:t>
            </a:r>
            <a:r>
              <a:rPr lang="en-US" altLang="zh-CN" dirty="0"/>
              <a:t>: indirect requests, I would like you to list</a:t>
            </a:r>
          </a:p>
          <a:p>
            <a:pPr lvl="1"/>
            <a:r>
              <a:rPr lang="zh-CN" altLang="en-US" dirty="0"/>
              <a:t>命令</a:t>
            </a:r>
            <a:r>
              <a:rPr lang="en-US" altLang="zh-CN" dirty="0"/>
              <a:t>: commands, name all the presidents </a:t>
            </a:r>
            <a:endParaRPr lang="zh-CN" altLang="en-US" dirty="0"/>
          </a:p>
        </p:txBody>
      </p:sp>
      <p:sp>
        <p:nvSpPr>
          <p:cNvPr id="3" name="标题 2"/>
          <p:cNvSpPr>
            <a:spLocks noGrp="1"/>
          </p:cNvSpPr>
          <p:nvPr>
            <p:ph type="title"/>
          </p:nvPr>
        </p:nvSpPr>
        <p:spPr/>
        <p:txBody>
          <a:bodyPr/>
          <a:lstStyle/>
          <a:p>
            <a:r>
              <a:rPr lang="zh-CN" altLang="en-US" dirty="0"/>
              <a:t>问答系统的分类</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178</a:t>
            </a:fld>
            <a:r>
              <a:rPr lang="en-US" altLang="zh-CN"/>
              <a:t>/300</a:t>
            </a:r>
            <a:endParaRPr lang="zh-CN" altLang="en-US" dirty="0"/>
          </a:p>
        </p:txBody>
      </p:sp>
    </p:spTree>
    <p:extLst>
      <p:ext uri="{BB962C8B-B14F-4D97-AF65-F5344CB8AC3E}">
        <p14:creationId xmlns:p14="http://schemas.microsoft.com/office/powerpoint/2010/main" val="340101177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问答系统可以根据不同标准划分为多种</a:t>
            </a:r>
            <a:endParaRPr lang="en-US" altLang="zh-CN" dirty="0"/>
          </a:p>
          <a:p>
            <a:endParaRPr lang="en-US" altLang="zh-CN" dirty="0"/>
          </a:p>
          <a:p>
            <a:r>
              <a:rPr lang="zh-CN" altLang="en-US" dirty="0"/>
              <a:t>根据问题</a:t>
            </a:r>
            <a:r>
              <a:rPr lang="en-US" altLang="zh-CN" dirty="0"/>
              <a:t>/</a:t>
            </a:r>
            <a:r>
              <a:rPr lang="zh-CN" altLang="en-US" dirty="0"/>
              <a:t>答案类型</a:t>
            </a:r>
            <a:endParaRPr lang="en-US" altLang="zh-CN" dirty="0"/>
          </a:p>
          <a:p>
            <a:r>
              <a:rPr lang="zh-CN" altLang="en-US" dirty="0"/>
              <a:t>根据问题言语行为</a:t>
            </a:r>
            <a:r>
              <a:rPr lang="en-US" altLang="zh-CN" dirty="0"/>
              <a:t>(</a:t>
            </a:r>
            <a:r>
              <a:rPr lang="zh-CN" altLang="en-US" dirty="0"/>
              <a:t>问题的表达形式</a:t>
            </a:r>
            <a:r>
              <a:rPr lang="en-US" altLang="zh-CN" dirty="0"/>
              <a:t>)</a:t>
            </a:r>
          </a:p>
          <a:p>
            <a:r>
              <a:rPr lang="zh-CN" altLang="en-US" dirty="0"/>
              <a:t>根据应用场景</a:t>
            </a:r>
            <a:endParaRPr lang="en-US" altLang="zh-CN" dirty="0"/>
          </a:p>
          <a:p>
            <a:pPr lvl="1"/>
            <a:r>
              <a:rPr lang="zh-CN" altLang="en-US" dirty="0"/>
              <a:t>封闭领域问答</a:t>
            </a:r>
            <a:r>
              <a:rPr lang="en-US" altLang="zh-CN" dirty="0"/>
              <a:t>: Close Domain QA</a:t>
            </a:r>
          </a:p>
          <a:p>
            <a:pPr lvl="1"/>
            <a:r>
              <a:rPr lang="zh-CN" altLang="en-US" dirty="0"/>
              <a:t>开放领域问答</a:t>
            </a:r>
            <a:r>
              <a:rPr lang="en-US" altLang="zh-CN" dirty="0"/>
              <a:t>: Open Domain QA</a:t>
            </a:r>
          </a:p>
          <a:p>
            <a:pPr lvl="1"/>
            <a:r>
              <a:rPr lang="zh-CN" altLang="en-US" dirty="0"/>
              <a:t>单文档问答</a:t>
            </a:r>
            <a:r>
              <a:rPr lang="en-US" altLang="zh-CN" dirty="0"/>
              <a:t>: Single Document QA</a:t>
            </a:r>
          </a:p>
          <a:p>
            <a:pPr lvl="2"/>
            <a:r>
              <a:rPr lang="zh-CN" altLang="en-US" dirty="0"/>
              <a:t>也称阅读理解</a:t>
            </a:r>
            <a:r>
              <a:rPr lang="en-US" altLang="zh-CN" dirty="0"/>
              <a:t> (Reading Comprehension) </a:t>
            </a:r>
          </a:p>
          <a:p>
            <a:pPr lvl="1"/>
            <a:r>
              <a:rPr lang="zh-CN" altLang="en-US" dirty="0"/>
              <a:t>社区问答</a:t>
            </a:r>
            <a:r>
              <a:rPr lang="en-US" altLang="zh-CN" dirty="0"/>
              <a:t>: Community QA</a:t>
            </a:r>
          </a:p>
          <a:p>
            <a:pPr lvl="2"/>
            <a:r>
              <a:rPr lang="zh-CN" altLang="en-US" dirty="0"/>
              <a:t>如知乎、</a:t>
            </a:r>
            <a:r>
              <a:rPr lang="en-US" altLang="zh-CN" dirty="0" err="1"/>
              <a:t>Quora</a:t>
            </a:r>
            <a:endParaRPr lang="en-US" altLang="zh-CN" dirty="0"/>
          </a:p>
        </p:txBody>
      </p:sp>
      <p:sp>
        <p:nvSpPr>
          <p:cNvPr id="3" name="标题 2"/>
          <p:cNvSpPr>
            <a:spLocks noGrp="1"/>
          </p:cNvSpPr>
          <p:nvPr>
            <p:ph type="title"/>
          </p:nvPr>
        </p:nvSpPr>
        <p:spPr/>
        <p:txBody>
          <a:bodyPr/>
          <a:lstStyle/>
          <a:p>
            <a:r>
              <a:rPr lang="zh-CN" altLang="en-US" dirty="0"/>
              <a:t>问答系统的分类</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179</a:t>
            </a:fld>
            <a:r>
              <a:rPr lang="en-US" altLang="zh-CN"/>
              <a:t>/300</a:t>
            </a:r>
            <a:endParaRPr lang="zh-CN" altLang="en-US" dirty="0"/>
          </a:p>
        </p:txBody>
      </p:sp>
    </p:spTree>
    <p:extLst>
      <p:ext uri="{BB962C8B-B14F-4D97-AF65-F5344CB8AC3E}">
        <p14:creationId xmlns:p14="http://schemas.microsoft.com/office/powerpoint/2010/main" val="1712943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fontScale="92500" lnSpcReduction="10000"/>
          </a:bodyPr>
          <a:lstStyle/>
          <a:p>
            <a:r>
              <a:rPr lang="zh-CN" altLang="en-US" dirty="0"/>
              <a:t>目前，</a:t>
            </a:r>
            <a:r>
              <a:rPr lang="zh-CN" altLang="en-US" dirty="0">
                <a:solidFill>
                  <a:schemeClr val="accent2">
                    <a:lumMod val="75000"/>
                  </a:schemeClr>
                </a:solidFill>
              </a:rPr>
              <a:t>数据驱动的方法是主流</a:t>
            </a:r>
            <a:endParaRPr lang="en-US" altLang="zh-CN" dirty="0">
              <a:solidFill>
                <a:schemeClr val="accent2">
                  <a:lumMod val="75000"/>
                </a:schemeClr>
              </a:solidFill>
            </a:endParaRPr>
          </a:p>
          <a:p>
            <a:pPr lvl="1"/>
            <a:r>
              <a:rPr lang="en-US" altLang="zh-CN" dirty="0"/>
              <a:t>1992:</a:t>
            </a:r>
            <a:r>
              <a:rPr lang="zh-CN" altLang="en-US" dirty="0"/>
              <a:t> </a:t>
            </a:r>
            <a:r>
              <a:rPr lang="en-US" altLang="zh-CN" dirty="0"/>
              <a:t>24%</a:t>
            </a:r>
          </a:p>
          <a:p>
            <a:pPr lvl="1"/>
            <a:r>
              <a:rPr lang="en-US" altLang="zh-CN" dirty="0"/>
              <a:t>1994: 35%</a:t>
            </a:r>
          </a:p>
          <a:p>
            <a:pPr lvl="1"/>
            <a:r>
              <a:rPr lang="en-US" altLang="zh-CN" dirty="0"/>
              <a:t>1996: 39%</a:t>
            </a:r>
          </a:p>
          <a:p>
            <a:pPr lvl="1"/>
            <a:r>
              <a:rPr lang="en-US" altLang="zh-CN" dirty="0"/>
              <a:t>1999: 60%</a:t>
            </a:r>
          </a:p>
          <a:p>
            <a:pPr lvl="1"/>
            <a:r>
              <a:rPr lang="en-US" altLang="zh-CN" dirty="0"/>
              <a:t>2001: 87%</a:t>
            </a:r>
          </a:p>
          <a:p>
            <a:pPr lvl="1"/>
            <a:r>
              <a:rPr lang="en-US" altLang="zh-CN" dirty="0">
                <a:solidFill>
                  <a:schemeClr val="accent2">
                    <a:lumMod val="75000"/>
                  </a:schemeClr>
                </a:solidFill>
              </a:rPr>
              <a:t>2010</a:t>
            </a:r>
            <a:r>
              <a:rPr lang="zh-CN" altLang="en-US" dirty="0">
                <a:solidFill>
                  <a:schemeClr val="accent2">
                    <a:lumMod val="75000"/>
                  </a:schemeClr>
                </a:solidFill>
              </a:rPr>
              <a:t>：</a:t>
            </a:r>
            <a:r>
              <a:rPr lang="en-US" altLang="zh-CN" dirty="0">
                <a:solidFill>
                  <a:schemeClr val="accent2">
                    <a:lumMod val="75000"/>
                  </a:schemeClr>
                </a:solidFill>
              </a:rPr>
              <a:t>&gt;90%</a:t>
            </a:r>
          </a:p>
          <a:p>
            <a:endParaRPr lang="en-US" altLang="zh-CN" dirty="0">
              <a:solidFill>
                <a:schemeClr val="accent2">
                  <a:lumMod val="75000"/>
                </a:schemeClr>
              </a:solidFill>
            </a:endParaRPr>
          </a:p>
          <a:p>
            <a:r>
              <a:rPr lang="zh-CN" altLang="en-US" dirty="0"/>
              <a:t>效果评测</a:t>
            </a:r>
            <a:r>
              <a:rPr lang="en-US" altLang="zh-CN" dirty="0"/>
              <a:t>?</a:t>
            </a:r>
          </a:p>
          <a:p>
            <a:pPr lvl="1"/>
            <a:r>
              <a:rPr lang="zh-CN" altLang="en-US" dirty="0"/>
              <a:t>自然语言歧义多、关于语言处理方法和系统的评测也需要解决相关的歧义问题</a:t>
            </a:r>
            <a:endParaRPr lang="en-US" altLang="zh-CN" dirty="0"/>
          </a:p>
          <a:p>
            <a:pPr lvl="1"/>
            <a:r>
              <a:rPr lang="en-US" altLang="zh-CN" dirty="0"/>
              <a:t>1</a:t>
            </a:r>
            <a:r>
              <a:rPr lang="zh-CN" altLang="en-US" dirty="0"/>
              <a:t>，规避语言学争议、制定标准测试集</a:t>
            </a:r>
          </a:p>
          <a:p>
            <a:pPr lvl="1"/>
            <a:r>
              <a:rPr lang="en-US" altLang="zh-CN" dirty="0"/>
              <a:t>2</a:t>
            </a:r>
            <a:r>
              <a:rPr lang="zh-CN" altLang="en-US" dirty="0"/>
              <a:t>，看应用效果</a:t>
            </a:r>
          </a:p>
          <a:p>
            <a:endParaRPr lang="zh-CN" altLang="en-US" dirty="0">
              <a:solidFill>
                <a:schemeClr val="accent2">
                  <a:lumMod val="75000"/>
                </a:schemeClr>
              </a:solidFill>
            </a:endParaRPr>
          </a:p>
        </p:txBody>
      </p:sp>
      <p:sp>
        <p:nvSpPr>
          <p:cNvPr id="2" name="标题 1"/>
          <p:cNvSpPr>
            <a:spLocks noGrp="1"/>
          </p:cNvSpPr>
          <p:nvPr>
            <p:ph type="title"/>
          </p:nvPr>
        </p:nvSpPr>
        <p:spPr/>
        <p:txBody>
          <a:bodyPr>
            <a:normAutofit fontScale="90000"/>
          </a:bodyPr>
          <a:lstStyle/>
          <a:p>
            <a:r>
              <a:rPr lang="zh-CN" altLang="en-US"/>
              <a:t>具体方法</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18</a:t>
            </a:fld>
            <a:r>
              <a:rPr lang="en-US" altLang="zh-CN"/>
              <a:t>/300</a:t>
            </a:r>
            <a:endParaRPr lang="zh-CN" altLang="en-US" dirty="0"/>
          </a:p>
        </p:txBody>
      </p:sp>
    </p:spTree>
    <p:extLst>
      <p:ext uri="{BB962C8B-B14F-4D97-AF65-F5344CB8AC3E}">
        <p14:creationId xmlns:p14="http://schemas.microsoft.com/office/powerpoint/2010/main" val="298999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additive="base">
                                        <p:cTn id="1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 calcmode="lin" valueType="num">
                                      <p:cBhvr additive="base">
                                        <p:cTn id="1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anim calcmode="lin" valueType="num">
                                      <p:cBhvr additive="base">
                                        <p:cTn id="21"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anim calcmode="lin" valueType="num">
                                      <p:cBhvr additive="base">
                                        <p:cTn id="25"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问答系统可以根据不同标准划分为多种</a:t>
            </a:r>
            <a:endParaRPr lang="en-US" altLang="zh-CN" dirty="0"/>
          </a:p>
          <a:p>
            <a:endParaRPr lang="en-US" altLang="zh-CN" dirty="0"/>
          </a:p>
          <a:p>
            <a:r>
              <a:rPr lang="zh-CN" altLang="en-US" dirty="0"/>
              <a:t>根据问题</a:t>
            </a:r>
            <a:r>
              <a:rPr lang="en-US" altLang="zh-CN" dirty="0"/>
              <a:t>/</a:t>
            </a:r>
            <a:r>
              <a:rPr lang="zh-CN" altLang="en-US" dirty="0"/>
              <a:t>答案类型</a:t>
            </a:r>
            <a:endParaRPr lang="en-US" altLang="zh-CN" dirty="0"/>
          </a:p>
          <a:p>
            <a:r>
              <a:rPr lang="zh-CN" altLang="en-US" dirty="0"/>
              <a:t>根据问题言语行为</a:t>
            </a:r>
            <a:r>
              <a:rPr lang="en-US" altLang="zh-CN" dirty="0"/>
              <a:t>(</a:t>
            </a:r>
            <a:r>
              <a:rPr lang="zh-CN" altLang="en-US" dirty="0"/>
              <a:t>问题的表达形式</a:t>
            </a:r>
            <a:r>
              <a:rPr lang="en-US" altLang="zh-CN" dirty="0"/>
              <a:t>)</a:t>
            </a:r>
          </a:p>
          <a:p>
            <a:r>
              <a:rPr lang="zh-CN" altLang="en-US" dirty="0"/>
              <a:t>根据应用场景</a:t>
            </a:r>
            <a:endParaRPr lang="en-US" altLang="zh-CN" dirty="0"/>
          </a:p>
          <a:p>
            <a:r>
              <a:rPr lang="zh-CN" altLang="en-US" dirty="0"/>
              <a:t>根据技术方案</a:t>
            </a:r>
            <a:endParaRPr lang="en-US" altLang="zh-CN" dirty="0"/>
          </a:p>
          <a:p>
            <a:pPr lvl="1"/>
            <a:r>
              <a:rPr lang="zh-CN" altLang="en-US" dirty="0"/>
              <a:t>基于信息检索</a:t>
            </a:r>
            <a:r>
              <a:rPr lang="en-US" altLang="zh-CN" dirty="0"/>
              <a:t>/</a:t>
            </a:r>
            <a:r>
              <a:rPr lang="zh-CN" altLang="en-US" dirty="0"/>
              <a:t>语料</a:t>
            </a:r>
            <a:r>
              <a:rPr lang="en-US" altLang="zh-CN" dirty="0"/>
              <a:t>(IR-based/Corpus-based)</a:t>
            </a:r>
          </a:p>
          <a:p>
            <a:pPr lvl="1"/>
            <a:r>
              <a:rPr lang="zh-CN" altLang="en-US" dirty="0"/>
              <a:t>基于知识</a:t>
            </a:r>
            <a:r>
              <a:rPr lang="en-US" altLang="zh-CN" dirty="0"/>
              <a:t>(Knowledge-based)</a:t>
            </a:r>
          </a:p>
          <a:p>
            <a:pPr lvl="1"/>
            <a:r>
              <a:rPr lang="zh-CN" altLang="en-US" dirty="0"/>
              <a:t>混合方法</a:t>
            </a:r>
            <a:endParaRPr lang="en-US" altLang="zh-CN" dirty="0"/>
          </a:p>
          <a:p>
            <a:pPr lvl="2"/>
            <a:r>
              <a:rPr lang="en-US" altLang="zh-CN" dirty="0"/>
              <a:t>IBM Watson (</a:t>
            </a:r>
            <a:r>
              <a:rPr lang="en-US" altLang="zh-CN" dirty="0" err="1"/>
              <a:t>DeepQA</a:t>
            </a:r>
            <a:r>
              <a:rPr lang="en-US" altLang="zh-CN" dirty="0"/>
              <a:t>)</a:t>
            </a:r>
          </a:p>
          <a:p>
            <a:endParaRPr lang="en-US" altLang="zh-CN" dirty="0"/>
          </a:p>
        </p:txBody>
      </p:sp>
      <p:sp>
        <p:nvSpPr>
          <p:cNvPr id="3" name="标题 2"/>
          <p:cNvSpPr>
            <a:spLocks noGrp="1"/>
          </p:cNvSpPr>
          <p:nvPr>
            <p:ph type="title"/>
          </p:nvPr>
        </p:nvSpPr>
        <p:spPr/>
        <p:txBody>
          <a:bodyPr/>
          <a:lstStyle/>
          <a:p>
            <a:r>
              <a:rPr lang="zh-CN" altLang="en-US" dirty="0"/>
              <a:t>问答系统的分类</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180</a:t>
            </a:fld>
            <a:r>
              <a:rPr lang="en-US" altLang="zh-CN"/>
              <a:t>/300</a:t>
            </a:r>
            <a:endParaRPr lang="zh-CN" altLang="en-US" dirty="0"/>
          </a:p>
        </p:txBody>
      </p:sp>
    </p:spTree>
    <p:extLst>
      <p:ext uri="{BB962C8B-B14F-4D97-AF65-F5344CB8AC3E}">
        <p14:creationId xmlns:p14="http://schemas.microsoft.com/office/powerpoint/2010/main" val="427872832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问题种类繁多、千奇百怪</a:t>
            </a:r>
            <a:endParaRPr lang="en-US" altLang="zh-CN" dirty="0"/>
          </a:p>
          <a:p>
            <a:r>
              <a:rPr lang="zh-CN" altLang="en-US" dirty="0"/>
              <a:t>问题为自然语言表述、形态各异</a:t>
            </a:r>
            <a:endParaRPr lang="en-US" altLang="zh-CN" dirty="0"/>
          </a:p>
          <a:p>
            <a:r>
              <a:rPr lang="zh-CN" altLang="en-US" dirty="0"/>
              <a:t>数据来源广泛、超大规模</a:t>
            </a:r>
            <a:endParaRPr lang="en-US" altLang="zh-CN" dirty="0"/>
          </a:p>
          <a:p>
            <a:r>
              <a:rPr lang="zh-CN" altLang="en-US" dirty="0"/>
              <a:t>自然语言理解技术本身挑战</a:t>
            </a:r>
            <a:endParaRPr lang="en-US" altLang="zh-CN" dirty="0"/>
          </a:p>
          <a:p>
            <a:r>
              <a:rPr lang="en-US" altLang="zh-CN" dirty="0"/>
              <a:t>……</a:t>
            </a:r>
          </a:p>
          <a:p>
            <a:endParaRPr lang="en-US" altLang="zh-CN" dirty="0"/>
          </a:p>
          <a:p>
            <a:r>
              <a:rPr lang="zh-CN" altLang="en-US" dirty="0"/>
              <a:t>至今仍是复杂系统</a:t>
            </a:r>
            <a:endParaRPr lang="en-US" altLang="zh-CN" dirty="0"/>
          </a:p>
          <a:p>
            <a:pPr lvl="1"/>
            <a:r>
              <a:rPr lang="zh-CN" altLang="en-US" dirty="0"/>
              <a:t>大量的子任务</a:t>
            </a:r>
            <a:endParaRPr lang="en-US" altLang="zh-CN" dirty="0"/>
          </a:p>
          <a:p>
            <a:pPr lvl="2"/>
            <a:r>
              <a:rPr lang="zh-CN" altLang="en-US" dirty="0"/>
              <a:t>深度学习可能擅长每个子任务，但整合代价极高</a:t>
            </a:r>
            <a:endParaRPr lang="en-US" altLang="zh-CN" dirty="0"/>
          </a:p>
          <a:p>
            <a:pPr lvl="1"/>
            <a:r>
              <a:rPr lang="zh-CN" altLang="en-US" dirty="0"/>
              <a:t>深度学习可以做端到端问答</a:t>
            </a:r>
            <a:endParaRPr lang="en-US" altLang="zh-CN" dirty="0"/>
          </a:p>
          <a:p>
            <a:pPr lvl="2"/>
            <a:r>
              <a:rPr lang="zh-CN" altLang="en-US" dirty="0"/>
              <a:t>实际上，较为成功的仅有阅读理解和极小文档集简单问答</a:t>
            </a:r>
            <a:endParaRPr lang="en-US" altLang="zh-CN" dirty="0"/>
          </a:p>
        </p:txBody>
      </p:sp>
      <p:sp>
        <p:nvSpPr>
          <p:cNvPr id="3" name="标题 2"/>
          <p:cNvSpPr>
            <a:spLocks noGrp="1"/>
          </p:cNvSpPr>
          <p:nvPr>
            <p:ph type="title"/>
          </p:nvPr>
        </p:nvSpPr>
        <p:spPr/>
        <p:txBody>
          <a:bodyPr/>
          <a:lstStyle/>
          <a:p>
            <a:r>
              <a:rPr lang="zh-CN" altLang="en-US" dirty="0"/>
              <a:t>问答系统的难点</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181</a:t>
            </a:fld>
            <a:r>
              <a:rPr lang="en-US" altLang="zh-CN"/>
              <a:t>/300</a:t>
            </a:r>
            <a:endParaRPr lang="zh-CN" altLang="en-US" dirty="0"/>
          </a:p>
        </p:txBody>
      </p:sp>
    </p:spTree>
    <p:extLst>
      <p:ext uri="{BB962C8B-B14F-4D97-AF65-F5344CB8AC3E}">
        <p14:creationId xmlns:p14="http://schemas.microsoft.com/office/powerpoint/2010/main" val="195087310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结构化数据</a:t>
            </a:r>
            <a:endParaRPr lang="en-US" altLang="zh-CN" dirty="0"/>
          </a:p>
          <a:p>
            <a:pPr lvl="1"/>
            <a:r>
              <a:rPr lang="zh-CN" altLang="en-US" dirty="0"/>
              <a:t>关系型</a:t>
            </a:r>
            <a:r>
              <a:rPr lang="en-US" altLang="zh-CN" dirty="0"/>
              <a:t>(relational)</a:t>
            </a:r>
            <a:r>
              <a:rPr lang="zh-CN" altLang="en-US" dirty="0"/>
              <a:t>数据库</a:t>
            </a:r>
            <a:endParaRPr lang="en-US" altLang="zh-CN" dirty="0"/>
          </a:p>
          <a:p>
            <a:pPr lvl="2"/>
            <a:r>
              <a:rPr lang="zh-CN" altLang="en-US" dirty="0"/>
              <a:t>表 </a:t>
            </a:r>
            <a:r>
              <a:rPr lang="en-US" altLang="zh-CN" dirty="0"/>
              <a:t>(</a:t>
            </a:r>
            <a:r>
              <a:rPr lang="zh-CN" altLang="en-US" dirty="0"/>
              <a:t>表中内容被称为关系</a:t>
            </a:r>
            <a:r>
              <a:rPr lang="en-US" altLang="zh-CN" dirty="0"/>
              <a:t>)</a:t>
            </a:r>
          </a:p>
          <a:p>
            <a:pPr lvl="2"/>
            <a:r>
              <a:rPr lang="en-US" altLang="zh-CN" dirty="0"/>
              <a:t>SQL</a:t>
            </a:r>
            <a:r>
              <a:rPr lang="zh-CN" altLang="en-US" dirty="0"/>
              <a:t>数据库</a:t>
            </a:r>
            <a:endParaRPr lang="en-US" altLang="zh-CN" dirty="0"/>
          </a:p>
          <a:p>
            <a:pPr lvl="1"/>
            <a:r>
              <a:rPr lang="en-US" altLang="zh-CN" dirty="0"/>
              <a:t>RDF(Resource Description Framework)</a:t>
            </a:r>
            <a:r>
              <a:rPr lang="zh-CN" altLang="en-US" dirty="0"/>
              <a:t>数据库</a:t>
            </a:r>
            <a:endParaRPr lang="en-US" altLang="zh-CN" dirty="0"/>
          </a:p>
          <a:p>
            <a:pPr lvl="2"/>
            <a:r>
              <a:rPr lang="zh-CN" altLang="en-US" dirty="0"/>
              <a:t>三元组 </a:t>
            </a:r>
            <a:r>
              <a:rPr lang="en-US" altLang="zh-CN" dirty="0"/>
              <a:t>(</a:t>
            </a:r>
            <a:r>
              <a:rPr lang="zh-CN" altLang="en-US" dirty="0"/>
              <a:t>实体</a:t>
            </a:r>
            <a:r>
              <a:rPr lang="en-US" altLang="zh-CN" dirty="0"/>
              <a:t>-</a:t>
            </a:r>
            <a:r>
              <a:rPr lang="zh-CN" altLang="en-US" dirty="0"/>
              <a:t>关系</a:t>
            </a:r>
            <a:r>
              <a:rPr lang="en-US" altLang="zh-CN" dirty="0"/>
              <a:t>-</a:t>
            </a:r>
            <a:r>
              <a:rPr lang="zh-CN" altLang="en-US" dirty="0"/>
              <a:t>实体</a:t>
            </a:r>
            <a:r>
              <a:rPr lang="en-US" altLang="zh-CN" dirty="0"/>
              <a:t>)</a:t>
            </a:r>
            <a:r>
              <a:rPr lang="zh-CN" altLang="en-US" dirty="0"/>
              <a:t>，本体知识库</a:t>
            </a:r>
            <a:endParaRPr lang="en-US" altLang="zh-CN" dirty="0"/>
          </a:p>
          <a:p>
            <a:pPr lvl="2"/>
            <a:r>
              <a:rPr lang="en-US" altLang="zh-CN" dirty="0"/>
              <a:t>Freebase, </a:t>
            </a:r>
            <a:r>
              <a:rPr lang="en-US" altLang="zh-CN" dirty="0" err="1"/>
              <a:t>DBPedia</a:t>
            </a:r>
            <a:r>
              <a:rPr lang="en-US" altLang="zh-CN" dirty="0"/>
              <a:t>, </a:t>
            </a:r>
            <a:r>
              <a:rPr lang="en-US" altLang="zh-CN" dirty="0" err="1"/>
              <a:t>wikidata</a:t>
            </a:r>
            <a:endParaRPr lang="en-US" altLang="zh-CN" dirty="0"/>
          </a:p>
          <a:p>
            <a:r>
              <a:rPr lang="zh-CN" altLang="en-US" dirty="0"/>
              <a:t>半结构化数据</a:t>
            </a:r>
            <a:endParaRPr lang="en-US" altLang="zh-CN" dirty="0"/>
          </a:p>
          <a:p>
            <a:pPr lvl="1"/>
            <a:r>
              <a:rPr lang="en-US" altLang="zh-CN" dirty="0"/>
              <a:t>XML</a:t>
            </a:r>
            <a:r>
              <a:rPr lang="zh-CN" altLang="en-US" dirty="0"/>
              <a:t>数据库  </a:t>
            </a:r>
            <a:endParaRPr lang="en-US" altLang="zh-CN" dirty="0"/>
          </a:p>
          <a:p>
            <a:r>
              <a:rPr lang="zh-CN" altLang="en-US" dirty="0"/>
              <a:t>纯文本</a:t>
            </a:r>
            <a:r>
              <a:rPr lang="en-US" altLang="zh-CN" dirty="0"/>
              <a:t>(free text)</a:t>
            </a:r>
          </a:p>
          <a:p>
            <a:r>
              <a:rPr lang="zh-CN" altLang="en-US" dirty="0"/>
              <a:t>多模态数据：图片、语音、视频</a:t>
            </a:r>
            <a:endParaRPr lang="en-US" altLang="zh-CN" dirty="0"/>
          </a:p>
          <a:p>
            <a:endParaRPr lang="en-US" altLang="zh-CN" dirty="0"/>
          </a:p>
          <a:p>
            <a:pPr marL="0" indent="0">
              <a:buNone/>
            </a:pPr>
            <a:endParaRPr lang="zh-CN" altLang="en-US" dirty="0"/>
          </a:p>
        </p:txBody>
      </p:sp>
      <p:sp>
        <p:nvSpPr>
          <p:cNvPr id="3" name="标题 2"/>
          <p:cNvSpPr>
            <a:spLocks noGrp="1"/>
          </p:cNvSpPr>
          <p:nvPr>
            <p:ph type="title"/>
          </p:nvPr>
        </p:nvSpPr>
        <p:spPr/>
        <p:txBody>
          <a:bodyPr/>
          <a:lstStyle/>
          <a:p>
            <a:r>
              <a:rPr lang="zh-CN" altLang="en-US" dirty="0"/>
              <a:t>问答系统的答案来源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182</a:t>
            </a:fld>
            <a:r>
              <a:rPr lang="en-US" altLang="zh-CN"/>
              <a:t>/300</a:t>
            </a:r>
            <a:endParaRPr lang="zh-CN" altLang="en-US" dirty="0"/>
          </a:p>
        </p:txBody>
      </p:sp>
    </p:spTree>
    <p:extLst>
      <p:ext uri="{BB962C8B-B14F-4D97-AF65-F5344CB8AC3E}">
        <p14:creationId xmlns:p14="http://schemas.microsoft.com/office/powerpoint/2010/main" val="392159527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基于知识的方法</a:t>
            </a:r>
            <a:endParaRPr lang="en-US" altLang="zh-CN" dirty="0"/>
          </a:p>
          <a:p>
            <a:pPr lvl="1"/>
            <a:r>
              <a:rPr lang="zh-CN" altLang="en-US" dirty="0"/>
              <a:t>构建问题的语义表示</a:t>
            </a:r>
            <a:endParaRPr lang="en-US" altLang="zh-CN" dirty="0"/>
          </a:p>
          <a:p>
            <a:pPr lvl="1"/>
            <a:r>
              <a:rPr lang="zh-CN" altLang="en-US" dirty="0"/>
              <a:t>基于语义表示构建查询</a:t>
            </a:r>
            <a:endParaRPr lang="en-US" altLang="zh-CN" dirty="0"/>
          </a:p>
          <a:p>
            <a:pPr lvl="1"/>
            <a:endParaRPr lang="en-US" altLang="zh-CN" dirty="0"/>
          </a:p>
          <a:p>
            <a:r>
              <a:rPr lang="zh-CN" altLang="en-US" dirty="0"/>
              <a:t>基于信息检索</a:t>
            </a:r>
            <a:r>
              <a:rPr lang="en-US" altLang="zh-CN" dirty="0"/>
              <a:t>/</a:t>
            </a:r>
            <a:r>
              <a:rPr lang="zh-CN" altLang="en-US" dirty="0"/>
              <a:t>语料库的方法</a:t>
            </a:r>
            <a:endParaRPr lang="en-US" altLang="zh-CN" dirty="0"/>
          </a:p>
          <a:p>
            <a:pPr lvl="1"/>
            <a:r>
              <a:rPr lang="zh-CN" altLang="en-US" dirty="0"/>
              <a:t>问题分析 </a:t>
            </a:r>
            <a:r>
              <a:rPr lang="en-US" altLang="zh-CN" dirty="0"/>
              <a:t>(</a:t>
            </a:r>
            <a:r>
              <a:rPr lang="zh-CN" altLang="en-US" dirty="0"/>
              <a:t>分类、模板匹配、语义分析</a:t>
            </a:r>
            <a:r>
              <a:rPr lang="en-US" altLang="zh-CN" dirty="0"/>
              <a:t>)</a:t>
            </a:r>
          </a:p>
          <a:p>
            <a:pPr lvl="1"/>
            <a:r>
              <a:rPr lang="zh-CN" altLang="en-US" dirty="0"/>
              <a:t>段落检索 </a:t>
            </a:r>
            <a:r>
              <a:rPr lang="en-US" altLang="zh-CN" dirty="0"/>
              <a:t>(</a:t>
            </a:r>
            <a:r>
              <a:rPr lang="zh-CN" altLang="en-US" dirty="0"/>
              <a:t>段落抽取、排序</a:t>
            </a:r>
            <a:r>
              <a:rPr lang="en-US" altLang="zh-CN" dirty="0"/>
              <a:t>)</a:t>
            </a:r>
          </a:p>
          <a:p>
            <a:pPr lvl="1"/>
            <a:r>
              <a:rPr lang="zh-CN" altLang="en-US" dirty="0"/>
              <a:t>答案抽取 </a:t>
            </a:r>
            <a:r>
              <a:rPr lang="en-US" altLang="zh-CN" dirty="0"/>
              <a:t>(</a:t>
            </a:r>
            <a:r>
              <a:rPr lang="zh-CN" altLang="en-US" dirty="0"/>
              <a:t>实体识别、模板匹配、排序</a:t>
            </a:r>
            <a:r>
              <a:rPr lang="en-US" altLang="zh-CN" dirty="0"/>
              <a:t>)</a:t>
            </a:r>
          </a:p>
          <a:p>
            <a:pPr lvl="1"/>
            <a:endParaRPr lang="en-US" altLang="zh-CN" dirty="0"/>
          </a:p>
          <a:p>
            <a:r>
              <a:rPr lang="zh-CN" altLang="en-US" dirty="0"/>
              <a:t>基于社区问答的方法</a:t>
            </a:r>
            <a:endParaRPr lang="en-US" altLang="zh-CN" dirty="0"/>
          </a:p>
          <a:p>
            <a:pPr lvl="1"/>
            <a:r>
              <a:rPr lang="zh-CN" altLang="en-US" dirty="0"/>
              <a:t>问题：问题分类、问题推荐、问题排重</a:t>
            </a:r>
            <a:endParaRPr lang="en-US" altLang="zh-CN" dirty="0"/>
          </a:p>
          <a:p>
            <a:pPr lvl="1"/>
            <a:r>
              <a:rPr lang="zh-CN" altLang="en-US" dirty="0"/>
              <a:t>用户：专家发现、信誉评估</a:t>
            </a:r>
            <a:endParaRPr lang="en-US" altLang="zh-CN" dirty="0"/>
          </a:p>
          <a:p>
            <a:pPr lvl="1"/>
            <a:r>
              <a:rPr lang="zh-CN" altLang="en-US" dirty="0"/>
              <a:t>答案：质量评估、答案整合</a:t>
            </a:r>
            <a:endParaRPr lang="en-US" altLang="zh-CN" dirty="0"/>
          </a:p>
        </p:txBody>
      </p:sp>
      <p:sp>
        <p:nvSpPr>
          <p:cNvPr id="3" name="标题 2"/>
          <p:cNvSpPr>
            <a:spLocks noGrp="1"/>
          </p:cNvSpPr>
          <p:nvPr>
            <p:ph type="title"/>
          </p:nvPr>
        </p:nvSpPr>
        <p:spPr/>
        <p:txBody>
          <a:bodyPr/>
          <a:lstStyle/>
          <a:p>
            <a:r>
              <a:rPr lang="zh-CN" altLang="en-US" dirty="0"/>
              <a:t>主要研究内容</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183</a:t>
            </a:fld>
            <a:r>
              <a:rPr lang="en-US" altLang="zh-CN"/>
              <a:t>/300</a:t>
            </a:r>
            <a:endParaRPr lang="zh-CN" altLang="en-US" dirty="0"/>
          </a:p>
        </p:txBody>
      </p:sp>
    </p:spTree>
    <p:extLst>
      <p:ext uri="{BB962C8B-B14F-4D97-AF65-F5344CB8AC3E}">
        <p14:creationId xmlns:p14="http://schemas.microsoft.com/office/powerpoint/2010/main" val="389435066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问答系统 </a:t>
            </a:r>
            <a:r>
              <a:rPr lang="en-US" altLang="zh-CN" dirty="0"/>
              <a:t>(Question Answering Systems)</a:t>
            </a:r>
          </a:p>
          <a:p>
            <a:pPr lvl="1"/>
            <a:r>
              <a:rPr lang="zh-CN" altLang="en-US" dirty="0"/>
              <a:t>简介</a:t>
            </a:r>
            <a:endParaRPr lang="en-US" altLang="zh-CN" dirty="0"/>
          </a:p>
          <a:p>
            <a:pPr lvl="1"/>
            <a:r>
              <a:rPr lang="zh-CN" altLang="en-US" dirty="0"/>
              <a:t>资源与评价</a:t>
            </a:r>
            <a:endParaRPr lang="en-US" altLang="zh-CN" dirty="0"/>
          </a:p>
          <a:p>
            <a:pPr lvl="1"/>
            <a:endParaRPr lang="en-US" altLang="zh-CN" dirty="0"/>
          </a:p>
          <a:p>
            <a:r>
              <a:rPr lang="zh-CN" altLang="en-US" dirty="0"/>
              <a:t>基于知识的问答系统 </a:t>
            </a:r>
            <a:r>
              <a:rPr lang="en-US" altLang="zh-CN" dirty="0"/>
              <a:t>(Knowledge-based Approaches)</a:t>
            </a:r>
          </a:p>
          <a:p>
            <a:pPr lvl="1"/>
            <a:r>
              <a:rPr lang="zh-CN" altLang="en-US" dirty="0"/>
              <a:t>构建问题的语义表示 </a:t>
            </a:r>
            <a:r>
              <a:rPr lang="en-US" altLang="zh-CN" dirty="0"/>
              <a:t>(Semantics Parsing)</a:t>
            </a:r>
          </a:p>
          <a:p>
            <a:pPr lvl="1"/>
            <a:r>
              <a:rPr lang="zh-CN" altLang="en-US" dirty="0"/>
              <a:t>基于语义表示构建查询 </a:t>
            </a:r>
            <a:r>
              <a:rPr lang="en-US" altLang="zh-CN" dirty="0"/>
              <a:t>(Query Mapping)</a:t>
            </a:r>
          </a:p>
          <a:p>
            <a:pPr lvl="1"/>
            <a:endParaRPr lang="en-US" altLang="zh-CN" dirty="0"/>
          </a:p>
          <a:p>
            <a:r>
              <a:rPr lang="zh-CN" altLang="en-US" dirty="0"/>
              <a:t>基于语料的问答系统 </a:t>
            </a:r>
            <a:r>
              <a:rPr lang="en-US" altLang="zh-CN" dirty="0"/>
              <a:t>(Corpus-based Approaches)</a:t>
            </a:r>
          </a:p>
          <a:p>
            <a:pPr lvl="1"/>
            <a:r>
              <a:rPr lang="zh-CN" altLang="en-US" dirty="0"/>
              <a:t>问题处理 </a:t>
            </a:r>
            <a:r>
              <a:rPr lang="en-US" altLang="zh-CN" dirty="0"/>
              <a:t>(Question Processing)</a:t>
            </a:r>
          </a:p>
          <a:p>
            <a:pPr lvl="1"/>
            <a:r>
              <a:rPr lang="zh-CN" altLang="en-US" dirty="0"/>
              <a:t>段落检索 </a:t>
            </a:r>
            <a:r>
              <a:rPr lang="en-US" altLang="zh-CN" dirty="0"/>
              <a:t>(Passage Retrieval)</a:t>
            </a:r>
          </a:p>
          <a:p>
            <a:pPr lvl="1"/>
            <a:r>
              <a:rPr lang="zh-CN" altLang="en-US" dirty="0"/>
              <a:t>答案处理 </a:t>
            </a:r>
            <a:r>
              <a:rPr lang="en-US" altLang="zh-CN" dirty="0"/>
              <a:t>(Answer Processing)</a:t>
            </a:r>
          </a:p>
          <a:p>
            <a:pPr lvl="1"/>
            <a:endParaRPr lang="zh-CN" altLang="en-US" dirty="0"/>
          </a:p>
        </p:txBody>
      </p:sp>
      <p:sp>
        <p:nvSpPr>
          <p:cNvPr id="3" name="标题 2"/>
          <p:cNvSpPr>
            <a:spLocks noGrp="1"/>
          </p:cNvSpPr>
          <p:nvPr>
            <p:ph type="title"/>
          </p:nvPr>
        </p:nvSpPr>
        <p:spPr/>
        <p:txBody>
          <a:bodyPr/>
          <a:lstStyle/>
          <a:p>
            <a:r>
              <a:rPr lang="zh-CN" altLang="en-US" dirty="0"/>
              <a:t>内容</a:t>
            </a:r>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3723" y="2564904"/>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184</a:t>
            </a:fld>
            <a:r>
              <a:rPr lang="en-US" altLang="zh-CN"/>
              <a:t>/300</a:t>
            </a:r>
            <a:endParaRPr lang="zh-CN" altLang="en-US" dirty="0"/>
          </a:p>
        </p:txBody>
      </p:sp>
    </p:spTree>
    <p:extLst>
      <p:ext uri="{BB962C8B-B14F-4D97-AF65-F5344CB8AC3E}">
        <p14:creationId xmlns:p14="http://schemas.microsoft.com/office/powerpoint/2010/main" val="265695837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基本框架</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下面简单介绍</a:t>
            </a:r>
            <a:endParaRPr lang="en-US" altLang="zh-CN" dirty="0"/>
          </a:p>
          <a:p>
            <a:pPr lvl="1"/>
            <a:r>
              <a:rPr lang="zh-CN" altLang="en-US" b="1" dirty="0"/>
              <a:t>知识库定义</a:t>
            </a:r>
            <a:r>
              <a:rPr lang="zh-CN" altLang="en-US" dirty="0"/>
              <a:t>及其一般的</a:t>
            </a:r>
            <a:r>
              <a:rPr lang="zh-CN" altLang="en-US" b="1" dirty="0"/>
              <a:t>构建方法</a:t>
            </a:r>
            <a:endParaRPr lang="en-US" altLang="zh-CN" b="1" dirty="0"/>
          </a:p>
          <a:p>
            <a:pPr lvl="1"/>
            <a:r>
              <a:rPr lang="zh-CN" altLang="en-US" dirty="0"/>
              <a:t>问题理解的方法：</a:t>
            </a:r>
            <a:r>
              <a:rPr lang="zh-CN" altLang="en-US" b="1" dirty="0"/>
              <a:t>语义分析器</a:t>
            </a:r>
            <a:r>
              <a:rPr lang="en-US" altLang="zh-CN" b="1" dirty="0"/>
              <a:t>(semantic parser)</a:t>
            </a:r>
          </a:p>
          <a:p>
            <a:endParaRPr lang="en-US" altLang="zh-CN" dirty="0"/>
          </a:p>
          <a:p>
            <a:endParaRPr lang="en-US" altLang="zh-CN" dirty="0"/>
          </a:p>
          <a:p>
            <a:endParaRPr lang="en-US" altLang="zh-CN" dirty="0"/>
          </a:p>
        </p:txBody>
      </p:sp>
      <p:sp>
        <p:nvSpPr>
          <p:cNvPr id="3" name="标题 2"/>
          <p:cNvSpPr>
            <a:spLocks noGrp="1"/>
          </p:cNvSpPr>
          <p:nvPr>
            <p:ph type="title"/>
          </p:nvPr>
        </p:nvSpPr>
        <p:spPr/>
        <p:txBody>
          <a:bodyPr/>
          <a:lstStyle/>
          <a:p>
            <a:r>
              <a:rPr lang="zh-CN" altLang="en-US" dirty="0"/>
              <a:t>基于知识的方法</a:t>
            </a:r>
          </a:p>
        </p:txBody>
      </p:sp>
      <p:graphicFrame>
        <p:nvGraphicFramePr>
          <p:cNvPr id="5" name="图示 4"/>
          <p:cNvGraphicFramePr/>
          <p:nvPr>
            <p:extLst/>
          </p:nvPr>
        </p:nvGraphicFramePr>
        <p:xfrm>
          <a:off x="1115616" y="1268760"/>
          <a:ext cx="7416824" cy="3161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灯片编号占位符 5"/>
          <p:cNvSpPr>
            <a:spLocks noGrp="1"/>
          </p:cNvSpPr>
          <p:nvPr>
            <p:ph type="sldNum" sz="quarter" idx="10"/>
          </p:nvPr>
        </p:nvSpPr>
        <p:spPr/>
        <p:txBody>
          <a:bodyPr/>
          <a:lstStyle/>
          <a:p>
            <a:fld id="{0C913308-F349-4B6D-A68A-DD1791B4A57B}" type="slidenum">
              <a:rPr lang="zh-CN" altLang="en-US" smtClean="0"/>
              <a:pPr/>
              <a:t>185</a:t>
            </a:fld>
            <a:r>
              <a:rPr lang="en-US" altLang="zh-CN"/>
              <a:t>/300</a:t>
            </a:r>
            <a:endParaRPr lang="zh-CN" altLang="en-US" dirty="0"/>
          </a:p>
        </p:txBody>
      </p:sp>
    </p:spTree>
    <p:extLst>
      <p:ext uri="{BB962C8B-B14F-4D97-AF65-F5344CB8AC3E}">
        <p14:creationId xmlns:p14="http://schemas.microsoft.com/office/powerpoint/2010/main" val="170851130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本体知识库</a:t>
            </a:r>
            <a:endParaRPr lang="en-US" altLang="zh-CN" dirty="0"/>
          </a:p>
          <a:p>
            <a:pPr lvl="1"/>
            <a:r>
              <a:rPr lang="zh-CN" altLang="en-US" dirty="0"/>
              <a:t>信息科学中的本体定义</a:t>
            </a:r>
            <a:endParaRPr lang="en-US" altLang="zh-CN" dirty="0"/>
          </a:p>
          <a:p>
            <a:pPr lvl="2"/>
            <a:r>
              <a:rPr lang="zh-CN" altLang="en-US" dirty="0"/>
              <a:t>对特定领域之中某套概念及其相互之间关系的形式化表达</a:t>
            </a:r>
            <a:endParaRPr lang="en-US" altLang="zh-CN" dirty="0"/>
          </a:p>
          <a:p>
            <a:pPr lvl="2"/>
            <a:r>
              <a:rPr lang="zh-CN" altLang="en-US" dirty="0"/>
              <a:t>依据某种类别体系，来表达实体、概念、事件及其属性和相互关系</a:t>
            </a:r>
            <a:endParaRPr lang="en-US" altLang="zh-CN" dirty="0"/>
          </a:p>
          <a:p>
            <a:pPr lvl="1"/>
            <a:r>
              <a:rPr lang="zh-CN" altLang="en-US" dirty="0"/>
              <a:t>例子：</a:t>
            </a:r>
            <a:r>
              <a:rPr lang="en-US" altLang="zh-CN" dirty="0"/>
              <a:t>Freebase (</a:t>
            </a:r>
            <a:r>
              <a:rPr lang="en-US" altLang="zh-CN" dirty="0" err="1"/>
              <a:t>Bollacker</a:t>
            </a:r>
            <a:r>
              <a:rPr lang="en-US" altLang="zh-CN" dirty="0"/>
              <a:t> et al. 2008)</a:t>
            </a:r>
            <a:r>
              <a:rPr lang="zh-CN" altLang="en-US" dirty="0"/>
              <a:t>、</a:t>
            </a:r>
            <a:r>
              <a:rPr lang="en-US" altLang="zh-CN" dirty="0" err="1"/>
              <a:t>Dbpedia</a:t>
            </a:r>
            <a:r>
              <a:rPr lang="en-US" altLang="zh-CN" dirty="0"/>
              <a:t> (</a:t>
            </a:r>
            <a:r>
              <a:rPr lang="en-US" altLang="zh-CN" dirty="0" err="1"/>
              <a:t>Bizer</a:t>
            </a:r>
            <a:r>
              <a:rPr lang="en-US" altLang="zh-CN" dirty="0"/>
              <a:t> et al., 2009)</a:t>
            </a:r>
            <a:r>
              <a:rPr lang="zh-CN" altLang="en-US" dirty="0"/>
              <a:t>，均为</a:t>
            </a:r>
            <a:r>
              <a:rPr lang="en-US" altLang="zh-CN" dirty="0"/>
              <a:t>RDF</a:t>
            </a:r>
            <a:r>
              <a:rPr lang="zh-CN" altLang="en-US" dirty="0"/>
              <a:t>类型数据库</a:t>
            </a:r>
            <a:endParaRPr lang="en-US" altLang="zh-CN" dirty="0"/>
          </a:p>
          <a:p>
            <a:pPr lvl="1"/>
            <a:r>
              <a:rPr lang="zh-CN" altLang="en-US" dirty="0"/>
              <a:t>一般而言，关系型数据库不被视为本体知识库：不含有形式化语义</a:t>
            </a:r>
            <a:endParaRPr lang="en-US" altLang="zh-CN" dirty="0"/>
          </a:p>
          <a:p>
            <a:r>
              <a:rPr lang="zh-CN" altLang="en-US" dirty="0"/>
              <a:t>构建：一般从</a:t>
            </a:r>
            <a:r>
              <a:rPr lang="en-US" altLang="zh-CN" dirty="0"/>
              <a:t>Wikipedia </a:t>
            </a:r>
            <a:r>
              <a:rPr lang="en-US" altLang="zh-CN" dirty="0" err="1"/>
              <a:t>Infoboxes</a:t>
            </a:r>
            <a:r>
              <a:rPr lang="zh-CN" altLang="en-US" dirty="0"/>
              <a:t>中抽取三元组</a:t>
            </a:r>
            <a:endParaRPr lang="en-US" altLang="zh-CN" dirty="0"/>
          </a:p>
          <a:p>
            <a:pPr lvl="1"/>
            <a:r>
              <a:rPr lang="zh-CN" altLang="en-US" dirty="0"/>
              <a:t>例子：</a:t>
            </a:r>
            <a:endParaRPr lang="en-US" altLang="zh-CN" dirty="0"/>
          </a:p>
          <a:p>
            <a:endParaRPr lang="en-US" altLang="zh-CN" dirty="0"/>
          </a:p>
          <a:p>
            <a:pPr lvl="1"/>
            <a:endParaRPr lang="zh-CN" altLang="en-US" dirty="0"/>
          </a:p>
        </p:txBody>
      </p:sp>
      <p:sp>
        <p:nvSpPr>
          <p:cNvPr id="3" name="标题 2"/>
          <p:cNvSpPr>
            <a:spLocks noGrp="1"/>
          </p:cNvSpPr>
          <p:nvPr>
            <p:ph type="title"/>
          </p:nvPr>
        </p:nvSpPr>
        <p:spPr/>
        <p:txBody>
          <a:bodyPr/>
          <a:lstStyle/>
          <a:p>
            <a:r>
              <a:rPr lang="zh-CN" altLang="en-US" dirty="0"/>
              <a:t>基于知识的方法</a:t>
            </a:r>
            <a:r>
              <a:rPr lang="en-US" altLang="zh-CN" dirty="0"/>
              <a:t>-</a:t>
            </a:r>
            <a:r>
              <a:rPr lang="zh-CN" altLang="en-US" dirty="0"/>
              <a:t>知识库 </a:t>
            </a:r>
          </a:p>
        </p:txBody>
      </p:sp>
      <p:graphicFrame>
        <p:nvGraphicFramePr>
          <p:cNvPr id="6" name="表格 5"/>
          <p:cNvGraphicFramePr>
            <a:graphicFrameLocks noGrp="1"/>
          </p:cNvGraphicFramePr>
          <p:nvPr>
            <p:extLst/>
          </p:nvPr>
        </p:nvGraphicFramePr>
        <p:xfrm>
          <a:off x="4115742" y="5085184"/>
          <a:ext cx="4488705" cy="660004"/>
        </p:xfrm>
        <a:graphic>
          <a:graphicData uri="http://schemas.openxmlformats.org/drawingml/2006/table">
            <a:tbl>
              <a:tblPr firstRow="1" bandRow="1">
                <a:tableStyleId>{5C22544A-7EE6-4342-B048-85BDC9FD1C3A}</a:tableStyleId>
              </a:tblPr>
              <a:tblGrid>
                <a:gridCol w="1496235">
                  <a:extLst>
                    <a:ext uri="{9D8B030D-6E8A-4147-A177-3AD203B41FA5}">
                      <a16:colId xmlns:a16="http://schemas.microsoft.com/office/drawing/2014/main" val="2516488934"/>
                    </a:ext>
                  </a:extLst>
                </a:gridCol>
                <a:gridCol w="1496235">
                  <a:extLst>
                    <a:ext uri="{9D8B030D-6E8A-4147-A177-3AD203B41FA5}">
                      <a16:colId xmlns:a16="http://schemas.microsoft.com/office/drawing/2014/main" val="4007701790"/>
                    </a:ext>
                  </a:extLst>
                </a:gridCol>
                <a:gridCol w="1496235">
                  <a:extLst>
                    <a:ext uri="{9D8B030D-6E8A-4147-A177-3AD203B41FA5}">
                      <a16:colId xmlns:a16="http://schemas.microsoft.com/office/drawing/2014/main" val="4221980397"/>
                    </a:ext>
                  </a:extLst>
                </a:gridCol>
              </a:tblGrid>
              <a:tr h="366006">
                <a:tc>
                  <a:txBody>
                    <a:bodyPr/>
                    <a:lstStyle/>
                    <a:p>
                      <a:r>
                        <a:rPr lang="en-US" altLang="zh-CN" sz="1400" dirty="0"/>
                        <a:t>Subject</a:t>
                      </a:r>
                      <a:endParaRPr lang="zh-CN" altLang="en-US" sz="1400" dirty="0"/>
                    </a:p>
                  </a:txBody>
                  <a:tcPr marL="80639" marR="80639" marT="40319" marB="40319"/>
                </a:tc>
                <a:tc>
                  <a:txBody>
                    <a:bodyPr/>
                    <a:lstStyle/>
                    <a:p>
                      <a:r>
                        <a:rPr lang="en-US" altLang="zh-CN" sz="1400" dirty="0"/>
                        <a:t>Predicate</a:t>
                      </a:r>
                      <a:endParaRPr lang="zh-CN" altLang="en-US" sz="1400" dirty="0"/>
                    </a:p>
                  </a:txBody>
                  <a:tcPr marL="80639" marR="80639" marT="40319" marB="40319"/>
                </a:tc>
                <a:tc>
                  <a:txBody>
                    <a:bodyPr/>
                    <a:lstStyle/>
                    <a:p>
                      <a:r>
                        <a:rPr lang="en-US" altLang="zh-CN" sz="1400" dirty="0"/>
                        <a:t>Object</a:t>
                      </a:r>
                      <a:endParaRPr lang="zh-CN" altLang="en-US" sz="1400" dirty="0"/>
                    </a:p>
                  </a:txBody>
                  <a:tcPr marL="80639" marR="80639" marT="40319" marB="40319"/>
                </a:tc>
                <a:extLst>
                  <a:ext uri="{0D108BD9-81ED-4DB2-BD59-A6C34878D82A}">
                    <a16:rowId xmlns:a16="http://schemas.microsoft.com/office/drawing/2014/main" val="3562186179"/>
                  </a:ext>
                </a:extLst>
              </a:tr>
              <a:tr h="288032">
                <a:tc>
                  <a:txBody>
                    <a:bodyPr/>
                    <a:lstStyle/>
                    <a:p>
                      <a:r>
                        <a:rPr lang="en-US" altLang="zh-CN" sz="1400" dirty="0" err="1"/>
                        <a:t>AdaLovelace</a:t>
                      </a:r>
                      <a:endParaRPr lang="zh-CN" altLang="en-US" sz="1400" dirty="0"/>
                    </a:p>
                  </a:txBody>
                  <a:tcPr marL="80639" marR="80639" marT="40319" marB="40319"/>
                </a:tc>
                <a:tc>
                  <a:txBody>
                    <a:bodyPr/>
                    <a:lstStyle/>
                    <a:p>
                      <a:r>
                        <a:rPr lang="en-US" altLang="zh-CN" sz="1400" dirty="0"/>
                        <a:t>Birth-year</a:t>
                      </a:r>
                      <a:endParaRPr lang="zh-CN" altLang="en-US" sz="1400" dirty="0"/>
                    </a:p>
                  </a:txBody>
                  <a:tcPr marL="80639" marR="80639" marT="40319" marB="40319"/>
                </a:tc>
                <a:tc>
                  <a:txBody>
                    <a:bodyPr/>
                    <a:lstStyle/>
                    <a:p>
                      <a:r>
                        <a:rPr lang="en-US" altLang="zh-CN" sz="1400" dirty="0"/>
                        <a:t>1815</a:t>
                      </a:r>
                      <a:endParaRPr lang="zh-CN" altLang="en-US" sz="1400" dirty="0"/>
                    </a:p>
                  </a:txBody>
                  <a:tcPr marL="80639" marR="80639" marT="40319" marB="40319"/>
                </a:tc>
                <a:extLst>
                  <a:ext uri="{0D108BD9-81ED-4DB2-BD59-A6C34878D82A}">
                    <a16:rowId xmlns:a16="http://schemas.microsoft.com/office/drawing/2014/main" val="1899316374"/>
                  </a:ext>
                </a:extLst>
              </a:tr>
            </a:tbl>
          </a:graphicData>
        </a:graphic>
      </p:graphicFrame>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l="2771" t="48900" r="5761" b="2351"/>
          <a:stretch/>
        </p:blipFill>
        <p:spPr>
          <a:xfrm>
            <a:off x="1763688" y="4293096"/>
            <a:ext cx="1800200" cy="2532726"/>
          </a:xfrm>
          <a:prstGeom prst="rect">
            <a:avLst/>
          </a:prstGeom>
        </p:spPr>
      </p:pic>
      <p:sp>
        <p:nvSpPr>
          <p:cNvPr id="7" name="右箭头 6"/>
          <p:cNvSpPr/>
          <p:nvPr/>
        </p:nvSpPr>
        <p:spPr bwMode="blackWhite">
          <a:xfrm rot="2115383">
            <a:off x="3803513" y="4720779"/>
            <a:ext cx="335236" cy="216024"/>
          </a:xfrm>
          <a:prstGeom prst="rightArrow">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tlCol="0" anchor="ctr"/>
          <a:lstStyle/>
          <a:p>
            <a:pPr algn="ctr"/>
            <a:endParaRPr lang="zh-CN" altLang="en-US"/>
          </a:p>
        </p:txBody>
      </p:sp>
      <p:sp>
        <p:nvSpPr>
          <p:cNvPr id="8" name="矩形 7"/>
          <p:cNvSpPr/>
          <p:nvPr/>
        </p:nvSpPr>
        <p:spPr bwMode="blackWhite">
          <a:xfrm>
            <a:off x="1763688" y="4221088"/>
            <a:ext cx="1800200" cy="648072"/>
          </a:xfrm>
          <a:prstGeom prst="rect">
            <a:avLst/>
          </a:prstGeom>
          <a:noFill/>
          <a:ln w="38100">
            <a:solidFill>
              <a:schemeClr val="accent1"/>
            </a:solidFill>
          </a:ln>
          <a:extLst/>
        </p:spPr>
        <p:txBody>
          <a:bodyPr rtlCol="0" anchor="ctr"/>
          <a:lstStyle/>
          <a:p>
            <a:pPr algn="ctr"/>
            <a:endParaRPr lang="zh-CN" altLang="en-US"/>
          </a:p>
        </p:txBody>
      </p:sp>
      <p:sp>
        <p:nvSpPr>
          <p:cNvPr id="9" name="灯片编号占位符 8"/>
          <p:cNvSpPr>
            <a:spLocks noGrp="1"/>
          </p:cNvSpPr>
          <p:nvPr>
            <p:ph type="sldNum" sz="quarter" idx="10"/>
          </p:nvPr>
        </p:nvSpPr>
        <p:spPr/>
        <p:txBody>
          <a:bodyPr/>
          <a:lstStyle/>
          <a:p>
            <a:fld id="{0C913308-F349-4B6D-A68A-DD1791B4A57B}" type="slidenum">
              <a:rPr lang="zh-CN" altLang="en-US" smtClean="0"/>
              <a:pPr/>
              <a:t>186</a:t>
            </a:fld>
            <a:r>
              <a:rPr lang="en-US" altLang="zh-CN"/>
              <a:t>/300</a:t>
            </a:r>
            <a:endParaRPr lang="zh-CN" altLang="en-US" dirty="0"/>
          </a:p>
        </p:txBody>
      </p:sp>
    </p:spTree>
    <p:extLst>
      <p:ext uri="{BB962C8B-B14F-4D97-AF65-F5344CB8AC3E}">
        <p14:creationId xmlns:p14="http://schemas.microsoft.com/office/powerpoint/2010/main" val="27392403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问题理解的目标</a:t>
            </a:r>
            <a:endParaRPr lang="en-US" altLang="zh-CN" dirty="0"/>
          </a:p>
          <a:p>
            <a:pPr lvl="1"/>
            <a:r>
              <a:rPr lang="zh-CN" altLang="en-US" dirty="0"/>
              <a:t>将自然语言形式的问题转换为特定</a:t>
            </a:r>
            <a:r>
              <a:rPr lang="zh-CN" altLang="en-US" b="1" dirty="0"/>
              <a:t>逻辑形式</a:t>
            </a:r>
            <a:r>
              <a:rPr lang="en-US" altLang="zh-CN" dirty="0"/>
              <a:t>(logical from)</a:t>
            </a:r>
          </a:p>
          <a:p>
            <a:pPr lvl="1"/>
            <a:r>
              <a:rPr lang="zh-CN" altLang="en-US" dirty="0"/>
              <a:t>之后可以根据该逻辑形式进行知识库查询</a:t>
            </a:r>
            <a:endParaRPr lang="en-US" altLang="zh-CN" dirty="0"/>
          </a:p>
          <a:p>
            <a:pPr lvl="1"/>
            <a:r>
              <a:rPr lang="zh-CN" altLang="en-US" dirty="0"/>
              <a:t>例子：简单的逻辑形式 </a:t>
            </a:r>
            <a:r>
              <a:rPr lang="en-US" altLang="zh-CN" dirty="0"/>
              <a:t>(?x</a:t>
            </a:r>
            <a:r>
              <a:rPr lang="zh-CN" altLang="en-US" dirty="0"/>
              <a:t>表示要得到的内容</a:t>
            </a:r>
            <a:r>
              <a:rPr lang="en-US" altLang="zh-CN" dirty="0"/>
              <a:t>)</a:t>
            </a:r>
          </a:p>
          <a:p>
            <a:pPr lvl="1"/>
            <a:endParaRPr lang="en-US" altLang="zh-CN" dirty="0"/>
          </a:p>
          <a:p>
            <a:pPr lvl="1"/>
            <a:endParaRPr lang="en-US" altLang="zh-CN" dirty="0"/>
          </a:p>
          <a:p>
            <a:pPr lvl="1"/>
            <a:r>
              <a:rPr lang="zh-CN" altLang="en-US" dirty="0"/>
              <a:t>例子：多样的逻辑形式、对于</a:t>
            </a:r>
            <a:r>
              <a:rPr lang="en-US" altLang="zh-CN" dirty="0"/>
              <a:t>RDF</a:t>
            </a:r>
            <a:r>
              <a:rPr lang="zh-CN" altLang="en-US" dirty="0"/>
              <a:t>知识库一般形式为最后一种</a:t>
            </a:r>
            <a:endParaRPr lang="en-US" altLang="zh-CN" dirty="0"/>
          </a:p>
          <a:p>
            <a:pPr lvl="1"/>
            <a:endParaRPr lang="en-US" altLang="zh-CN" dirty="0"/>
          </a:p>
          <a:p>
            <a:pPr lvl="1"/>
            <a:endParaRPr lang="en-US" altLang="zh-CN" dirty="0"/>
          </a:p>
          <a:p>
            <a:pPr lvl="1"/>
            <a:endParaRPr lang="en-US" altLang="zh-CN" dirty="0"/>
          </a:p>
          <a:p>
            <a:pPr marL="0" indent="0">
              <a:buNone/>
            </a:pPr>
            <a:endParaRPr lang="en-US" altLang="zh-CN" dirty="0"/>
          </a:p>
          <a:p>
            <a:r>
              <a:rPr lang="zh-CN" altLang="en-US" dirty="0"/>
              <a:t>一般使用语义分析器 </a:t>
            </a:r>
            <a:r>
              <a:rPr lang="en-US" altLang="zh-CN" dirty="0"/>
              <a:t>(Semantic Parser)</a:t>
            </a:r>
            <a:r>
              <a:rPr lang="zh-CN" altLang="en-US" dirty="0"/>
              <a:t>完成</a:t>
            </a:r>
            <a:endParaRPr lang="en-US" altLang="zh-CN" dirty="0"/>
          </a:p>
        </p:txBody>
      </p:sp>
      <p:sp>
        <p:nvSpPr>
          <p:cNvPr id="3" name="标题 2"/>
          <p:cNvSpPr>
            <a:spLocks noGrp="1"/>
          </p:cNvSpPr>
          <p:nvPr>
            <p:ph type="title"/>
          </p:nvPr>
        </p:nvSpPr>
        <p:spPr/>
        <p:txBody>
          <a:bodyPr/>
          <a:lstStyle/>
          <a:p>
            <a:r>
              <a:rPr lang="zh-CN" altLang="en-US" dirty="0"/>
              <a:t>基于知识的方法</a:t>
            </a:r>
            <a:r>
              <a:rPr lang="en-US" altLang="zh-CN" dirty="0"/>
              <a:t>-</a:t>
            </a:r>
            <a:r>
              <a:rPr lang="zh-CN" altLang="en-US" dirty="0"/>
              <a:t>问题理解 </a:t>
            </a:r>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b="25825"/>
          <a:stretch/>
        </p:blipFill>
        <p:spPr>
          <a:xfrm>
            <a:off x="395536" y="4077072"/>
            <a:ext cx="8068801" cy="1512168"/>
          </a:xfrm>
          <a:prstGeom prst="rect">
            <a:avLst/>
          </a:prstGeom>
        </p:spPr>
      </p:pic>
      <p:graphicFrame>
        <p:nvGraphicFramePr>
          <p:cNvPr id="6" name="表格 5"/>
          <p:cNvGraphicFramePr>
            <a:graphicFrameLocks noGrp="1"/>
          </p:cNvGraphicFramePr>
          <p:nvPr>
            <p:extLst/>
          </p:nvPr>
        </p:nvGraphicFramePr>
        <p:xfrm>
          <a:off x="465368" y="2708920"/>
          <a:ext cx="8068802" cy="736600"/>
        </p:xfrm>
        <a:graphic>
          <a:graphicData uri="http://schemas.openxmlformats.org/drawingml/2006/table">
            <a:tbl>
              <a:tblPr>
                <a:tableStyleId>{5C22544A-7EE6-4342-B048-85BDC9FD1C3A}</a:tableStyleId>
              </a:tblPr>
              <a:tblGrid>
                <a:gridCol w="4034401">
                  <a:extLst>
                    <a:ext uri="{9D8B030D-6E8A-4147-A177-3AD203B41FA5}">
                      <a16:colId xmlns:a16="http://schemas.microsoft.com/office/drawing/2014/main" val="2516488934"/>
                    </a:ext>
                  </a:extLst>
                </a:gridCol>
                <a:gridCol w="4034401">
                  <a:extLst>
                    <a:ext uri="{9D8B030D-6E8A-4147-A177-3AD203B41FA5}">
                      <a16:colId xmlns:a16="http://schemas.microsoft.com/office/drawing/2014/main" val="4007701790"/>
                    </a:ext>
                  </a:extLst>
                </a:gridCol>
              </a:tblGrid>
              <a:tr h="298832">
                <a:tc>
                  <a:txBody>
                    <a:bodyPr/>
                    <a:lstStyle/>
                    <a:p>
                      <a:r>
                        <a:rPr lang="en-US" altLang="zh-CN" dirty="0"/>
                        <a:t>When</a:t>
                      </a:r>
                      <a:r>
                        <a:rPr lang="en-US" altLang="zh-CN" baseline="0" dirty="0"/>
                        <a:t> was Ada Lovelace born?</a:t>
                      </a:r>
                      <a:endParaRPr lang="zh-CN" altLang="en-US" dirty="0"/>
                    </a:p>
                  </a:txBody>
                  <a:tcPr/>
                </a:tc>
                <a:tc>
                  <a:txBody>
                    <a:bodyPr/>
                    <a:lstStyle/>
                    <a:p>
                      <a:r>
                        <a:rPr lang="en-US" altLang="zh-CN" dirty="0"/>
                        <a:t>Birth-year(Ada</a:t>
                      </a:r>
                      <a:r>
                        <a:rPr lang="en-US" altLang="zh-CN" baseline="0" dirty="0"/>
                        <a:t> Lovelace, ?x)</a:t>
                      </a:r>
                      <a:endParaRPr lang="zh-CN" altLang="en-US" dirty="0"/>
                    </a:p>
                  </a:txBody>
                  <a:tcPr/>
                </a:tc>
                <a:extLst>
                  <a:ext uri="{0D108BD9-81ED-4DB2-BD59-A6C34878D82A}">
                    <a16:rowId xmlns:a16="http://schemas.microsoft.com/office/drawing/2014/main" val="3562186179"/>
                  </a:ext>
                </a:extLst>
              </a:tr>
              <a:tr h="370840">
                <a:tc>
                  <a:txBody>
                    <a:bodyPr/>
                    <a:lstStyle/>
                    <a:p>
                      <a:r>
                        <a:rPr lang="en-US" altLang="zh-CN" dirty="0"/>
                        <a:t>What</a:t>
                      </a:r>
                      <a:r>
                        <a:rPr lang="en-US" altLang="zh-CN" baseline="0" dirty="0"/>
                        <a:t> is the capital of England?</a:t>
                      </a:r>
                      <a:endParaRPr lang="zh-CN" altLang="en-US" dirty="0"/>
                    </a:p>
                  </a:txBody>
                  <a:tcPr/>
                </a:tc>
                <a:tc>
                  <a:txBody>
                    <a:bodyPr/>
                    <a:lstStyle/>
                    <a:p>
                      <a:r>
                        <a:rPr lang="en-US" altLang="zh-CN" dirty="0"/>
                        <a:t>Capital-city(?x, England)</a:t>
                      </a:r>
                      <a:endParaRPr lang="zh-CN" altLang="en-US" dirty="0"/>
                    </a:p>
                  </a:txBody>
                  <a:tcPr/>
                </a:tc>
                <a:extLst>
                  <a:ext uri="{0D108BD9-81ED-4DB2-BD59-A6C34878D82A}">
                    <a16:rowId xmlns:a16="http://schemas.microsoft.com/office/drawing/2014/main" val="1899316374"/>
                  </a:ext>
                </a:extLst>
              </a:tr>
            </a:tbl>
          </a:graphicData>
        </a:graphic>
      </p:graphicFrame>
      <p:sp>
        <p:nvSpPr>
          <p:cNvPr id="7" name="灯片编号占位符 6"/>
          <p:cNvSpPr>
            <a:spLocks noGrp="1"/>
          </p:cNvSpPr>
          <p:nvPr>
            <p:ph type="sldNum" sz="quarter" idx="10"/>
          </p:nvPr>
        </p:nvSpPr>
        <p:spPr/>
        <p:txBody>
          <a:bodyPr/>
          <a:lstStyle/>
          <a:p>
            <a:fld id="{0C913308-F349-4B6D-A68A-DD1791B4A57B}" type="slidenum">
              <a:rPr lang="zh-CN" altLang="en-US" smtClean="0"/>
              <a:pPr/>
              <a:t>187</a:t>
            </a:fld>
            <a:r>
              <a:rPr lang="en-US" altLang="zh-CN"/>
              <a:t>/300</a:t>
            </a:r>
            <a:endParaRPr lang="zh-CN" altLang="en-US" dirty="0"/>
          </a:p>
        </p:txBody>
      </p:sp>
    </p:spTree>
    <p:extLst>
      <p:ext uri="{BB962C8B-B14F-4D97-AF65-F5344CB8AC3E}">
        <p14:creationId xmlns:p14="http://schemas.microsoft.com/office/powerpoint/2010/main" val="18398132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问答系统 </a:t>
            </a:r>
            <a:r>
              <a:rPr lang="en-US" altLang="zh-CN" dirty="0"/>
              <a:t>(Question Answering Systems)</a:t>
            </a:r>
          </a:p>
          <a:p>
            <a:pPr lvl="1"/>
            <a:r>
              <a:rPr lang="zh-CN" altLang="en-US" dirty="0"/>
              <a:t>简介</a:t>
            </a:r>
            <a:endParaRPr lang="en-US" altLang="zh-CN" dirty="0"/>
          </a:p>
          <a:p>
            <a:pPr lvl="1"/>
            <a:r>
              <a:rPr lang="zh-CN" altLang="en-US" dirty="0"/>
              <a:t>资源与评价</a:t>
            </a:r>
            <a:endParaRPr lang="en-US" altLang="zh-CN" dirty="0"/>
          </a:p>
          <a:p>
            <a:pPr lvl="1"/>
            <a:endParaRPr lang="en-US" altLang="zh-CN" dirty="0"/>
          </a:p>
          <a:p>
            <a:r>
              <a:rPr lang="zh-CN" altLang="en-US" dirty="0"/>
              <a:t>基于知识的问答系统 </a:t>
            </a:r>
            <a:r>
              <a:rPr lang="en-US" altLang="zh-CN" dirty="0"/>
              <a:t>(Knowledge-based Approaches)</a:t>
            </a:r>
          </a:p>
          <a:p>
            <a:pPr lvl="1"/>
            <a:r>
              <a:rPr lang="zh-CN" altLang="en-US" dirty="0"/>
              <a:t>构建问题的语义表示 </a:t>
            </a:r>
            <a:r>
              <a:rPr lang="en-US" altLang="zh-CN" dirty="0"/>
              <a:t>(Semantics Parsing)</a:t>
            </a:r>
          </a:p>
          <a:p>
            <a:pPr lvl="1"/>
            <a:r>
              <a:rPr lang="zh-CN" altLang="en-US" dirty="0"/>
              <a:t>基于语义表示构建查询 </a:t>
            </a:r>
            <a:r>
              <a:rPr lang="en-US" altLang="zh-CN" dirty="0"/>
              <a:t>(Query Mapping)</a:t>
            </a:r>
          </a:p>
          <a:p>
            <a:pPr lvl="1"/>
            <a:endParaRPr lang="en-US" altLang="zh-CN" dirty="0"/>
          </a:p>
          <a:p>
            <a:r>
              <a:rPr lang="zh-CN" altLang="en-US" dirty="0"/>
              <a:t>基于语料的问答系统 </a:t>
            </a:r>
            <a:r>
              <a:rPr lang="en-US" altLang="zh-CN" dirty="0"/>
              <a:t>(Corpus-based Approaches)</a:t>
            </a:r>
          </a:p>
          <a:p>
            <a:pPr lvl="1"/>
            <a:r>
              <a:rPr lang="zh-CN" altLang="en-US" dirty="0"/>
              <a:t>问题处理 </a:t>
            </a:r>
            <a:r>
              <a:rPr lang="en-US" altLang="zh-CN" dirty="0"/>
              <a:t>(Question Processing)</a:t>
            </a:r>
          </a:p>
          <a:p>
            <a:pPr lvl="1"/>
            <a:r>
              <a:rPr lang="zh-CN" altLang="en-US" dirty="0"/>
              <a:t>片段检索 </a:t>
            </a:r>
            <a:r>
              <a:rPr lang="en-US" altLang="zh-CN" dirty="0"/>
              <a:t>(Passage Retrieval)</a:t>
            </a:r>
          </a:p>
          <a:p>
            <a:pPr lvl="1"/>
            <a:r>
              <a:rPr lang="zh-CN" altLang="en-US" dirty="0"/>
              <a:t>答案处理 </a:t>
            </a:r>
            <a:r>
              <a:rPr lang="en-US" altLang="zh-CN" dirty="0"/>
              <a:t>(Answer Processing)</a:t>
            </a:r>
          </a:p>
          <a:p>
            <a:pPr lvl="1"/>
            <a:endParaRPr lang="zh-CN" altLang="en-US" dirty="0"/>
          </a:p>
        </p:txBody>
      </p:sp>
      <p:sp>
        <p:nvSpPr>
          <p:cNvPr id="3" name="标题 2"/>
          <p:cNvSpPr>
            <a:spLocks noGrp="1"/>
          </p:cNvSpPr>
          <p:nvPr>
            <p:ph type="title"/>
          </p:nvPr>
        </p:nvSpPr>
        <p:spPr/>
        <p:txBody>
          <a:bodyPr/>
          <a:lstStyle/>
          <a:p>
            <a:r>
              <a:rPr lang="zh-CN" altLang="en-US" dirty="0"/>
              <a:t>内容</a:t>
            </a:r>
          </a:p>
        </p:txBody>
      </p:sp>
      <p:pic>
        <p:nvPicPr>
          <p:cNvPr id="6"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4504" y="4509120"/>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188</a:t>
            </a:fld>
            <a:r>
              <a:rPr lang="en-US" altLang="zh-CN"/>
              <a:t>/300</a:t>
            </a:r>
            <a:endParaRPr lang="zh-CN" altLang="en-US" dirty="0"/>
          </a:p>
        </p:txBody>
      </p:sp>
    </p:spTree>
    <p:extLst>
      <p:ext uri="{BB962C8B-B14F-4D97-AF65-F5344CB8AC3E}">
        <p14:creationId xmlns:p14="http://schemas.microsoft.com/office/powerpoint/2010/main" val="392476527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基于语料的方法一般只针对事实型问题</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目标：</a:t>
            </a:r>
            <a:r>
              <a:rPr lang="zh-CN" altLang="en-US" b="0" dirty="0"/>
              <a:t>从网页或其它</a:t>
            </a:r>
            <a:r>
              <a:rPr lang="zh-CN" altLang="en-US" dirty="0"/>
              <a:t>文档集</a:t>
            </a:r>
            <a:r>
              <a:rPr lang="zh-CN" altLang="en-US" b="0" dirty="0"/>
              <a:t>中</a:t>
            </a:r>
            <a:r>
              <a:rPr lang="zh-CN" altLang="en-US" dirty="0"/>
              <a:t>找</a:t>
            </a:r>
            <a:r>
              <a:rPr lang="zh-CN" altLang="en-US" b="0" dirty="0"/>
              <a:t>到可以回答问题的</a:t>
            </a:r>
            <a:r>
              <a:rPr lang="zh-CN" altLang="en-US" dirty="0"/>
              <a:t>文本片段</a:t>
            </a:r>
            <a:endParaRPr lang="en-US" altLang="zh-CN" dirty="0"/>
          </a:p>
          <a:p>
            <a:endParaRPr lang="zh-CN" altLang="en-US" dirty="0"/>
          </a:p>
        </p:txBody>
      </p:sp>
      <p:sp>
        <p:nvSpPr>
          <p:cNvPr id="3" name="标题 2"/>
          <p:cNvSpPr>
            <a:spLocks noGrp="1"/>
          </p:cNvSpPr>
          <p:nvPr>
            <p:ph type="title"/>
          </p:nvPr>
        </p:nvSpPr>
        <p:spPr/>
        <p:txBody>
          <a:bodyPr/>
          <a:lstStyle/>
          <a:p>
            <a:r>
              <a:rPr lang="zh-CN" altLang="en-US" dirty="0"/>
              <a:t>基于语料的方法</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576" y="1844824"/>
            <a:ext cx="7702903" cy="2751037"/>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189</a:t>
            </a:fld>
            <a:r>
              <a:rPr lang="en-US" altLang="zh-CN"/>
              <a:t>/300</a:t>
            </a:r>
            <a:endParaRPr lang="zh-CN" altLang="en-US" dirty="0"/>
          </a:p>
        </p:txBody>
      </p:sp>
    </p:spTree>
    <p:extLst>
      <p:ext uri="{BB962C8B-B14F-4D97-AF65-F5344CB8AC3E}">
        <p14:creationId xmlns:p14="http://schemas.microsoft.com/office/powerpoint/2010/main" val="11289442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a:t>Morphology</a:t>
            </a:r>
          </a:p>
          <a:p>
            <a:pPr lvl="1"/>
            <a:r>
              <a:rPr lang="zh-CN" altLang="en-US"/>
              <a:t>词汇学</a:t>
            </a:r>
            <a:r>
              <a:rPr lang="en-US" altLang="zh-CN"/>
              <a:t>/</a:t>
            </a:r>
            <a:r>
              <a:rPr lang="zh-CN" altLang="en-US"/>
              <a:t>形态学</a:t>
            </a:r>
            <a:endParaRPr lang="en-US" altLang="zh-CN"/>
          </a:p>
          <a:p>
            <a:pPr lvl="1"/>
            <a:endParaRPr lang="en-US" altLang="zh-CN"/>
          </a:p>
          <a:p>
            <a:r>
              <a:rPr lang="zh-CN" altLang="en-US"/>
              <a:t>传统</a:t>
            </a:r>
            <a:endParaRPr lang="en-US" altLang="zh-CN"/>
          </a:p>
          <a:p>
            <a:pPr lvl="1"/>
            <a:r>
              <a:rPr lang="zh-CN" altLang="en-US"/>
              <a:t>词素</a:t>
            </a:r>
            <a:r>
              <a:rPr lang="en-US" altLang="zh-CN"/>
              <a:t>/</a:t>
            </a:r>
            <a:r>
              <a:rPr lang="zh-CN" altLang="en-US"/>
              <a:t>语素</a:t>
            </a:r>
            <a:r>
              <a:rPr lang="en-US" altLang="zh-CN"/>
              <a:t>(morphemes)</a:t>
            </a:r>
          </a:p>
          <a:p>
            <a:pPr lvl="1"/>
            <a:endParaRPr lang="en-US" altLang="zh-CN"/>
          </a:p>
          <a:p>
            <a:pPr marL="457200" lvl="1" indent="0">
              <a:buNone/>
            </a:pPr>
            <a:endParaRPr lang="en-US" altLang="zh-CN"/>
          </a:p>
          <a:p>
            <a:r>
              <a:rPr lang="zh-CN" altLang="en-US">
                <a:solidFill>
                  <a:schemeClr val="accent2">
                    <a:lumMod val="75000"/>
                  </a:schemeClr>
                </a:solidFill>
              </a:rPr>
              <a:t>深度学习</a:t>
            </a:r>
            <a:endParaRPr lang="en-US" altLang="zh-CN">
              <a:solidFill>
                <a:schemeClr val="accent2">
                  <a:lumMod val="75000"/>
                </a:schemeClr>
              </a:solidFill>
            </a:endParaRPr>
          </a:p>
          <a:p>
            <a:pPr lvl="1"/>
            <a:r>
              <a:rPr lang="zh-CN" altLang="en-US">
                <a:solidFill>
                  <a:schemeClr val="accent2">
                    <a:lumMod val="75000"/>
                  </a:schemeClr>
                </a:solidFill>
              </a:rPr>
              <a:t>向量表示</a:t>
            </a:r>
            <a:endParaRPr lang="en-US" altLang="zh-CN">
              <a:solidFill>
                <a:schemeClr val="accent2">
                  <a:lumMod val="75000"/>
                </a:schemeClr>
              </a:solidFill>
            </a:endParaRPr>
          </a:p>
          <a:p>
            <a:pPr lvl="1"/>
            <a:r>
              <a:rPr lang="zh-CN" altLang="en-US">
                <a:solidFill>
                  <a:schemeClr val="accent2">
                    <a:lumMod val="75000"/>
                  </a:schemeClr>
                </a:solidFill>
              </a:rPr>
              <a:t>神经网络结合</a:t>
            </a:r>
          </a:p>
        </p:txBody>
      </p:sp>
      <p:sp>
        <p:nvSpPr>
          <p:cNvPr id="3" name="标题 2"/>
          <p:cNvSpPr>
            <a:spLocks noGrp="1"/>
          </p:cNvSpPr>
          <p:nvPr>
            <p:ph type="title"/>
          </p:nvPr>
        </p:nvSpPr>
        <p:spPr/>
        <p:txBody>
          <a:bodyPr>
            <a:normAutofit fontScale="90000"/>
          </a:bodyPr>
          <a:lstStyle/>
          <a:p>
            <a:r>
              <a:rPr lang="zh-CN" altLang="en-US" dirty="0"/>
              <a:t>深度学习方法：词汇学</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1714" y="2348880"/>
            <a:ext cx="2886478" cy="743054"/>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714" y="3382307"/>
            <a:ext cx="3162741" cy="2934109"/>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19</a:t>
            </a:fld>
            <a:r>
              <a:rPr lang="en-US" altLang="zh-CN"/>
              <a:t>/300</a:t>
            </a:r>
            <a:endParaRPr lang="zh-CN" altLang="en-US" dirty="0"/>
          </a:p>
        </p:txBody>
      </p:sp>
    </p:spTree>
    <p:extLst>
      <p:ext uri="{BB962C8B-B14F-4D97-AF65-F5344CB8AC3E}">
        <p14:creationId xmlns:p14="http://schemas.microsoft.com/office/powerpoint/2010/main" val="2808902142"/>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基本框架：借助信息检索的方法，查找最佳解答</a:t>
            </a:r>
            <a:endParaRPr lang="en-US" altLang="zh-CN" dirty="0"/>
          </a:p>
          <a:p>
            <a:pPr lvl="1"/>
            <a:r>
              <a:rPr lang="zh-CN" altLang="en-US" dirty="0"/>
              <a:t>三个阶段</a:t>
            </a:r>
            <a:endParaRPr lang="en-US" altLang="zh-CN" dirty="0"/>
          </a:p>
          <a:p>
            <a:pPr lvl="2"/>
            <a:r>
              <a:rPr lang="zh-CN" altLang="en-US" dirty="0"/>
              <a:t>问题处理：确定</a:t>
            </a:r>
            <a:r>
              <a:rPr lang="zh-CN" altLang="en-US" b="1" dirty="0"/>
              <a:t>问题类型</a:t>
            </a:r>
            <a:r>
              <a:rPr lang="zh-CN" altLang="en-US" dirty="0"/>
              <a:t>、</a:t>
            </a:r>
            <a:r>
              <a:rPr lang="zh-CN" altLang="en-US" b="1" dirty="0"/>
              <a:t>形成</a:t>
            </a:r>
            <a:r>
              <a:rPr lang="zh-CN" altLang="en-US" dirty="0"/>
              <a:t>合适的</a:t>
            </a:r>
            <a:r>
              <a:rPr lang="zh-CN" altLang="en-US" b="1" dirty="0"/>
              <a:t>关键词</a:t>
            </a:r>
            <a:r>
              <a:rPr lang="zh-CN" altLang="en-US" dirty="0"/>
              <a:t>查询</a:t>
            </a:r>
            <a:endParaRPr lang="en-US" altLang="zh-CN" dirty="0"/>
          </a:p>
          <a:p>
            <a:pPr lvl="2"/>
            <a:r>
              <a:rPr lang="zh-CN" altLang="en-US" dirty="0"/>
              <a:t>片段检索：检索获得</a:t>
            </a:r>
            <a:r>
              <a:rPr lang="en-US" altLang="zh-CN" dirty="0"/>
              <a:t>top</a:t>
            </a:r>
            <a:r>
              <a:rPr lang="zh-CN" altLang="en-US" dirty="0"/>
              <a:t>文档、</a:t>
            </a:r>
            <a:r>
              <a:rPr lang="zh-CN" altLang="en-US" b="1" dirty="0"/>
              <a:t>拆分</a:t>
            </a:r>
            <a:r>
              <a:rPr lang="zh-CN" altLang="en-US" dirty="0"/>
              <a:t>文档为合适单位</a:t>
            </a:r>
            <a:endParaRPr lang="en-US" altLang="zh-CN" dirty="0"/>
          </a:p>
          <a:p>
            <a:pPr lvl="2"/>
            <a:r>
              <a:rPr lang="zh-CN" altLang="en-US" dirty="0"/>
              <a:t>答案处理：得到候选答案、</a:t>
            </a:r>
            <a:r>
              <a:rPr lang="zh-CN" altLang="en-US" b="1" dirty="0"/>
              <a:t>排序</a:t>
            </a:r>
            <a:r>
              <a:rPr lang="zh-CN" altLang="en-US" dirty="0"/>
              <a:t>选出最佳</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sp>
        <p:nvSpPr>
          <p:cNvPr id="3" name="标题 2"/>
          <p:cNvSpPr>
            <a:spLocks noGrp="1"/>
          </p:cNvSpPr>
          <p:nvPr>
            <p:ph type="title"/>
          </p:nvPr>
        </p:nvSpPr>
        <p:spPr/>
        <p:txBody>
          <a:bodyPr/>
          <a:lstStyle/>
          <a:p>
            <a:r>
              <a:rPr lang="zh-CN" altLang="en-US" dirty="0"/>
              <a:t>基于语料的方法</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56992"/>
            <a:ext cx="9144000" cy="293710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190</a:t>
            </a:fld>
            <a:r>
              <a:rPr lang="en-US" altLang="zh-CN"/>
              <a:t>/300</a:t>
            </a:r>
            <a:endParaRPr lang="zh-CN" altLang="en-US" dirty="0"/>
          </a:p>
        </p:txBody>
      </p:sp>
    </p:spTree>
    <p:extLst>
      <p:ext uri="{BB962C8B-B14F-4D97-AF65-F5344CB8AC3E}">
        <p14:creationId xmlns:p14="http://schemas.microsoft.com/office/powerpoint/2010/main" val="6356568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问题处理</a:t>
            </a:r>
            <a:r>
              <a:rPr lang="en-US" altLang="zh-CN" dirty="0"/>
              <a:t>(Question Processing)</a:t>
            </a:r>
          </a:p>
          <a:p>
            <a:r>
              <a:rPr lang="zh-CN" altLang="en-US" dirty="0"/>
              <a:t>主要任务</a:t>
            </a:r>
            <a:endParaRPr lang="en-US" altLang="zh-CN" dirty="0"/>
          </a:p>
          <a:p>
            <a:pPr lvl="1"/>
            <a:r>
              <a:rPr lang="en-US" altLang="zh-CN" dirty="0"/>
              <a:t>1.</a:t>
            </a:r>
            <a:r>
              <a:rPr lang="zh-CN" altLang="en-US" dirty="0"/>
              <a:t>确定答案类型 </a:t>
            </a:r>
            <a:r>
              <a:rPr lang="en-US" altLang="zh-CN" dirty="0"/>
              <a:t>(Answer Type Detection)</a:t>
            </a:r>
          </a:p>
          <a:p>
            <a:pPr lvl="2"/>
            <a:r>
              <a:rPr lang="zh-CN" altLang="en-US" dirty="0"/>
              <a:t>答案类型：答案中实体的类型，人、地点、时间等</a:t>
            </a:r>
            <a:endParaRPr lang="en-US" altLang="zh-CN" dirty="0"/>
          </a:p>
          <a:p>
            <a:pPr lvl="1"/>
            <a:r>
              <a:rPr lang="en-US" altLang="zh-CN" dirty="0"/>
              <a:t>2.</a:t>
            </a:r>
            <a:r>
              <a:rPr lang="zh-CN" altLang="en-US" dirty="0"/>
              <a:t>形成查询 </a:t>
            </a:r>
            <a:r>
              <a:rPr lang="en-US" altLang="zh-CN" dirty="0"/>
              <a:t>(Query Formation)</a:t>
            </a:r>
          </a:p>
          <a:p>
            <a:pPr lvl="2"/>
            <a:r>
              <a:rPr lang="zh-CN" altLang="en-US" dirty="0"/>
              <a:t>信息检索时要使用的关键词</a:t>
            </a:r>
            <a:endParaRPr lang="en-US" altLang="zh-CN" dirty="0"/>
          </a:p>
          <a:p>
            <a:pPr lvl="1"/>
            <a:r>
              <a:rPr lang="en-US" altLang="zh-CN" dirty="0"/>
              <a:t>3.</a:t>
            </a:r>
            <a:r>
              <a:rPr lang="zh-CN" altLang="en-US" dirty="0"/>
              <a:t>焦点提取 </a:t>
            </a:r>
            <a:r>
              <a:rPr lang="en-US" altLang="zh-CN" dirty="0"/>
              <a:t>(Focus Detection)</a:t>
            </a:r>
          </a:p>
          <a:p>
            <a:r>
              <a:rPr lang="zh-CN" altLang="en-US" dirty="0"/>
              <a:t>例子：</a:t>
            </a:r>
            <a:r>
              <a:rPr lang="en-US" altLang="zh-CN" dirty="0"/>
              <a:t>Which U.S. state capital has the largest population?</a:t>
            </a:r>
          </a:p>
          <a:p>
            <a:pPr lvl="1"/>
            <a:r>
              <a:rPr lang="en-US" altLang="zh-CN" dirty="0"/>
              <a:t>Answer type: city</a:t>
            </a:r>
          </a:p>
          <a:p>
            <a:pPr lvl="1"/>
            <a:r>
              <a:rPr lang="en-US" altLang="zh-CN" dirty="0"/>
              <a:t>Query: US state capital, largest, population</a:t>
            </a:r>
          </a:p>
          <a:p>
            <a:pPr lvl="1"/>
            <a:r>
              <a:rPr lang="en-US" altLang="zh-CN" dirty="0"/>
              <a:t>Focus: state capital</a:t>
            </a:r>
          </a:p>
        </p:txBody>
      </p:sp>
      <p:sp>
        <p:nvSpPr>
          <p:cNvPr id="3" name="标题 2"/>
          <p:cNvSpPr>
            <a:spLocks noGrp="1"/>
          </p:cNvSpPr>
          <p:nvPr>
            <p:ph type="title"/>
          </p:nvPr>
        </p:nvSpPr>
        <p:spPr/>
        <p:txBody>
          <a:bodyPr/>
          <a:lstStyle/>
          <a:p>
            <a:r>
              <a:rPr lang="zh-CN" altLang="en-US" dirty="0"/>
              <a:t>基于语料的方法</a:t>
            </a:r>
            <a:r>
              <a:rPr lang="en-US" altLang="zh-CN" dirty="0"/>
              <a:t>-</a:t>
            </a:r>
            <a:r>
              <a:rPr lang="zh-CN" altLang="en-US" dirty="0"/>
              <a:t>问题处理</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191</a:t>
            </a:fld>
            <a:r>
              <a:rPr lang="en-US" altLang="zh-CN"/>
              <a:t>/300</a:t>
            </a:r>
            <a:endParaRPr lang="zh-CN" altLang="en-US" dirty="0"/>
          </a:p>
        </p:txBody>
      </p:sp>
    </p:spTree>
    <p:extLst>
      <p:ext uri="{BB962C8B-B14F-4D97-AF65-F5344CB8AC3E}">
        <p14:creationId xmlns:p14="http://schemas.microsoft.com/office/powerpoint/2010/main" val="369695303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2.</a:t>
            </a:r>
            <a:r>
              <a:rPr lang="zh-CN" altLang="en-US" dirty="0"/>
              <a:t>形成查询</a:t>
            </a:r>
            <a:endParaRPr lang="en-US" altLang="zh-CN" dirty="0"/>
          </a:p>
          <a:p>
            <a:pPr lvl="1"/>
            <a:r>
              <a:rPr lang="zh-CN" altLang="en-US" dirty="0"/>
              <a:t>从问题中获得用来检索的</a:t>
            </a:r>
            <a:r>
              <a:rPr lang="zh-CN" altLang="en-US" b="1" dirty="0"/>
              <a:t>关键词列表</a:t>
            </a:r>
            <a:endParaRPr lang="en-US" altLang="zh-CN" b="1" dirty="0"/>
          </a:p>
          <a:p>
            <a:pPr lvl="1"/>
            <a:r>
              <a:rPr lang="zh-CN" altLang="en-US" dirty="0"/>
              <a:t>示例：</a:t>
            </a:r>
            <a:endParaRPr lang="en-US" altLang="zh-CN" dirty="0"/>
          </a:p>
        </p:txBody>
      </p:sp>
      <p:sp>
        <p:nvSpPr>
          <p:cNvPr id="3" name="标题 2"/>
          <p:cNvSpPr>
            <a:spLocks noGrp="1"/>
          </p:cNvSpPr>
          <p:nvPr>
            <p:ph type="title"/>
          </p:nvPr>
        </p:nvSpPr>
        <p:spPr/>
        <p:txBody>
          <a:bodyPr/>
          <a:lstStyle/>
          <a:p>
            <a:r>
              <a:rPr lang="zh-CN" altLang="en-US" dirty="0"/>
              <a:t>基于语料的方法</a:t>
            </a:r>
            <a:r>
              <a:rPr lang="en-US" altLang="zh-CN" dirty="0"/>
              <a:t>-</a:t>
            </a:r>
            <a:r>
              <a:rPr lang="zh-CN" altLang="en-US" dirty="0"/>
              <a:t>问题处理</a:t>
            </a:r>
          </a:p>
        </p:txBody>
      </p:sp>
      <p:pic>
        <p:nvPicPr>
          <p:cNvPr id="5" name="图片 4"/>
          <p:cNvPicPr>
            <a:picLocks noChangeAspect="1"/>
          </p:cNvPicPr>
          <p:nvPr/>
        </p:nvPicPr>
        <p:blipFill>
          <a:blip r:embed="rId2"/>
          <a:stretch>
            <a:fillRect/>
          </a:stretch>
        </p:blipFill>
        <p:spPr>
          <a:xfrm>
            <a:off x="1154778" y="2420888"/>
            <a:ext cx="6823998" cy="3501008"/>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192</a:t>
            </a:fld>
            <a:r>
              <a:rPr lang="en-US" altLang="zh-CN"/>
              <a:t>/300</a:t>
            </a:r>
            <a:endParaRPr lang="zh-CN" altLang="en-US" dirty="0"/>
          </a:p>
        </p:txBody>
      </p:sp>
    </p:spTree>
    <p:extLst>
      <p:ext uri="{BB962C8B-B14F-4D97-AF65-F5344CB8AC3E}">
        <p14:creationId xmlns:p14="http://schemas.microsoft.com/office/powerpoint/2010/main" val="118537819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答案处理</a:t>
            </a:r>
            <a:r>
              <a:rPr lang="en-US" altLang="zh-CN" dirty="0"/>
              <a:t>(Answer Processing)</a:t>
            </a:r>
          </a:p>
          <a:p>
            <a:pPr lvl="1"/>
            <a:r>
              <a:rPr lang="zh-CN" altLang="en-US" dirty="0"/>
              <a:t>从筛选出的片段中抽取答案</a:t>
            </a:r>
            <a:endParaRPr lang="en-US" altLang="zh-CN" dirty="0"/>
          </a:p>
          <a:p>
            <a:pPr lvl="1"/>
            <a:r>
              <a:rPr lang="zh-CN" altLang="en-US" dirty="0"/>
              <a:t>示例：</a:t>
            </a:r>
            <a:r>
              <a:rPr lang="en-US" altLang="zh-CN" b="1" dirty="0"/>
              <a:t>How tall is Mt. Everest?</a:t>
            </a:r>
          </a:p>
          <a:p>
            <a:pPr lvl="1"/>
            <a:endParaRPr lang="en-US" altLang="zh-CN" dirty="0"/>
          </a:p>
          <a:p>
            <a:pPr lvl="1"/>
            <a:endParaRPr lang="en-US" altLang="zh-CN" dirty="0"/>
          </a:p>
          <a:p>
            <a:pPr lvl="1"/>
            <a:endParaRPr lang="en-US" altLang="zh-CN" dirty="0"/>
          </a:p>
          <a:p>
            <a:endParaRPr lang="en-US" altLang="zh-CN" dirty="0"/>
          </a:p>
          <a:p>
            <a:endParaRPr lang="en-US" altLang="zh-CN" dirty="0"/>
          </a:p>
          <a:p>
            <a:r>
              <a:rPr lang="zh-CN" altLang="en-US" dirty="0"/>
              <a:t>两类算法</a:t>
            </a:r>
            <a:endParaRPr lang="en-US" altLang="zh-CN" dirty="0"/>
          </a:p>
          <a:p>
            <a:pPr lvl="1"/>
            <a:r>
              <a:rPr lang="en-US" altLang="zh-CN" dirty="0"/>
              <a:t>1.</a:t>
            </a:r>
            <a:r>
              <a:rPr lang="zh-CN" altLang="en-US" dirty="0"/>
              <a:t>模式抽取</a:t>
            </a:r>
            <a:r>
              <a:rPr lang="en-US" altLang="zh-CN" dirty="0"/>
              <a:t>(Answer-type pattern extraction)</a:t>
            </a:r>
          </a:p>
          <a:p>
            <a:pPr lvl="1"/>
            <a:r>
              <a:rPr lang="en-US" altLang="zh-CN" dirty="0"/>
              <a:t>2.N-gram tiling</a:t>
            </a:r>
            <a:r>
              <a:rPr lang="zh-CN" altLang="en-US" dirty="0"/>
              <a:t>：从小粒度的单词拼接为完整答案</a:t>
            </a:r>
            <a:endParaRPr lang="en-US" altLang="zh-CN" dirty="0"/>
          </a:p>
          <a:p>
            <a:pPr marL="0" indent="0">
              <a:buNone/>
            </a:pPr>
            <a:r>
              <a:rPr lang="en-US" altLang="zh-CN" dirty="0"/>
              <a:t>	</a:t>
            </a:r>
          </a:p>
        </p:txBody>
      </p:sp>
      <p:sp>
        <p:nvSpPr>
          <p:cNvPr id="3" name="标题 2"/>
          <p:cNvSpPr>
            <a:spLocks noGrp="1"/>
          </p:cNvSpPr>
          <p:nvPr>
            <p:ph type="title"/>
          </p:nvPr>
        </p:nvSpPr>
        <p:spPr/>
        <p:txBody>
          <a:bodyPr/>
          <a:lstStyle/>
          <a:p>
            <a:r>
              <a:rPr lang="zh-CN" altLang="en-US" dirty="0"/>
              <a:t>基于语料的方法</a:t>
            </a:r>
            <a:r>
              <a:rPr lang="en-US" altLang="zh-CN" dirty="0"/>
              <a:t>-</a:t>
            </a:r>
            <a:r>
              <a:rPr lang="zh-CN" altLang="en-US" dirty="0"/>
              <a:t>答案处理</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704" y="2247235"/>
            <a:ext cx="5165905" cy="2314594"/>
          </a:xfrm>
          <a:prstGeom prst="rect">
            <a:avLst/>
          </a:prstGeom>
        </p:spPr>
      </p:pic>
      <p:sp>
        <p:nvSpPr>
          <p:cNvPr id="10" name="文本框 9"/>
          <p:cNvSpPr txBox="1"/>
          <p:nvPr/>
        </p:nvSpPr>
        <p:spPr>
          <a:xfrm>
            <a:off x="6948264" y="2564904"/>
            <a:ext cx="1338828" cy="369332"/>
          </a:xfrm>
          <a:prstGeom prst="rect">
            <a:avLst/>
          </a:prstGeom>
          <a:noFill/>
        </p:spPr>
        <p:txBody>
          <a:bodyPr wrap="none" rtlCol="0">
            <a:spAutoFit/>
          </a:bodyPr>
          <a:lstStyle/>
          <a:p>
            <a:r>
              <a:rPr lang="en-US" altLang="zh-CN" dirty="0"/>
              <a:t>29,029 feet</a:t>
            </a:r>
            <a:endParaRPr lang="zh-CN" altLang="en-US" dirty="0"/>
          </a:p>
        </p:txBody>
      </p:sp>
      <p:sp>
        <p:nvSpPr>
          <p:cNvPr id="11" name="右大括号 10"/>
          <p:cNvSpPr/>
          <p:nvPr/>
        </p:nvSpPr>
        <p:spPr>
          <a:xfrm>
            <a:off x="5946827" y="1998132"/>
            <a:ext cx="815924" cy="1872208"/>
          </a:xfrm>
          <a:prstGeom prst="rightBrace">
            <a:avLst>
              <a:gd name="adj1" fmla="val 33707"/>
              <a:gd name="adj2" fmla="val 50000"/>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矩形 4"/>
          <p:cNvSpPr/>
          <p:nvPr/>
        </p:nvSpPr>
        <p:spPr bwMode="blackWhite">
          <a:xfrm>
            <a:off x="684704" y="4149080"/>
            <a:ext cx="718944" cy="261810"/>
          </a:xfrm>
          <a:prstGeom prst="rect">
            <a:avLst/>
          </a:prstGeom>
          <a:noFill/>
          <a:ln w="38100">
            <a:solidFill>
              <a:schemeClr val="accent1"/>
            </a:solidFill>
          </a:ln>
          <a:extLst/>
        </p:spPr>
        <p:txBody>
          <a:bodyPr rtlCol="0" anchor="ctr"/>
          <a:lstStyle/>
          <a:p>
            <a:pPr algn="ctr"/>
            <a:endParaRPr lang="zh-CN" altLang="en-US"/>
          </a:p>
        </p:txBody>
      </p:sp>
      <p:sp>
        <p:nvSpPr>
          <p:cNvPr id="6" name="灯片编号占位符 5"/>
          <p:cNvSpPr>
            <a:spLocks noGrp="1"/>
          </p:cNvSpPr>
          <p:nvPr>
            <p:ph type="sldNum" sz="quarter" idx="10"/>
          </p:nvPr>
        </p:nvSpPr>
        <p:spPr/>
        <p:txBody>
          <a:bodyPr/>
          <a:lstStyle/>
          <a:p>
            <a:fld id="{0C913308-F349-4B6D-A68A-DD1791B4A57B}" type="slidenum">
              <a:rPr lang="zh-CN" altLang="en-US" smtClean="0"/>
              <a:pPr/>
              <a:t>193</a:t>
            </a:fld>
            <a:r>
              <a:rPr lang="en-US" altLang="zh-CN"/>
              <a:t>/300</a:t>
            </a:r>
            <a:endParaRPr lang="zh-CN" altLang="en-US" dirty="0"/>
          </a:p>
        </p:txBody>
      </p:sp>
    </p:spTree>
    <p:extLst>
      <p:ext uri="{BB962C8B-B14F-4D97-AF65-F5344CB8AC3E}">
        <p14:creationId xmlns:p14="http://schemas.microsoft.com/office/powerpoint/2010/main" val="411002424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集大成者</a:t>
            </a:r>
            <a:endParaRPr lang="en-US" altLang="zh-CN" dirty="0"/>
          </a:p>
          <a:p>
            <a:endParaRPr lang="en-US" altLang="zh-CN" dirty="0"/>
          </a:p>
          <a:p>
            <a:r>
              <a:rPr lang="zh-CN" altLang="en-US" dirty="0"/>
              <a:t>构建问题的浅层语义表达</a:t>
            </a:r>
            <a:r>
              <a:rPr lang="en-US" altLang="zh-CN" dirty="0"/>
              <a:t>(shallow semantic representation)</a:t>
            </a:r>
          </a:p>
          <a:p>
            <a:r>
              <a:rPr lang="zh-CN" altLang="en-US" dirty="0"/>
              <a:t>用信息检索方法来产生候选答案</a:t>
            </a:r>
          </a:p>
          <a:p>
            <a:r>
              <a:rPr lang="zh-CN" altLang="en-US" dirty="0"/>
              <a:t>利用本体和半结构化数据</a:t>
            </a:r>
          </a:p>
          <a:p>
            <a:r>
              <a:rPr lang="zh-CN" altLang="en-US" dirty="0"/>
              <a:t>用更多的 </a:t>
            </a:r>
            <a:r>
              <a:rPr lang="en-US" altLang="zh-CN" dirty="0"/>
              <a:t>knowledge source </a:t>
            </a:r>
            <a:r>
              <a:rPr lang="zh-CN" altLang="en-US" dirty="0"/>
              <a:t>来为候选答案计算分数</a:t>
            </a:r>
          </a:p>
          <a:p>
            <a:pPr lvl="1"/>
            <a:r>
              <a:rPr lang="en-US" altLang="zh-CN" dirty="0"/>
              <a:t>Geospatial databases</a:t>
            </a:r>
          </a:p>
          <a:p>
            <a:pPr lvl="1"/>
            <a:r>
              <a:rPr lang="en-US" altLang="zh-CN" dirty="0"/>
              <a:t>Temporal reasoning</a:t>
            </a:r>
          </a:p>
          <a:p>
            <a:pPr lvl="1"/>
            <a:r>
              <a:rPr lang="en-US" altLang="zh-CN" dirty="0"/>
              <a:t>Taxonomical classification</a:t>
            </a:r>
            <a:endParaRPr lang="zh-CN" altLang="en-US" dirty="0"/>
          </a:p>
        </p:txBody>
      </p:sp>
      <p:sp>
        <p:nvSpPr>
          <p:cNvPr id="3" name="标题 2"/>
          <p:cNvSpPr>
            <a:spLocks noGrp="1"/>
          </p:cNvSpPr>
          <p:nvPr>
            <p:ph type="title"/>
          </p:nvPr>
        </p:nvSpPr>
        <p:spPr/>
        <p:txBody>
          <a:bodyPr/>
          <a:lstStyle/>
          <a:p>
            <a:r>
              <a:rPr lang="en-US" altLang="zh-CN" dirty="0"/>
              <a:t>Watson Project</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194</a:t>
            </a:fld>
            <a:r>
              <a:rPr lang="en-US" altLang="zh-CN"/>
              <a:t>/300</a:t>
            </a:r>
            <a:endParaRPr lang="zh-CN" altLang="en-US" dirty="0"/>
          </a:p>
        </p:txBody>
      </p:sp>
    </p:spTree>
    <p:extLst>
      <p:ext uri="{BB962C8B-B14F-4D97-AF65-F5344CB8AC3E}">
        <p14:creationId xmlns:p14="http://schemas.microsoft.com/office/powerpoint/2010/main" val="113616610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集大成者</a:t>
            </a:r>
          </a:p>
        </p:txBody>
      </p:sp>
      <p:sp>
        <p:nvSpPr>
          <p:cNvPr id="3" name="标题 2"/>
          <p:cNvSpPr>
            <a:spLocks noGrp="1"/>
          </p:cNvSpPr>
          <p:nvPr>
            <p:ph type="title"/>
          </p:nvPr>
        </p:nvSpPr>
        <p:spPr/>
        <p:txBody>
          <a:bodyPr/>
          <a:lstStyle/>
          <a:p>
            <a:r>
              <a:rPr lang="en-US" altLang="zh-CN" dirty="0"/>
              <a:t>Watson Project</a:t>
            </a:r>
            <a:endParaRPr lang="zh-CN" altLang="en-US"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3528" y="1700808"/>
            <a:ext cx="8240275" cy="4391638"/>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195</a:t>
            </a:fld>
            <a:r>
              <a:rPr lang="en-US" altLang="zh-CN"/>
              <a:t>/300</a:t>
            </a:r>
            <a:endParaRPr lang="zh-CN" altLang="en-US" dirty="0"/>
          </a:p>
        </p:txBody>
      </p:sp>
    </p:spTree>
    <p:extLst>
      <p:ext uri="{BB962C8B-B14F-4D97-AF65-F5344CB8AC3E}">
        <p14:creationId xmlns:p14="http://schemas.microsoft.com/office/powerpoint/2010/main" val="16644460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sz="1800" dirty="0"/>
              <a:t>Hardware</a:t>
            </a:r>
          </a:p>
          <a:p>
            <a:pPr lvl="1"/>
            <a:r>
              <a:rPr lang="en-US" altLang="zh-CN" sz="1600" dirty="0"/>
              <a:t>Cluster of </a:t>
            </a:r>
            <a:r>
              <a:rPr lang="en-US" altLang="zh-CN" sz="1600" b="1" dirty="0"/>
              <a:t>90</a:t>
            </a:r>
            <a:r>
              <a:rPr lang="en-US" altLang="zh-CN" sz="1600" dirty="0"/>
              <a:t> IBM Power 750 </a:t>
            </a:r>
            <a:r>
              <a:rPr lang="en-US" altLang="zh-CN" sz="1600" b="1" dirty="0"/>
              <a:t>servers</a:t>
            </a:r>
            <a:r>
              <a:rPr lang="en-US" altLang="zh-CN" sz="1600" dirty="0"/>
              <a:t> in 10 racks</a:t>
            </a:r>
          </a:p>
          <a:p>
            <a:pPr lvl="1"/>
            <a:r>
              <a:rPr lang="en-US" altLang="zh-CN" sz="1600" dirty="0"/>
              <a:t>Watson system has 2880 POWER processor threads and has 16 terabytes of RAM, cost about USD </a:t>
            </a:r>
            <a:r>
              <a:rPr lang="en-US" altLang="zh-CN" sz="1600" b="1" dirty="0"/>
              <a:t>$3 million</a:t>
            </a:r>
          </a:p>
          <a:p>
            <a:r>
              <a:rPr lang="en-US" altLang="zh-CN" sz="1800" dirty="0"/>
              <a:t>Data</a:t>
            </a:r>
          </a:p>
          <a:p>
            <a:pPr lvl="1"/>
            <a:r>
              <a:rPr lang="en-US" altLang="zh-CN" sz="1600" dirty="0"/>
              <a:t>Encyclopedias, dictionaries, thesauri, newswire articles, and literary works</a:t>
            </a:r>
          </a:p>
          <a:p>
            <a:pPr lvl="1"/>
            <a:r>
              <a:rPr lang="en-US" altLang="zh-CN" sz="1600" dirty="0"/>
              <a:t>Databases, taxonomies, and ontologies such as </a:t>
            </a:r>
            <a:r>
              <a:rPr lang="en-US" altLang="zh-CN" sz="1600" dirty="0" err="1"/>
              <a:t>DBPedia</a:t>
            </a:r>
            <a:r>
              <a:rPr lang="en-US" altLang="zh-CN" sz="1600" dirty="0"/>
              <a:t>, WordNet, and </a:t>
            </a:r>
            <a:r>
              <a:rPr lang="en-US" altLang="zh-CN" sz="1600" dirty="0" err="1"/>
              <a:t>Yago</a:t>
            </a:r>
            <a:endParaRPr lang="en-US" altLang="zh-CN" sz="1600" dirty="0"/>
          </a:p>
          <a:p>
            <a:r>
              <a:rPr lang="en-US" altLang="zh-CN" sz="1800" dirty="0"/>
              <a:t>Software</a:t>
            </a:r>
          </a:p>
          <a:p>
            <a:pPr lvl="1"/>
            <a:r>
              <a:rPr lang="en-US" altLang="zh-CN" sz="1600" dirty="0" err="1"/>
              <a:t>DeepQA</a:t>
            </a:r>
            <a:r>
              <a:rPr lang="en-US" altLang="zh-CN" sz="1600" dirty="0"/>
              <a:t> software and the Apache UIMA framework</a:t>
            </a:r>
          </a:p>
          <a:p>
            <a:pPr lvl="1"/>
            <a:r>
              <a:rPr lang="en-US" altLang="zh-CN" sz="1600" dirty="0"/>
              <a:t>The system was written in various languages, including Java, C++, and Prolog, runs on SUSE Enterprise using Apache Hadoop</a:t>
            </a:r>
          </a:p>
          <a:p>
            <a:pPr lvl="1"/>
            <a:r>
              <a:rPr lang="en-US" altLang="zh-CN" sz="1600" dirty="0"/>
              <a:t>More than </a:t>
            </a:r>
            <a:r>
              <a:rPr lang="en-US" altLang="zh-CN" sz="1600" b="1" dirty="0"/>
              <a:t>100 different techniques </a:t>
            </a:r>
            <a:r>
              <a:rPr lang="en-US" altLang="zh-CN" sz="1600" dirty="0"/>
              <a:t>are used</a:t>
            </a:r>
          </a:p>
          <a:p>
            <a:r>
              <a:rPr lang="en-US" altLang="zh-CN" sz="1800" dirty="0"/>
              <a:t>People</a:t>
            </a:r>
          </a:p>
          <a:p>
            <a:pPr lvl="1"/>
            <a:r>
              <a:rPr lang="en-US" altLang="zh-CN" sz="1600" dirty="0"/>
              <a:t>Led by Dr. David </a:t>
            </a:r>
            <a:r>
              <a:rPr lang="en-US" altLang="zh-CN" sz="1600" dirty="0" err="1"/>
              <a:t>Ferrucci</a:t>
            </a:r>
            <a:r>
              <a:rPr lang="en-US" altLang="zh-CN" sz="1600" dirty="0"/>
              <a:t> with </a:t>
            </a:r>
            <a:r>
              <a:rPr lang="en-US" altLang="zh-CN" sz="1600" b="1" dirty="0"/>
              <a:t>46 people </a:t>
            </a:r>
            <a:r>
              <a:rPr lang="en-US" altLang="zh-CN" sz="1600" dirty="0"/>
              <a:t>(research, PM, annotation, system, strategy team)</a:t>
            </a:r>
          </a:p>
          <a:p>
            <a:pPr marL="457200" lvl="1" indent="0">
              <a:buNone/>
            </a:pPr>
            <a:endParaRPr lang="zh-CN" altLang="en-US" sz="1800" dirty="0"/>
          </a:p>
        </p:txBody>
      </p:sp>
      <p:sp>
        <p:nvSpPr>
          <p:cNvPr id="3" name="标题 2"/>
          <p:cNvSpPr>
            <a:spLocks noGrp="1"/>
          </p:cNvSpPr>
          <p:nvPr>
            <p:ph type="title"/>
          </p:nvPr>
        </p:nvSpPr>
        <p:spPr/>
        <p:txBody>
          <a:bodyPr/>
          <a:lstStyle/>
          <a:p>
            <a:r>
              <a:rPr lang="en-US" altLang="zh-CN" dirty="0"/>
              <a:t>Watson Project</a:t>
            </a:r>
            <a:r>
              <a:rPr lang="zh-CN" altLang="en-US" dirty="0"/>
              <a:t>：系统十分庞大</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196</a:t>
            </a:fld>
            <a:r>
              <a:rPr lang="en-US" altLang="zh-CN"/>
              <a:t>/300</a:t>
            </a:r>
            <a:endParaRPr lang="zh-CN" altLang="en-US" dirty="0"/>
          </a:p>
        </p:txBody>
      </p:sp>
    </p:spTree>
    <p:extLst>
      <p:ext uri="{BB962C8B-B14F-4D97-AF65-F5344CB8AC3E}">
        <p14:creationId xmlns:p14="http://schemas.microsoft.com/office/powerpoint/2010/main" val="410804881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的典型任务简介</a:t>
            </a:r>
          </a:p>
        </p:txBody>
      </p:sp>
      <p:sp>
        <p:nvSpPr>
          <p:cNvPr id="3" name="副标题 2"/>
          <p:cNvSpPr>
            <a:spLocks noGrp="1"/>
          </p:cNvSpPr>
          <p:nvPr>
            <p:ph type="subTitle" idx="1"/>
          </p:nvPr>
        </p:nvSpPr>
        <p:spPr/>
        <p:txBody>
          <a:bodyPr/>
          <a:lstStyle/>
          <a:p>
            <a:r>
              <a:rPr lang="zh-CN" altLang="en-US" dirty="0"/>
              <a:t>问答系统</a:t>
            </a:r>
            <a:endParaRPr lang="en-US" altLang="zh-CN" dirty="0"/>
          </a:p>
          <a:p>
            <a:r>
              <a:rPr lang="zh-CN" altLang="en-US" dirty="0">
                <a:solidFill>
                  <a:schemeClr val="accent2">
                    <a:lumMod val="75000"/>
                  </a:schemeClr>
                </a:solidFill>
              </a:rPr>
              <a:t>情感分析</a:t>
            </a:r>
            <a:endParaRPr lang="en-US" altLang="zh-CN" dirty="0">
              <a:solidFill>
                <a:schemeClr val="accent2">
                  <a:lumMod val="75000"/>
                </a:schemeClr>
              </a:solidFill>
            </a:endParaRPr>
          </a:p>
          <a:p>
            <a:r>
              <a:rPr lang="zh-CN" altLang="en-US" dirty="0"/>
              <a:t>自然语言生成</a:t>
            </a:r>
          </a:p>
        </p:txBody>
      </p:sp>
    </p:spTree>
    <p:extLst>
      <p:ext uri="{BB962C8B-B14F-4D97-AF65-F5344CB8AC3E}">
        <p14:creationId xmlns:p14="http://schemas.microsoft.com/office/powerpoint/2010/main" val="222082983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概述</a:t>
            </a:r>
            <a:endParaRPr lang="en-US" altLang="zh-CN" dirty="0"/>
          </a:p>
          <a:p>
            <a:endParaRPr lang="en-US" altLang="zh-CN" dirty="0"/>
          </a:p>
          <a:p>
            <a:r>
              <a:rPr lang="zh-CN" altLang="en-US" dirty="0"/>
              <a:t>情感分类</a:t>
            </a:r>
            <a:endParaRPr lang="en-US" altLang="zh-CN" dirty="0"/>
          </a:p>
          <a:p>
            <a:endParaRPr lang="en-US" altLang="zh-CN" dirty="0"/>
          </a:p>
          <a:p>
            <a:r>
              <a:rPr lang="zh-CN" altLang="en-US" dirty="0"/>
              <a:t>观点抽取</a:t>
            </a:r>
            <a:endParaRPr lang="en-US" altLang="zh-CN" dirty="0"/>
          </a:p>
          <a:p>
            <a:pPr marL="0" indent="0">
              <a:buNone/>
            </a:pPr>
            <a:endParaRPr lang="en-US" altLang="zh-CN" dirty="0"/>
          </a:p>
        </p:txBody>
      </p:sp>
      <p:sp>
        <p:nvSpPr>
          <p:cNvPr id="3" name="标题 2"/>
          <p:cNvSpPr>
            <a:spLocks noGrp="1"/>
          </p:cNvSpPr>
          <p:nvPr>
            <p:ph type="title"/>
          </p:nvPr>
        </p:nvSpPr>
        <p:spPr/>
        <p:txBody>
          <a:bodyPr/>
          <a:lstStyle/>
          <a:p>
            <a:r>
              <a:rPr lang="zh-CN" altLang="en-US" dirty="0"/>
              <a:t>内容</a:t>
            </a:r>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1680" y="693737"/>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fld id="{0C913308-F349-4B6D-A68A-DD1791B4A57B}" type="slidenum">
              <a:rPr lang="zh-CN" altLang="en-US" smtClean="0"/>
              <a:pPr/>
              <a:t>198</a:t>
            </a:fld>
            <a:r>
              <a:rPr lang="en-US" altLang="zh-CN"/>
              <a:t>/300</a:t>
            </a:r>
            <a:endParaRPr lang="zh-CN" altLang="en-US" dirty="0"/>
          </a:p>
        </p:txBody>
      </p:sp>
    </p:spTree>
    <p:extLst>
      <p:ext uri="{BB962C8B-B14F-4D97-AF65-F5344CB8AC3E}">
        <p14:creationId xmlns:p14="http://schemas.microsoft.com/office/powerpoint/2010/main" val="513004152"/>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Web 2.0</a:t>
            </a:r>
          </a:p>
          <a:p>
            <a:pPr lvl="1"/>
            <a:r>
              <a:rPr lang="zh-CN" altLang="en-US" dirty="0"/>
              <a:t>互联网文本大数据</a:t>
            </a:r>
            <a:endParaRPr lang="en-US" altLang="zh-CN" dirty="0"/>
          </a:p>
          <a:p>
            <a:pPr lvl="1"/>
            <a:r>
              <a:rPr lang="zh-CN" altLang="en-US" dirty="0"/>
              <a:t>规模庞大、类型多样</a:t>
            </a:r>
            <a:endParaRPr lang="en-US" altLang="zh-CN" dirty="0"/>
          </a:p>
          <a:p>
            <a:pPr lvl="1"/>
            <a:r>
              <a:rPr lang="zh-CN" altLang="en-US" dirty="0"/>
              <a:t>时效性、多语言</a:t>
            </a:r>
            <a:endParaRPr lang="en-US" altLang="zh-CN" dirty="0"/>
          </a:p>
          <a:p>
            <a:pPr lvl="1"/>
            <a:endParaRPr lang="en-US" altLang="zh-CN" dirty="0"/>
          </a:p>
          <a:p>
            <a:r>
              <a:rPr lang="zh-CN" altLang="en-US" dirty="0"/>
              <a:t>文本信息的类型</a:t>
            </a:r>
            <a:endParaRPr lang="en-US" altLang="zh-CN" dirty="0"/>
          </a:p>
          <a:p>
            <a:pPr lvl="1"/>
            <a:r>
              <a:rPr lang="zh-CN" altLang="en-US" dirty="0"/>
              <a:t>事实型</a:t>
            </a:r>
            <a:r>
              <a:rPr lang="en-US" altLang="zh-CN" dirty="0"/>
              <a:t>(facts)</a:t>
            </a:r>
          </a:p>
          <a:p>
            <a:pPr lvl="2"/>
            <a:r>
              <a:rPr lang="zh-CN" altLang="en-US" dirty="0"/>
              <a:t>大多数信息处理技术面向这类文本</a:t>
            </a:r>
            <a:endParaRPr lang="en-US" altLang="zh-CN" dirty="0"/>
          </a:p>
          <a:p>
            <a:pPr lvl="1"/>
            <a:r>
              <a:rPr lang="zh-CN" altLang="en-US" dirty="0"/>
              <a:t>观点型</a:t>
            </a:r>
            <a:r>
              <a:rPr lang="en-US" altLang="zh-CN" dirty="0"/>
              <a:t>(opinions)</a:t>
            </a:r>
          </a:p>
          <a:p>
            <a:pPr lvl="2"/>
            <a:r>
              <a:rPr lang="zh-CN" altLang="en-US" dirty="0"/>
              <a:t>情感分析、观点抽取面向的文本</a:t>
            </a:r>
            <a:endParaRPr lang="en-US" altLang="zh-CN" dirty="0"/>
          </a:p>
        </p:txBody>
      </p:sp>
      <p:sp>
        <p:nvSpPr>
          <p:cNvPr id="3" name="标题 2"/>
          <p:cNvSpPr>
            <a:spLocks noGrp="1"/>
          </p:cNvSpPr>
          <p:nvPr>
            <p:ph type="title"/>
          </p:nvPr>
        </p:nvSpPr>
        <p:spPr/>
        <p:txBody>
          <a:bodyPr/>
          <a:lstStyle/>
          <a:p>
            <a:r>
              <a:rPr lang="zh-CN" altLang="en-US" dirty="0"/>
              <a:t>简介</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199</a:t>
            </a:fld>
            <a:r>
              <a:rPr lang="en-US" altLang="zh-CN"/>
              <a:t>/300</a:t>
            </a:r>
            <a:endParaRPr lang="zh-CN" altLang="en-US" dirty="0"/>
          </a:p>
        </p:txBody>
      </p:sp>
    </p:spTree>
    <p:extLst>
      <p:ext uri="{BB962C8B-B14F-4D97-AF65-F5344CB8AC3E}">
        <p14:creationId xmlns:p14="http://schemas.microsoft.com/office/powerpoint/2010/main" val="274029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a:t>NLP</a:t>
            </a:r>
            <a:r>
              <a:rPr lang="zh-CN" altLang="en-US" sz="2400" dirty="0"/>
              <a:t>的总体介绍</a:t>
            </a:r>
            <a:endParaRPr lang="en-US" altLang="zh-CN" sz="2400" dirty="0"/>
          </a:p>
          <a:p>
            <a:pPr lvl="1"/>
            <a:r>
              <a:rPr lang="zh-CN" altLang="en-US" sz="2000" dirty="0"/>
              <a:t>简介、研究范式</a:t>
            </a:r>
            <a:endParaRPr lang="en-US" altLang="zh-CN" sz="2000" dirty="0"/>
          </a:p>
          <a:p>
            <a:pPr lvl="1"/>
            <a:endParaRPr lang="en-US" altLang="zh-CN" sz="2000" dirty="0"/>
          </a:p>
          <a:p>
            <a:r>
              <a:rPr lang="en-US" altLang="zh-CN" sz="2400" dirty="0"/>
              <a:t>NLP</a:t>
            </a:r>
            <a:r>
              <a:rPr lang="zh-CN" altLang="en-US" sz="2400" dirty="0"/>
              <a:t>的传统机器学习方法</a:t>
            </a:r>
            <a:endParaRPr lang="en-US" altLang="zh-CN" sz="2400" dirty="0"/>
          </a:p>
          <a:p>
            <a:pPr lvl="1"/>
            <a:r>
              <a:rPr lang="zh-CN" altLang="en-US" sz="2000" dirty="0"/>
              <a:t>简单分类、序列标注问题</a:t>
            </a:r>
            <a:endParaRPr lang="en-US" altLang="zh-CN" sz="2000" dirty="0"/>
          </a:p>
          <a:p>
            <a:pPr lvl="1"/>
            <a:endParaRPr lang="en-US" altLang="zh-CN" sz="2000" dirty="0"/>
          </a:p>
          <a:p>
            <a:r>
              <a:rPr lang="en-US" altLang="zh-CN" sz="2400" dirty="0"/>
              <a:t>NLP</a:t>
            </a:r>
            <a:r>
              <a:rPr lang="zh-CN" altLang="en-US" sz="2400" dirty="0"/>
              <a:t>的深度学习方法</a:t>
            </a:r>
            <a:endParaRPr lang="en-US" altLang="zh-CN" sz="2400" dirty="0"/>
          </a:p>
          <a:p>
            <a:pPr lvl="1"/>
            <a:r>
              <a:rPr lang="zh-CN" altLang="en-US" sz="2000" dirty="0"/>
              <a:t>语义表示、反向传播、机器翻译、句法分析、文档分类</a:t>
            </a:r>
            <a:endParaRPr lang="en-US" altLang="zh-CN" sz="2000" dirty="0"/>
          </a:p>
          <a:p>
            <a:endParaRPr lang="en-US" altLang="zh-CN" sz="2000" dirty="0"/>
          </a:p>
          <a:p>
            <a:r>
              <a:rPr lang="en-US" altLang="zh-CN" sz="2400" dirty="0"/>
              <a:t>NLP</a:t>
            </a:r>
            <a:r>
              <a:rPr lang="zh-CN" altLang="en-US" sz="2400" dirty="0"/>
              <a:t>的典型任务简介</a:t>
            </a:r>
            <a:endParaRPr lang="en-US" altLang="zh-CN" sz="2400" dirty="0"/>
          </a:p>
          <a:p>
            <a:pPr lvl="1"/>
            <a:r>
              <a:rPr lang="zh-CN" altLang="en-US" sz="2000" dirty="0"/>
              <a:t>问答系统、情感分析、自然语言生成</a:t>
            </a:r>
            <a:endParaRPr lang="en-US" altLang="zh-CN" sz="2000" dirty="0"/>
          </a:p>
          <a:p>
            <a:pPr lvl="1"/>
            <a:endParaRPr lang="en-US" altLang="zh-CN" sz="2000" dirty="0"/>
          </a:p>
          <a:p>
            <a:r>
              <a:rPr lang="en-US" altLang="zh-CN" sz="2400" dirty="0"/>
              <a:t>NLP</a:t>
            </a:r>
            <a:r>
              <a:rPr lang="zh-CN" altLang="en-US" sz="2400" dirty="0"/>
              <a:t>的前沿研究进展：自然语言生成面对的主要挑战</a:t>
            </a:r>
            <a:endParaRPr lang="en-US" altLang="zh-CN" sz="2400" dirty="0"/>
          </a:p>
        </p:txBody>
      </p:sp>
      <p:sp>
        <p:nvSpPr>
          <p:cNvPr id="4" name="标题 3"/>
          <p:cNvSpPr>
            <a:spLocks noGrp="1"/>
          </p:cNvSpPr>
          <p:nvPr>
            <p:ph type="title"/>
          </p:nvPr>
        </p:nvSpPr>
        <p:spPr/>
        <p:txBody>
          <a:bodyPr>
            <a:normAutofit fontScale="90000"/>
          </a:bodyPr>
          <a:lstStyle/>
          <a:p>
            <a:r>
              <a:rPr lang="zh-CN" altLang="en-US" dirty="0"/>
              <a:t>内容安排</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2</a:t>
            </a:fld>
            <a:r>
              <a:rPr lang="en-US" altLang="zh-CN"/>
              <a:t>/300</a:t>
            </a:r>
            <a:endParaRPr lang="zh-CN" altLang="en-US" dirty="0"/>
          </a:p>
        </p:txBody>
      </p:sp>
    </p:spTree>
    <p:extLst>
      <p:ext uri="{BB962C8B-B14F-4D97-AF65-F5344CB8AC3E}">
        <p14:creationId xmlns:p14="http://schemas.microsoft.com/office/powerpoint/2010/main" val="3759671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a:t>词向量</a:t>
            </a:r>
            <a:endParaRPr lang="en-US" altLang="zh-CN"/>
          </a:p>
          <a:p>
            <a:pPr lvl="1"/>
            <a:r>
              <a:rPr lang="en-US" altLang="zh-CN"/>
              <a:t>Word vectors</a:t>
            </a:r>
          </a:p>
          <a:p>
            <a:pPr lvl="1"/>
            <a:r>
              <a:rPr lang="en-US" altLang="zh-CN"/>
              <a:t>Embedding</a:t>
            </a:r>
            <a:endParaRPr lang="zh-CN" altLang="en-US"/>
          </a:p>
        </p:txBody>
      </p:sp>
      <p:sp>
        <p:nvSpPr>
          <p:cNvPr id="3" name="标题 2"/>
          <p:cNvSpPr>
            <a:spLocks noGrp="1"/>
          </p:cNvSpPr>
          <p:nvPr>
            <p:ph type="title"/>
          </p:nvPr>
        </p:nvSpPr>
        <p:spPr/>
        <p:txBody>
          <a:bodyPr>
            <a:normAutofit fontScale="90000"/>
          </a:bodyPr>
          <a:lstStyle/>
          <a:p>
            <a:r>
              <a:rPr lang="zh-CN" altLang="en-US" dirty="0"/>
              <a:t>深度学习方法：词汇学</a:t>
            </a:r>
          </a:p>
        </p:txBody>
      </p:sp>
      <p:pic>
        <p:nvPicPr>
          <p:cNvPr id="7" name="内容占位符 3"/>
          <p:cNvPicPr>
            <a:picLocks noGrp="1" noChangeAspect="1"/>
          </p:cNvPicPr>
          <p:nvPr/>
        </p:nvPicPr>
        <p:blipFill>
          <a:blip r:embed="rId2"/>
          <a:stretch>
            <a:fillRect/>
          </a:stretch>
        </p:blipFill>
        <p:spPr>
          <a:xfrm>
            <a:off x="2967637" y="1412776"/>
            <a:ext cx="5852513" cy="480593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20</a:t>
            </a:fld>
            <a:r>
              <a:rPr lang="en-US" altLang="zh-CN"/>
              <a:t>/300</a:t>
            </a:r>
            <a:endParaRPr lang="zh-CN" altLang="en-US" dirty="0"/>
          </a:p>
        </p:txBody>
      </p:sp>
    </p:spTree>
    <p:extLst>
      <p:ext uri="{BB962C8B-B14F-4D97-AF65-F5344CB8AC3E}">
        <p14:creationId xmlns:p14="http://schemas.microsoft.com/office/powerpoint/2010/main" val="295859858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Sentiment Analysis</a:t>
            </a:r>
          </a:p>
          <a:p>
            <a:pPr lvl="1"/>
            <a:r>
              <a:rPr lang="zh-CN" altLang="en-US" dirty="0"/>
              <a:t>一般被译作情感分析</a:t>
            </a:r>
            <a:endParaRPr lang="en-US" altLang="zh-CN" dirty="0"/>
          </a:p>
          <a:p>
            <a:pPr lvl="1"/>
            <a:r>
              <a:rPr lang="zh-CN" altLang="en-US" dirty="0"/>
              <a:t>但要准确理解这里情感的含义</a:t>
            </a:r>
            <a:endParaRPr lang="en-US" altLang="zh-CN" dirty="0"/>
          </a:p>
          <a:p>
            <a:pPr lvl="1"/>
            <a:endParaRPr lang="en-US" altLang="zh-CN" dirty="0"/>
          </a:p>
          <a:p>
            <a:r>
              <a:rPr lang="en-US" altLang="zh-CN" dirty="0"/>
              <a:t>Sentiment</a:t>
            </a:r>
          </a:p>
          <a:p>
            <a:pPr lvl="1"/>
            <a:r>
              <a:rPr lang="en-US" altLang="zh-CN" dirty="0"/>
              <a:t>Oxford:</a:t>
            </a:r>
          </a:p>
          <a:p>
            <a:pPr lvl="2"/>
            <a:r>
              <a:rPr lang="en-US" altLang="zh-CN" dirty="0"/>
              <a:t>1. </a:t>
            </a:r>
            <a:r>
              <a:rPr lang="en-US" altLang="zh-CN" b="1" dirty="0"/>
              <a:t>a feeling or an opinion</a:t>
            </a:r>
            <a:r>
              <a:rPr lang="en-US" altLang="zh-CN" dirty="0"/>
              <a:t>, especially one based on emotions</a:t>
            </a:r>
            <a:r>
              <a:rPr lang="zh-CN" altLang="en-US" dirty="0"/>
              <a:t>（基于情感的）观点，看法；情绪</a:t>
            </a:r>
            <a:endParaRPr lang="en-US" altLang="zh-CN" dirty="0"/>
          </a:p>
          <a:p>
            <a:pPr lvl="1"/>
            <a:r>
              <a:rPr lang="en-US" altLang="zh-CN" dirty="0"/>
              <a:t>Collins:</a:t>
            </a:r>
          </a:p>
          <a:p>
            <a:pPr lvl="2"/>
            <a:r>
              <a:rPr lang="en-US" altLang="zh-CN" dirty="0"/>
              <a:t>1. A sentiment that people have is </a:t>
            </a:r>
            <a:r>
              <a:rPr lang="en-US" altLang="zh-CN" b="1" dirty="0"/>
              <a:t>an attitude </a:t>
            </a:r>
            <a:r>
              <a:rPr lang="en-US" altLang="zh-CN" dirty="0"/>
              <a:t>which is based on their thoughts and feelings (</a:t>
            </a:r>
            <a:r>
              <a:rPr lang="zh-CN" altLang="en-US" dirty="0"/>
              <a:t>基于思想或情感的</a:t>
            </a:r>
            <a:r>
              <a:rPr lang="en-US" altLang="zh-CN" dirty="0"/>
              <a:t>)</a:t>
            </a:r>
            <a:r>
              <a:rPr lang="zh-CN" altLang="en-US" dirty="0"/>
              <a:t>态度，情绪</a:t>
            </a:r>
            <a:endParaRPr lang="en-US" altLang="zh-CN" dirty="0"/>
          </a:p>
          <a:p>
            <a:pPr lvl="2"/>
            <a:r>
              <a:rPr lang="en-US" altLang="zh-CN" dirty="0"/>
              <a:t>2. A sentiment is </a:t>
            </a:r>
            <a:r>
              <a:rPr lang="en-US" altLang="zh-CN" b="1" dirty="0"/>
              <a:t>an idea or feeling </a:t>
            </a:r>
            <a:r>
              <a:rPr lang="en-US" altLang="zh-CN" dirty="0"/>
              <a:t>that someone expresses in words (</a:t>
            </a:r>
            <a:r>
              <a:rPr lang="zh-CN" altLang="en-US" dirty="0"/>
              <a:t>用言辞表达的</a:t>
            </a:r>
            <a:r>
              <a:rPr lang="en-US" altLang="zh-CN" dirty="0"/>
              <a:t>)</a:t>
            </a:r>
            <a:r>
              <a:rPr lang="zh-CN" altLang="en-US" dirty="0"/>
              <a:t>见解，感想</a:t>
            </a:r>
            <a:endParaRPr lang="en-US" altLang="zh-CN" dirty="0"/>
          </a:p>
          <a:p>
            <a:r>
              <a:rPr lang="zh-CN" altLang="en-US" dirty="0"/>
              <a:t>可以有 </a:t>
            </a:r>
            <a:r>
              <a:rPr lang="zh-CN" altLang="en-US" b="1" dirty="0"/>
              <a:t>极性：</a:t>
            </a:r>
            <a:r>
              <a:rPr lang="zh-CN" altLang="en-US" dirty="0"/>
              <a:t>积极、消极、中性；</a:t>
            </a:r>
            <a:r>
              <a:rPr lang="zh-CN" altLang="en-US" b="1" dirty="0"/>
              <a:t>程度：</a:t>
            </a:r>
            <a:r>
              <a:rPr lang="zh-CN" altLang="en-US" dirty="0"/>
              <a:t>强烈、平和</a:t>
            </a:r>
          </a:p>
        </p:txBody>
      </p:sp>
      <p:sp>
        <p:nvSpPr>
          <p:cNvPr id="3" name="标题 2"/>
          <p:cNvSpPr>
            <a:spLocks noGrp="1"/>
          </p:cNvSpPr>
          <p:nvPr>
            <p:ph type="title"/>
          </p:nvPr>
        </p:nvSpPr>
        <p:spPr/>
        <p:txBody>
          <a:bodyPr/>
          <a:lstStyle/>
          <a:p>
            <a:r>
              <a:rPr lang="en-US" altLang="zh-CN" dirty="0"/>
              <a:t>Sentiment vs. Emotion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200</a:t>
            </a:fld>
            <a:r>
              <a:rPr lang="en-US" altLang="zh-CN"/>
              <a:t>/300</a:t>
            </a:r>
            <a:endParaRPr lang="zh-CN" altLang="en-US" dirty="0"/>
          </a:p>
        </p:txBody>
      </p:sp>
    </p:spTree>
    <p:extLst>
      <p:ext uri="{BB962C8B-B14F-4D97-AF65-F5344CB8AC3E}">
        <p14:creationId xmlns:p14="http://schemas.microsoft.com/office/powerpoint/2010/main" val="248583443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Emotion Analysis</a:t>
            </a:r>
          </a:p>
          <a:p>
            <a:pPr lvl="1"/>
            <a:r>
              <a:rPr lang="zh-CN" altLang="en-US" dirty="0"/>
              <a:t>较少用，似可以译为感情分析</a:t>
            </a:r>
            <a:endParaRPr lang="en-US" altLang="zh-CN" dirty="0"/>
          </a:p>
          <a:p>
            <a:pPr lvl="1"/>
            <a:r>
              <a:rPr lang="zh-CN" altLang="en-US" dirty="0"/>
              <a:t>以与</a:t>
            </a:r>
            <a:r>
              <a:rPr lang="en-US" altLang="zh-CN" dirty="0"/>
              <a:t>Sentiment Analysis</a:t>
            </a:r>
            <a:r>
              <a:rPr lang="zh-CN" altLang="en-US" dirty="0"/>
              <a:t>区分</a:t>
            </a:r>
            <a:endParaRPr lang="en-US" altLang="zh-CN" dirty="0"/>
          </a:p>
          <a:p>
            <a:r>
              <a:rPr lang="en-US" altLang="zh-CN" dirty="0"/>
              <a:t>Emotion</a:t>
            </a:r>
          </a:p>
          <a:p>
            <a:pPr lvl="1"/>
            <a:r>
              <a:rPr lang="en-US" altLang="zh-CN" dirty="0"/>
              <a:t>Oxford:</a:t>
            </a:r>
          </a:p>
          <a:p>
            <a:pPr lvl="2"/>
            <a:r>
              <a:rPr lang="en-US" altLang="zh-CN" dirty="0"/>
              <a:t>1. </a:t>
            </a:r>
            <a:r>
              <a:rPr lang="en-US" altLang="zh-CN" b="1" dirty="0"/>
              <a:t>a strong feeling </a:t>
            </a:r>
            <a:r>
              <a:rPr lang="en-US" altLang="zh-CN" dirty="0"/>
              <a:t>such as love, fear or anger; the part of a person‘s character that consists of feelings</a:t>
            </a:r>
            <a:r>
              <a:rPr lang="zh-CN" altLang="en-US" dirty="0"/>
              <a:t> 强烈的感情；激情；情感；情绪</a:t>
            </a:r>
            <a:endParaRPr lang="en-US" altLang="zh-CN" dirty="0"/>
          </a:p>
          <a:p>
            <a:pPr lvl="1"/>
            <a:r>
              <a:rPr lang="en-US" altLang="zh-CN" dirty="0"/>
              <a:t>Collins:</a:t>
            </a:r>
          </a:p>
          <a:p>
            <a:pPr lvl="2"/>
            <a:r>
              <a:rPr lang="en-US" altLang="zh-CN" dirty="0"/>
              <a:t>1. An emotion is </a:t>
            </a:r>
            <a:r>
              <a:rPr lang="en-US" altLang="zh-CN" b="1" dirty="0"/>
              <a:t>a feeling</a:t>
            </a:r>
            <a:r>
              <a:rPr lang="en-US" altLang="zh-CN" dirty="0"/>
              <a:t> such as happiness, love, fear, anger, or hatred, which can be caused by the situation that you are in or the people you are with </a:t>
            </a:r>
            <a:r>
              <a:rPr lang="zh-CN" altLang="en-US" dirty="0"/>
              <a:t>情感；情绪</a:t>
            </a:r>
            <a:endParaRPr lang="en-US" altLang="zh-CN" dirty="0"/>
          </a:p>
          <a:p>
            <a:r>
              <a:rPr lang="zh-CN" altLang="en-US" dirty="0"/>
              <a:t>可以有 开心、恐惧、愤怒、悲伤等</a:t>
            </a:r>
          </a:p>
        </p:txBody>
      </p:sp>
      <p:sp>
        <p:nvSpPr>
          <p:cNvPr id="3" name="标题 2"/>
          <p:cNvSpPr>
            <a:spLocks noGrp="1"/>
          </p:cNvSpPr>
          <p:nvPr>
            <p:ph type="title"/>
          </p:nvPr>
        </p:nvSpPr>
        <p:spPr/>
        <p:txBody>
          <a:bodyPr/>
          <a:lstStyle/>
          <a:p>
            <a:r>
              <a:rPr lang="en-US" altLang="zh-CN" dirty="0"/>
              <a:t>Sentiment vs. Emotion</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201</a:t>
            </a:fld>
            <a:r>
              <a:rPr lang="en-US" altLang="zh-CN"/>
              <a:t>/300</a:t>
            </a:r>
            <a:endParaRPr lang="zh-CN" altLang="en-US" dirty="0"/>
          </a:p>
        </p:txBody>
      </p:sp>
    </p:spTree>
    <p:extLst>
      <p:ext uri="{BB962C8B-B14F-4D97-AF65-F5344CB8AC3E}">
        <p14:creationId xmlns:p14="http://schemas.microsoft.com/office/powerpoint/2010/main" val="368468598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互联网上有海量的观点文本</a:t>
            </a:r>
            <a:endParaRPr lang="en-US" altLang="zh-CN" dirty="0"/>
          </a:p>
          <a:p>
            <a:endParaRPr lang="en-US" altLang="zh-CN" dirty="0"/>
          </a:p>
          <a:p>
            <a:r>
              <a:rPr lang="zh-CN" altLang="en-US" dirty="0"/>
              <a:t>观点对于决策十分重要</a:t>
            </a:r>
            <a:endParaRPr lang="en-US" altLang="zh-CN" dirty="0"/>
          </a:p>
          <a:p>
            <a:pPr lvl="1"/>
            <a:r>
              <a:rPr lang="zh-CN" altLang="en-US" dirty="0"/>
              <a:t>个人：朋友、家庭的观点，直接询问</a:t>
            </a:r>
            <a:endParaRPr lang="en-US" altLang="zh-CN" dirty="0"/>
          </a:p>
          <a:p>
            <a:pPr lvl="1"/>
            <a:r>
              <a:rPr lang="zh-CN" altLang="en-US" dirty="0"/>
              <a:t>商务：用户的观点，需要调查、咨询</a:t>
            </a:r>
            <a:endParaRPr lang="en-US" altLang="zh-CN" dirty="0"/>
          </a:p>
          <a:p>
            <a:pPr lvl="1"/>
            <a:endParaRPr lang="en-US" altLang="zh-CN" dirty="0"/>
          </a:p>
          <a:p>
            <a:r>
              <a:rPr lang="zh-CN" altLang="en-US" dirty="0"/>
              <a:t>互联网上大量用户生成内容、表达对任意事物的观点</a:t>
            </a:r>
            <a:endParaRPr lang="en-US" altLang="zh-CN" dirty="0"/>
          </a:p>
          <a:p>
            <a:pPr lvl="1"/>
            <a:r>
              <a:rPr lang="zh-CN" altLang="en-US" dirty="0"/>
              <a:t>例如：购物评论、微博文本</a:t>
            </a:r>
            <a:endParaRPr lang="en-US" altLang="zh-CN" dirty="0"/>
          </a:p>
          <a:p>
            <a:pPr lvl="1"/>
            <a:r>
              <a:rPr lang="zh-CN" altLang="en-US" dirty="0"/>
              <a:t>辅助个人和商务决策参考</a:t>
            </a:r>
            <a:endParaRPr lang="en-US" altLang="zh-CN" dirty="0"/>
          </a:p>
          <a:p>
            <a:pPr lvl="1"/>
            <a:r>
              <a:rPr lang="zh-CN" altLang="en-US" dirty="0"/>
              <a:t>舆情监督</a:t>
            </a:r>
            <a:endParaRPr lang="en-US" altLang="zh-CN" dirty="0"/>
          </a:p>
        </p:txBody>
      </p:sp>
      <p:sp>
        <p:nvSpPr>
          <p:cNvPr id="3" name="标题 2"/>
          <p:cNvSpPr>
            <a:spLocks noGrp="1"/>
          </p:cNvSpPr>
          <p:nvPr>
            <p:ph type="title"/>
          </p:nvPr>
        </p:nvSpPr>
        <p:spPr/>
        <p:txBody>
          <a:bodyPr/>
          <a:lstStyle/>
          <a:p>
            <a:r>
              <a:rPr lang="zh-CN" altLang="en-US" dirty="0"/>
              <a:t>背景</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202</a:t>
            </a:fld>
            <a:r>
              <a:rPr lang="en-US" altLang="zh-CN"/>
              <a:t>/300</a:t>
            </a:r>
            <a:endParaRPr lang="zh-CN" altLang="en-US" dirty="0"/>
          </a:p>
        </p:txBody>
      </p:sp>
    </p:spTree>
    <p:extLst>
      <p:ext uri="{BB962C8B-B14F-4D97-AF65-F5344CB8AC3E}">
        <p14:creationId xmlns:p14="http://schemas.microsoft.com/office/powerpoint/2010/main" val="110283086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用户需求分析与精准营销</a:t>
            </a:r>
            <a:endParaRPr lang="en-US" altLang="zh-CN" dirty="0"/>
          </a:p>
          <a:p>
            <a:endParaRPr lang="en-US" altLang="zh-CN" dirty="0"/>
          </a:p>
          <a:p>
            <a:r>
              <a:rPr lang="en-US" altLang="zh-CN" dirty="0"/>
              <a:t>IBM</a:t>
            </a:r>
            <a:r>
              <a:rPr lang="zh-CN" altLang="en-US" dirty="0"/>
              <a:t>利用软件分析微博发文，从语言习惯以及情感色彩等方面相当准确地推断出使用者的人格特征</a:t>
            </a:r>
            <a:endParaRPr lang="en-US" altLang="zh-CN" dirty="0"/>
          </a:p>
          <a:p>
            <a:r>
              <a:rPr lang="zh-CN" altLang="en-US" dirty="0"/>
              <a:t>研究显示，人格特征确实可以用来预测消费者会购买什么样的东西，但民众不可能主动接受人格测验，只为了方便营销部门更好的入侵他们的生活</a:t>
            </a:r>
            <a:endParaRPr lang="en-US" altLang="zh-CN" dirty="0"/>
          </a:p>
          <a:p>
            <a:r>
              <a:rPr lang="zh-CN" altLang="en-US" dirty="0"/>
              <a:t>“许多企业在线营销效果不佳，主要原因是它们几乎都以消费者年龄、性别等人口组成分类来理解客户，但</a:t>
            </a:r>
            <a:r>
              <a:rPr lang="zh-CN" altLang="en-US" dirty="0">
                <a:solidFill>
                  <a:srgbClr val="FF0000"/>
                </a:solidFill>
              </a:rPr>
              <a:t>真正重要的是应该找出客户的‘深层心理侧写’，包括他们的人格特质、价值观和需求</a:t>
            </a:r>
            <a:r>
              <a:rPr lang="zh-CN" altLang="en-US" dirty="0"/>
              <a:t>等。”</a:t>
            </a:r>
            <a:r>
              <a:rPr lang="en-US" altLang="zh-CN" dirty="0"/>
              <a:t>- IBM</a:t>
            </a:r>
            <a:r>
              <a:rPr lang="zh-CN" altLang="en-US" dirty="0"/>
              <a:t>艾曼登研究中心主管</a:t>
            </a:r>
            <a:r>
              <a:rPr lang="en-US" altLang="zh-CN" dirty="0" err="1"/>
              <a:t>Eben</a:t>
            </a:r>
            <a:r>
              <a:rPr lang="en-US" altLang="zh-CN" dirty="0"/>
              <a:t> Haber</a:t>
            </a:r>
            <a:endParaRPr lang="zh-CN" altLang="en-US" dirty="0"/>
          </a:p>
        </p:txBody>
      </p:sp>
      <p:sp>
        <p:nvSpPr>
          <p:cNvPr id="3" name="标题 2"/>
          <p:cNvSpPr>
            <a:spLocks noGrp="1"/>
          </p:cNvSpPr>
          <p:nvPr>
            <p:ph type="title"/>
          </p:nvPr>
        </p:nvSpPr>
        <p:spPr/>
        <p:txBody>
          <a:bodyPr/>
          <a:lstStyle/>
          <a:p>
            <a:r>
              <a:rPr lang="zh-CN" altLang="en-US" dirty="0"/>
              <a:t>应用</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203</a:t>
            </a:fld>
            <a:r>
              <a:rPr lang="en-US" altLang="zh-CN"/>
              <a:t>/300</a:t>
            </a:r>
            <a:endParaRPr lang="zh-CN" altLang="en-US" dirty="0"/>
          </a:p>
        </p:txBody>
      </p:sp>
    </p:spTree>
    <p:extLst>
      <p:ext uri="{BB962C8B-B14F-4D97-AF65-F5344CB8AC3E}">
        <p14:creationId xmlns:p14="http://schemas.microsoft.com/office/powerpoint/2010/main" val="387927851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概述</a:t>
            </a:r>
            <a:endParaRPr lang="en-US" altLang="zh-CN" dirty="0"/>
          </a:p>
          <a:p>
            <a:endParaRPr lang="en-US" altLang="zh-CN" dirty="0"/>
          </a:p>
          <a:p>
            <a:r>
              <a:rPr lang="zh-CN" altLang="en-US" dirty="0"/>
              <a:t>情感分类</a:t>
            </a:r>
            <a:endParaRPr lang="en-US" altLang="zh-CN" dirty="0"/>
          </a:p>
          <a:p>
            <a:endParaRPr lang="en-US" altLang="zh-CN" dirty="0"/>
          </a:p>
          <a:p>
            <a:r>
              <a:rPr lang="zh-CN" altLang="en-US" dirty="0"/>
              <a:t>观点抽取</a:t>
            </a:r>
            <a:endParaRPr lang="en-US" altLang="zh-CN" dirty="0"/>
          </a:p>
          <a:p>
            <a:pPr marL="0" indent="0">
              <a:buNone/>
            </a:pPr>
            <a:endParaRPr lang="en-US" altLang="zh-CN" dirty="0"/>
          </a:p>
        </p:txBody>
      </p:sp>
      <p:sp>
        <p:nvSpPr>
          <p:cNvPr id="3" name="标题 2"/>
          <p:cNvSpPr>
            <a:spLocks noGrp="1"/>
          </p:cNvSpPr>
          <p:nvPr>
            <p:ph type="title"/>
          </p:nvPr>
        </p:nvSpPr>
        <p:spPr/>
        <p:txBody>
          <a:bodyPr/>
          <a:lstStyle/>
          <a:p>
            <a:r>
              <a:rPr lang="zh-CN" altLang="en-US" dirty="0"/>
              <a:t>内容</a:t>
            </a:r>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1844824"/>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204</a:t>
            </a:fld>
            <a:r>
              <a:rPr lang="en-US" altLang="zh-CN"/>
              <a:t>/300</a:t>
            </a:r>
            <a:endParaRPr lang="zh-CN" altLang="en-US" dirty="0"/>
          </a:p>
        </p:txBody>
      </p:sp>
    </p:spTree>
    <p:extLst>
      <p:ext uri="{BB962C8B-B14F-4D97-AF65-F5344CB8AC3E}">
        <p14:creationId xmlns:p14="http://schemas.microsoft.com/office/powerpoint/2010/main" val="403411174"/>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将文本按照</a:t>
            </a:r>
            <a:r>
              <a:rPr lang="zh-CN" altLang="en-US" dirty="0">
                <a:solidFill>
                  <a:srgbClr val="FF0000"/>
                </a:solidFill>
              </a:rPr>
              <a:t>所表达的总体情感</a:t>
            </a:r>
            <a:r>
              <a:rPr lang="zh-CN" altLang="en-US" dirty="0"/>
              <a:t>进行分类</a:t>
            </a:r>
            <a:endParaRPr lang="en-US" altLang="zh-CN" dirty="0"/>
          </a:p>
          <a:p>
            <a:pPr lvl="1"/>
            <a:r>
              <a:rPr lang="zh-CN" altLang="en-US" dirty="0"/>
              <a:t>例如：正面</a:t>
            </a:r>
            <a:r>
              <a:rPr lang="en-US" altLang="zh-CN" dirty="0"/>
              <a:t>(Positive), </a:t>
            </a:r>
            <a:r>
              <a:rPr lang="zh-CN" altLang="en-US" dirty="0"/>
              <a:t>负面</a:t>
            </a:r>
            <a:r>
              <a:rPr lang="en-US" altLang="zh-CN" dirty="0"/>
              <a:t>(negative), (possibly)</a:t>
            </a:r>
            <a:r>
              <a:rPr lang="zh-CN" altLang="en-US" dirty="0"/>
              <a:t>中性</a:t>
            </a:r>
            <a:r>
              <a:rPr lang="en-US" altLang="zh-CN" dirty="0"/>
              <a:t>(neutral)</a:t>
            </a:r>
          </a:p>
          <a:p>
            <a:endParaRPr lang="en-US" altLang="zh-CN" dirty="0"/>
          </a:p>
          <a:p>
            <a:r>
              <a:rPr lang="zh-CN" altLang="en-US" dirty="0"/>
              <a:t>与基于话题的文本分类相似又不同</a:t>
            </a:r>
            <a:endParaRPr lang="en-US" altLang="zh-CN" dirty="0"/>
          </a:p>
          <a:p>
            <a:pPr lvl="1"/>
            <a:r>
              <a:rPr lang="zh-CN" altLang="en-US" dirty="0"/>
              <a:t>对于基于话题的文本分类</a:t>
            </a:r>
            <a:r>
              <a:rPr lang="en-US" altLang="zh-CN" dirty="0"/>
              <a:t>, </a:t>
            </a:r>
            <a:r>
              <a:rPr lang="zh-CN" altLang="en-US" dirty="0"/>
              <a:t>话题词汇很重要</a:t>
            </a:r>
          </a:p>
          <a:p>
            <a:endParaRPr lang="en-US" altLang="zh-CN" dirty="0"/>
          </a:p>
          <a:p>
            <a:r>
              <a:rPr lang="zh-CN" altLang="en-US" dirty="0"/>
              <a:t>情感分类中，情感词汇更加重要</a:t>
            </a:r>
            <a:endParaRPr lang="en-US" altLang="zh-CN" dirty="0"/>
          </a:p>
          <a:p>
            <a:pPr lvl="1"/>
            <a:r>
              <a:rPr lang="zh-CN" altLang="en-US" dirty="0"/>
              <a:t>例如：</a:t>
            </a:r>
            <a:r>
              <a:rPr lang="en-US" altLang="zh-CN" dirty="0"/>
              <a:t>great, excellent, horrible, bad, worst, etc.</a:t>
            </a:r>
            <a:endParaRPr lang="zh-CN" altLang="en-US" dirty="0"/>
          </a:p>
        </p:txBody>
      </p:sp>
      <p:sp>
        <p:nvSpPr>
          <p:cNvPr id="3" name="标题 2"/>
          <p:cNvSpPr>
            <a:spLocks noGrp="1"/>
          </p:cNvSpPr>
          <p:nvPr>
            <p:ph type="title"/>
          </p:nvPr>
        </p:nvSpPr>
        <p:spPr/>
        <p:txBody>
          <a:bodyPr/>
          <a:lstStyle/>
          <a:p>
            <a:r>
              <a:rPr lang="zh-CN" altLang="en-US" dirty="0"/>
              <a:t>情感分类</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205</a:t>
            </a:fld>
            <a:r>
              <a:rPr lang="en-US" altLang="zh-CN"/>
              <a:t>/300</a:t>
            </a:r>
            <a:endParaRPr lang="zh-CN" altLang="en-US" dirty="0"/>
          </a:p>
        </p:txBody>
      </p:sp>
    </p:spTree>
    <p:extLst>
      <p:ext uri="{BB962C8B-B14F-4D97-AF65-F5344CB8AC3E}">
        <p14:creationId xmlns:p14="http://schemas.microsoft.com/office/powerpoint/2010/main" val="159687668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主客观分析</a:t>
            </a:r>
            <a:r>
              <a:rPr lang="en-US" altLang="zh-CN" dirty="0"/>
              <a:t>(subjectivity classification)</a:t>
            </a:r>
          </a:p>
          <a:p>
            <a:pPr lvl="1"/>
            <a:r>
              <a:rPr lang="zh-CN" altLang="en-US" dirty="0"/>
              <a:t>客观：反映关于世界的事实信息，例如 苹果手机是苹果产品</a:t>
            </a:r>
            <a:endParaRPr lang="en-US" altLang="zh-CN" dirty="0"/>
          </a:p>
          <a:p>
            <a:pPr lvl="1"/>
            <a:r>
              <a:rPr lang="zh-CN" altLang="en-US" dirty="0"/>
              <a:t>主观：反映个人感受、观点或信念等，例如 他喜欢苹果手机</a:t>
            </a:r>
            <a:endParaRPr lang="en-US" altLang="zh-CN" dirty="0"/>
          </a:p>
          <a:p>
            <a:pPr lvl="1"/>
            <a:endParaRPr lang="en-US" altLang="zh-CN" dirty="0"/>
          </a:p>
          <a:p>
            <a:r>
              <a:rPr lang="zh-CN" altLang="en-US" dirty="0"/>
              <a:t>主客观 </a:t>
            </a:r>
            <a:r>
              <a:rPr lang="en-US" altLang="zh-CN" dirty="0"/>
              <a:t>vs. </a:t>
            </a:r>
            <a:r>
              <a:rPr lang="zh-CN" altLang="en-US" dirty="0"/>
              <a:t>观点性</a:t>
            </a:r>
            <a:endParaRPr lang="en-US" altLang="zh-CN" dirty="0"/>
          </a:p>
          <a:p>
            <a:r>
              <a:rPr lang="zh-CN" altLang="en-US" dirty="0"/>
              <a:t>有的主观句不表达情感或观点</a:t>
            </a:r>
            <a:endParaRPr lang="en-US" altLang="zh-CN" dirty="0"/>
          </a:p>
          <a:p>
            <a:pPr lvl="1"/>
            <a:r>
              <a:rPr lang="zh-CN" altLang="en-US" dirty="0"/>
              <a:t>例如</a:t>
            </a:r>
            <a:r>
              <a:rPr lang="en-US" altLang="zh-CN" dirty="0"/>
              <a:t>: I think that he went home</a:t>
            </a:r>
          </a:p>
          <a:p>
            <a:r>
              <a:rPr lang="zh-CN" altLang="en-US" dirty="0"/>
              <a:t>有的客观句暗示情感或观点（隐式观点）</a:t>
            </a:r>
            <a:endParaRPr lang="en-US" altLang="zh-CN" dirty="0"/>
          </a:p>
          <a:p>
            <a:pPr lvl="1"/>
            <a:r>
              <a:rPr lang="zh-CN" altLang="en-US" dirty="0"/>
              <a:t>例如</a:t>
            </a:r>
            <a:r>
              <a:rPr lang="en-US" altLang="zh-CN" dirty="0"/>
              <a:t>: The earphone broke in two days.</a:t>
            </a:r>
          </a:p>
          <a:p>
            <a:pPr lvl="1"/>
            <a:r>
              <a:rPr lang="zh-CN" altLang="en-US" dirty="0"/>
              <a:t>又如：</a:t>
            </a:r>
            <a:r>
              <a:rPr lang="en-US" altLang="zh-CN" dirty="0"/>
              <a:t>I bought the mattress a week ago and a valley has formed.</a:t>
            </a:r>
            <a:endParaRPr lang="zh-CN" altLang="en-US" dirty="0"/>
          </a:p>
        </p:txBody>
      </p:sp>
      <p:sp>
        <p:nvSpPr>
          <p:cNvPr id="3" name="标题 2"/>
          <p:cNvSpPr>
            <a:spLocks noGrp="1"/>
          </p:cNvSpPr>
          <p:nvPr>
            <p:ph type="title"/>
          </p:nvPr>
        </p:nvSpPr>
        <p:spPr/>
        <p:txBody>
          <a:bodyPr/>
          <a:lstStyle/>
          <a:p>
            <a:r>
              <a:rPr lang="zh-CN" altLang="en-US" dirty="0"/>
              <a:t>任务</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206</a:t>
            </a:fld>
            <a:r>
              <a:rPr lang="en-US" altLang="zh-CN"/>
              <a:t>/300</a:t>
            </a:r>
            <a:endParaRPr lang="zh-CN" altLang="en-US" dirty="0"/>
          </a:p>
        </p:txBody>
      </p:sp>
    </p:spTree>
    <p:extLst>
      <p:ext uri="{BB962C8B-B14F-4D97-AF65-F5344CB8AC3E}">
        <p14:creationId xmlns:p14="http://schemas.microsoft.com/office/powerpoint/2010/main" val="280878101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倾向性分析</a:t>
            </a:r>
            <a:r>
              <a:rPr lang="en-US" altLang="zh-CN" dirty="0"/>
              <a:t>(sentiment/polarity classification)</a:t>
            </a:r>
          </a:p>
          <a:p>
            <a:pPr lvl="1"/>
            <a:r>
              <a:rPr lang="zh-CN" altLang="en-US" dirty="0"/>
              <a:t>对包含观点的文本进行倾向性判断</a:t>
            </a:r>
            <a:endParaRPr lang="en-US" altLang="zh-CN" dirty="0"/>
          </a:p>
          <a:p>
            <a:pPr lvl="1"/>
            <a:r>
              <a:rPr lang="zh-CN" altLang="en-US" dirty="0"/>
              <a:t>一般分为三类</a:t>
            </a:r>
            <a:endParaRPr lang="en-US" altLang="zh-CN" dirty="0"/>
          </a:p>
          <a:p>
            <a:pPr lvl="2"/>
            <a:r>
              <a:rPr lang="zh-CN" altLang="en-US" dirty="0"/>
              <a:t>积极：“外观漂亮”</a:t>
            </a:r>
            <a:endParaRPr lang="en-US" altLang="zh-CN" dirty="0"/>
          </a:p>
          <a:p>
            <a:pPr lvl="2"/>
            <a:r>
              <a:rPr lang="zh-CN" altLang="en-US" dirty="0"/>
              <a:t>消极：“设计审美有缺陷”</a:t>
            </a:r>
            <a:endParaRPr lang="en-US" altLang="zh-CN" dirty="0"/>
          </a:p>
          <a:p>
            <a:pPr lvl="2"/>
            <a:r>
              <a:rPr lang="zh-CN" altLang="en-US" dirty="0"/>
              <a:t>中性：“设计师来自法国”</a:t>
            </a:r>
            <a:endParaRPr lang="en-US" altLang="zh-CN" dirty="0"/>
          </a:p>
          <a:p>
            <a:pPr lvl="3"/>
            <a:r>
              <a:rPr lang="zh-CN" altLang="en-US" dirty="0"/>
              <a:t>一些评测中不考虑中性：非观点句、非主观句</a:t>
            </a:r>
            <a:endParaRPr lang="en-US" altLang="zh-CN" dirty="0"/>
          </a:p>
          <a:p>
            <a:endParaRPr lang="en-US" altLang="zh-CN" dirty="0"/>
          </a:p>
          <a:p>
            <a:r>
              <a:rPr lang="zh-CN" altLang="en-US" dirty="0"/>
              <a:t>粒度</a:t>
            </a:r>
            <a:r>
              <a:rPr lang="en-US" altLang="zh-CN" dirty="0"/>
              <a:t>/</a:t>
            </a:r>
            <a:r>
              <a:rPr lang="zh-CN" altLang="en-US" dirty="0"/>
              <a:t>层次</a:t>
            </a:r>
            <a:endParaRPr lang="en-US" altLang="zh-CN" dirty="0"/>
          </a:p>
          <a:p>
            <a:pPr lvl="1"/>
            <a:r>
              <a:rPr lang="zh-CN" altLang="en-US" dirty="0"/>
              <a:t>词的倾向性</a:t>
            </a:r>
            <a:endParaRPr lang="en-US" altLang="zh-CN" dirty="0"/>
          </a:p>
          <a:p>
            <a:pPr lvl="1"/>
            <a:r>
              <a:rPr lang="zh-CN" altLang="en-US" dirty="0"/>
              <a:t>句子的倾向性</a:t>
            </a:r>
            <a:endParaRPr lang="en-US" altLang="zh-CN" dirty="0"/>
          </a:p>
          <a:p>
            <a:pPr lvl="1"/>
            <a:r>
              <a:rPr lang="zh-CN" altLang="en-US" dirty="0"/>
              <a:t>文档的倾向性</a:t>
            </a:r>
            <a:endParaRPr lang="en-US" altLang="zh-CN" dirty="0"/>
          </a:p>
        </p:txBody>
      </p:sp>
      <p:sp>
        <p:nvSpPr>
          <p:cNvPr id="3" name="标题 2"/>
          <p:cNvSpPr>
            <a:spLocks noGrp="1"/>
          </p:cNvSpPr>
          <p:nvPr>
            <p:ph type="title"/>
          </p:nvPr>
        </p:nvSpPr>
        <p:spPr/>
        <p:txBody>
          <a:bodyPr/>
          <a:lstStyle/>
          <a:p>
            <a:r>
              <a:rPr lang="zh-CN" altLang="en-US" dirty="0"/>
              <a:t>任务</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207</a:t>
            </a:fld>
            <a:r>
              <a:rPr lang="en-US" altLang="zh-CN"/>
              <a:t>/300</a:t>
            </a:r>
            <a:endParaRPr lang="zh-CN" altLang="en-US" dirty="0"/>
          </a:p>
        </p:txBody>
      </p:sp>
    </p:spTree>
    <p:extLst>
      <p:ext uri="{BB962C8B-B14F-4D97-AF65-F5344CB8AC3E}">
        <p14:creationId xmlns:p14="http://schemas.microsoft.com/office/powerpoint/2010/main" val="2043673505"/>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英文资源较多</a:t>
            </a:r>
            <a:endParaRPr lang="en-US" altLang="zh-CN" dirty="0"/>
          </a:p>
          <a:p>
            <a:endParaRPr lang="en-US" altLang="zh-CN" dirty="0"/>
          </a:p>
          <a:p>
            <a:r>
              <a:rPr lang="zh-CN" altLang="en-US" dirty="0"/>
              <a:t>情感词典多： </a:t>
            </a:r>
            <a:r>
              <a:rPr lang="en-US" altLang="zh-CN" dirty="0" err="1"/>
              <a:t>SentiWordNet</a:t>
            </a:r>
            <a:r>
              <a:rPr lang="en-US" altLang="zh-CN" dirty="0"/>
              <a:t>, Inquirer</a:t>
            </a:r>
          </a:p>
          <a:p>
            <a:pPr lvl="1"/>
            <a:r>
              <a:rPr lang="zh-CN" altLang="en-US" dirty="0"/>
              <a:t>包含词语、短语</a:t>
            </a:r>
            <a:endParaRPr lang="en-US" altLang="zh-CN" dirty="0"/>
          </a:p>
          <a:p>
            <a:pPr lvl="1"/>
            <a:r>
              <a:rPr lang="zh-CN" altLang="en-US" dirty="0"/>
              <a:t>倾向性和主观性分别标注</a:t>
            </a:r>
            <a:endParaRPr lang="en-US" altLang="zh-CN" dirty="0"/>
          </a:p>
          <a:p>
            <a:r>
              <a:rPr lang="zh-CN" altLang="en-US" dirty="0"/>
              <a:t>语料库数量多</a:t>
            </a:r>
            <a:endParaRPr lang="en-US" altLang="zh-CN" dirty="0"/>
          </a:p>
          <a:p>
            <a:pPr lvl="1"/>
            <a:r>
              <a:rPr lang="en-US" altLang="zh-CN" dirty="0"/>
              <a:t>Stanford Sentiment Treebank</a:t>
            </a:r>
          </a:p>
          <a:p>
            <a:pPr lvl="1"/>
            <a:r>
              <a:rPr lang="en-US" altLang="zh-CN" dirty="0"/>
              <a:t>IMDB Movie Review</a:t>
            </a:r>
          </a:p>
          <a:p>
            <a:pPr lvl="1"/>
            <a:r>
              <a:rPr lang="en-US" altLang="zh-CN" dirty="0"/>
              <a:t>Amazon/Yelp Review</a:t>
            </a:r>
          </a:p>
          <a:p>
            <a:r>
              <a:rPr lang="zh-CN" altLang="en-US" dirty="0"/>
              <a:t>开源工具</a:t>
            </a:r>
            <a:endParaRPr lang="en-US" altLang="zh-CN" dirty="0"/>
          </a:p>
          <a:p>
            <a:pPr lvl="1"/>
            <a:r>
              <a:rPr lang="en-US" altLang="zh-CN" dirty="0" err="1"/>
              <a:t>OpinionFinder</a:t>
            </a:r>
            <a:endParaRPr lang="en-US" altLang="zh-CN" dirty="0"/>
          </a:p>
        </p:txBody>
      </p:sp>
      <p:sp>
        <p:nvSpPr>
          <p:cNvPr id="3" name="标题 2"/>
          <p:cNvSpPr>
            <a:spLocks noGrp="1"/>
          </p:cNvSpPr>
          <p:nvPr>
            <p:ph type="title"/>
          </p:nvPr>
        </p:nvSpPr>
        <p:spPr/>
        <p:txBody>
          <a:bodyPr/>
          <a:lstStyle/>
          <a:p>
            <a:r>
              <a:rPr lang="zh-CN" altLang="en-US" dirty="0"/>
              <a:t>资源</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208</a:t>
            </a:fld>
            <a:r>
              <a:rPr lang="en-US" altLang="zh-CN"/>
              <a:t>/300</a:t>
            </a:r>
            <a:endParaRPr lang="zh-CN" altLang="en-US" dirty="0"/>
          </a:p>
        </p:txBody>
      </p:sp>
    </p:spTree>
    <p:extLst>
      <p:ext uri="{BB962C8B-B14F-4D97-AF65-F5344CB8AC3E}">
        <p14:creationId xmlns:p14="http://schemas.microsoft.com/office/powerpoint/2010/main" val="2074049801"/>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中文资源较少</a:t>
            </a:r>
            <a:endParaRPr lang="en-US" altLang="zh-CN" dirty="0"/>
          </a:p>
          <a:p>
            <a:endParaRPr lang="en-US" altLang="zh-CN" dirty="0"/>
          </a:p>
          <a:p>
            <a:r>
              <a:rPr lang="zh-CN" altLang="en-US" dirty="0"/>
              <a:t>情感词典</a:t>
            </a:r>
            <a:endParaRPr lang="en-US" altLang="zh-CN" dirty="0"/>
          </a:p>
          <a:p>
            <a:pPr lvl="1"/>
            <a:r>
              <a:rPr lang="en-US" altLang="zh-CN" dirty="0" err="1"/>
              <a:t>Hownet</a:t>
            </a:r>
            <a:r>
              <a:rPr lang="en-US" altLang="zh-CN" dirty="0"/>
              <a:t>: </a:t>
            </a:r>
            <a:r>
              <a:rPr lang="zh-CN" altLang="en-US" dirty="0"/>
              <a:t>部分情感词汇</a:t>
            </a:r>
            <a:endParaRPr lang="en-US" altLang="zh-CN" dirty="0"/>
          </a:p>
          <a:p>
            <a:pPr lvl="1"/>
            <a:endParaRPr lang="en-US" altLang="zh-CN" dirty="0"/>
          </a:p>
          <a:p>
            <a:r>
              <a:rPr lang="zh-CN" altLang="en-US" dirty="0"/>
              <a:t>语料库</a:t>
            </a:r>
            <a:endParaRPr lang="en-US" altLang="zh-CN" dirty="0"/>
          </a:p>
          <a:p>
            <a:pPr lvl="1"/>
            <a:r>
              <a:rPr lang="en-US" altLang="zh-CN" dirty="0"/>
              <a:t>NLPCC</a:t>
            </a:r>
            <a:r>
              <a:rPr lang="zh-CN" altLang="en-US" dirty="0"/>
              <a:t>，</a:t>
            </a:r>
            <a:r>
              <a:rPr lang="en-US" altLang="zh-CN" dirty="0"/>
              <a:t>COAE</a:t>
            </a:r>
            <a:r>
              <a:rPr lang="zh-CN" altLang="en-US" dirty="0"/>
              <a:t>，</a:t>
            </a:r>
            <a:r>
              <a:rPr lang="en-US" altLang="zh-CN" dirty="0"/>
              <a:t>NTCIR</a:t>
            </a:r>
          </a:p>
        </p:txBody>
      </p:sp>
      <p:sp>
        <p:nvSpPr>
          <p:cNvPr id="3" name="标题 2"/>
          <p:cNvSpPr>
            <a:spLocks noGrp="1"/>
          </p:cNvSpPr>
          <p:nvPr>
            <p:ph type="title"/>
          </p:nvPr>
        </p:nvSpPr>
        <p:spPr/>
        <p:txBody>
          <a:bodyPr/>
          <a:lstStyle/>
          <a:p>
            <a:r>
              <a:rPr lang="zh-CN" altLang="en-US" dirty="0"/>
              <a:t>资源</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209</a:t>
            </a:fld>
            <a:r>
              <a:rPr lang="en-US" altLang="zh-CN"/>
              <a:t>/300</a:t>
            </a:r>
            <a:endParaRPr lang="zh-CN" altLang="en-US" dirty="0"/>
          </a:p>
        </p:txBody>
      </p:sp>
    </p:spTree>
    <p:extLst>
      <p:ext uri="{BB962C8B-B14F-4D97-AF65-F5344CB8AC3E}">
        <p14:creationId xmlns:p14="http://schemas.microsoft.com/office/powerpoint/2010/main" val="13316387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a:t>Syntax</a:t>
            </a:r>
          </a:p>
          <a:p>
            <a:pPr lvl="1"/>
            <a:r>
              <a:rPr lang="zh-CN" altLang="en-US"/>
              <a:t>语法</a:t>
            </a:r>
            <a:r>
              <a:rPr lang="en-US" altLang="zh-CN"/>
              <a:t>/</a:t>
            </a:r>
            <a:r>
              <a:rPr lang="zh-CN" altLang="en-US"/>
              <a:t>句法</a:t>
            </a:r>
            <a:endParaRPr lang="en-US" altLang="zh-CN"/>
          </a:p>
          <a:p>
            <a:pPr lvl="1"/>
            <a:endParaRPr lang="en-US" altLang="zh-CN"/>
          </a:p>
          <a:p>
            <a:r>
              <a:rPr lang="zh-CN" altLang="en-US"/>
              <a:t>传统</a:t>
            </a:r>
            <a:endParaRPr lang="en-US" altLang="zh-CN"/>
          </a:p>
          <a:p>
            <a:pPr lvl="1"/>
            <a:r>
              <a:rPr lang="zh-CN" altLang="en-US"/>
              <a:t>短语</a:t>
            </a:r>
            <a:endParaRPr lang="en-US" altLang="zh-CN"/>
          </a:p>
          <a:p>
            <a:pPr lvl="1"/>
            <a:r>
              <a:rPr lang="zh-CN" altLang="en-US"/>
              <a:t>离散的类别，</a:t>
            </a:r>
            <a:r>
              <a:rPr lang="en-US" altLang="zh-CN"/>
              <a:t>NP</a:t>
            </a:r>
            <a:r>
              <a:rPr lang="zh-CN" altLang="en-US"/>
              <a:t>，</a:t>
            </a:r>
            <a:r>
              <a:rPr lang="en-US" altLang="zh-CN"/>
              <a:t>VP</a:t>
            </a:r>
          </a:p>
          <a:p>
            <a:pPr lvl="1"/>
            <a:endParaRPr lang="en-US" altLang="zh-CN"/>
          </a:p>
          <a:p>
            <a:r>
              <a:rPr lang="zh-CN" altLang="en-US">
                <a:solidFill>
                  <a:schemeClr val="accent2">
                    <a:lumMod val="75000"/>
                  </a:schemeClr>
                </a:solidFill>
              </a:rPr>
              <a:t>深度学习</a:t>
            </a:r>
            <a:endParaRPr lang="en-US" altLang="zh-CN">
              <a:solidFill>
                <a:schemeClr val="accent2">
                  <a:lumMod val="75000"/>
                </a:schemeClr>
              </a:solidFill>
            </a:endParaRPr>
          </a:p>
          <a:p>
            <a:pPr lvl="1"/>
            <a:r>
              <a:rPr lang="zh-CN" altLang="en-US">
                <a:solidFill>
                  <a:schemeClr val="accent2">
                    <a:lumMod val="75000"/>
                  </a:schemeClr>
                </a:solidFill>
              </a:rPr>
              <a:t>向量表示</a:t>
            </a:r>
            <a:endParaRPr lang="en-US" altLang="zh-CN">
              <a:solidFill>
                <a:schemeClr val="accent2">
                  <a:lumMod val="75000"/>
                </a:schemeClr>
              </a:solidFill>
            </a:endParaRPr>
          </a:p>
          <a:p>
            <a:pPr lvl="1"/>
            <a:r>
              <a:rPr lang="zh-CN" altLang="en-US">
                <a:solidFill>
                  <a:schemeClr val="accent2">
                    <a:lumMod val="75000"/>
                  </a:schemeClr>
                </a:solidFill>
              </a:rPr>
              <a:t>神经网络结合</a:t>
            </a:r>
          </a:p>
          <a:p>
            <a:endParaRPr lang="zh-CN" altLang="en-US"/>
          </a:p>
        </p:txBody>
      </p:sp>
      <p:sp>
        <p:nvSpPr>
          <p:cNvPr id="3" name="标题 2"/>
          <p:cNvSpPr>
            <a:spLocks noGrp="1"/>
          </p:cNvSpPr>
          <p:nvPr>
            <p:ph type="title"/>
          </p:nvPr>
        </p:nvSpPr>
        <p:spPr/>
        <p:txBody>
          <a:bodyPr>
            <a:normAutofit fontScale="90000"/>
          </a:bodyPr>
          <a:lstStyle/>
          <a:p>
            <a:r>
              <a:rPr lang="zh-CN" altLang="en-US" dirty="0"/>
              <a:t>深度学习方法：句法</a:t>
            </a:r>
          </a:p>
        </p:txBody>
      </p:sp>
      <p:pic>
        <p:nvPicPr>
          <p:cNvPr id="5" name="图片 4"/>
          <p:cNvPicPr>
            <a:picLocks noChangeAspect="1"/>
          </p:cNvPicPr>
          <p:nvPr/>
        </p:nvPicPr>
        <p:blipFill>
          <a:blip r:embed="rId2"/>
          <a:stretch>
            <a:fillRect/>
          </a:stretch>
        </p:blipFill>
        <p:spPr>
          <a:xfrm>
            <a:off x="5134542" y="1056329"/>
            <a:ext cx="3552258" cy="2517133"/>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542" y="3747710"/>
            <a:ext cx="3305636" cy="270547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a:t>
            </a:fld>
            <a:r>
              <a:rPr lang="en-US" altLang="zh-CN"/>
              <a:t>/300</a:t>
            </a:r>
            <a:endParaRPr lang="zh-CN" altLang="en-US" dirty="0"/>
          </a:p>
        </p:txBody>
      </p:sp>
    </p:spTree>
    <p:extLst>
      <p:ext uri="{BB962C8B-B14F-4D97-AF65-F5344CB8AC3E}">
        <p14:creationId xmlns:p14="http://schemas.microsoft.com/office/powerpoint/2010/main" val="390615936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情感词典： </a:t>
            </a:r>
            <a:r>
              <a:rPr lang="en-US" altLang="zh-CN" dirty="0" err="1"/>
              <a:t>SentiWordNet</a:t>
            </a:r>
            <a:endParaRPr lang="en-US" altLang="zh-CN" dirty="0"/>
          </a:p>
        </p:txBody>
      </p:sp>
      <p:sp>
        <p:nvSpPr>
          <p:cNvPr id="3" name="标题 2"/>
          <p:cNvSpPr>
            <a:spLocks noGrp="1"/>
          </p:cNvSpPr>
          <p:nvPr>
            <p:ph type="title"/>
          </p:nvPr>
        </p:nvSpPr>
        <p:spPr/>
        <p:txBody>
          <a:bodyPr/>
          <a:lstStyle/>
          <a:p>
            <a:r>
              <a:rPr lang="zh-CN" altLang="en-US" dirty="0"/>
              <a:t>资源</a:t>
            </a:r>
          </a:p>
        </p:txBody>
      </p:sp>
      <p:pic>
        <p:nvPicPr>
          <p:cNvPr id="6" name="图片 5"/>
          <p:cNvPicPr>
            <a:picLocks noChangeAspect="1"/>
          </p:cNvPicPr>
          <p:nvPr/>
        </p:nvPicPr>
        <p:blipFill>
          <a:blip r:embed="rId2"/>
          <a:stretch>
            <a:fillRect/>
          </a:stretch>
        </p:blipFill>
        <p:spPr>
          <a:xfrm>
            <a:off x="4788353" y="1459693"/>
            <a:ext cx="4030167" cy="4870964"/>
          </a:xfrm>
          <a:prstGeom prst="rect">
            <a:avLst/>
          </a:prstGeom>
        </p:spPr>
      </p:pic>
      <p:grpSp>
        <p:nvGrpSpPr>
          <p:cNvPr id="13" name="组合 12"/>
          <p:cNvGrpSpPr/>
          <p:nvPr/>
        </p:nvGrpSpPr>
        <p:grpSpPr>
          <a:xfrm>
            <a:off x="214689" y="2124009"/>
            <a:ext cx="4634690" cy="3969287"/>
            <a:chOff x="214689" y="2708920"/>
            <a:chExt cx="4634690" cy="3969287"/>
          </a:xfrm>
        </p:grpSpPr>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689" y="3000705"/>
              <a:ext cx="3870155" cy="3236607"/>
            </a:xfrm>
            <a:prstGeom prst="rect">
              <a:avLst/>
            </a:prstGeom>
          </p:spPr>
        </p:pic>
        <p:sp>
          <p:nvSpPr>
            <p:cNvPr id="7" name="矩形 6"/>
            <p:cNvSpPr/>
            <p:nvPr/>
          </p:nvSpPr>
          <p:spPr bwMode="blackWhite">
            <a:xfrm>
              <a:off x="323528" y="3356992"/>
              <a:ext cx="3528392" cy="538183"/>
            </a:xfrm>
            <a:prstGeom prst="rect">
              <a:avLst/>
            </a:prstGeom>
            <a:noFill/>
            <a:ln w="38100"/>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矩形 8"/>
            <p:cNvSpPr/>
            <p:nvPr/>
          </p:nvSpPr>
          <p:spPr bwMode="blackWhite">
            <a:xfrm rot="5400000">
              <a:off x="215515" y="3897052"/>
              <a:ext cx="3528392" cy="1152128"/>
            </a:xfrm>
            <a:prstGeom prst="rect">
              <a:avLst/>
            </a:prstGeom>
            <a:noFill/>
            <a:ln w="38100">
              <a:solidFill>
                <a:srgbClr val="FF0000"/>
              </a:solidFill>
            </a:ln>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0000"/>
                </a:solidFill>
              </a:endParaRPr>
            </a:p>
          </p:txBody>
        </p:sp>
        <p:sp>
          <p:nvSpPr>
            <p:cNvPr id="11" name="矩形 10"/>
            <p:cNvSpPr/>
            <p:nvPr/>
          </p:nvSpPr>
          <p:spPr>
            <a:xfrm>
              <a:off x="3176623" y="2954431"/>
              <a:ext cx="1672756" cy="369332"/>
            </a:xfrm>
            <a:prstGeom prst="rect">
              <a:avLst/>
            </a:prstGeom>
          </p:spPr>
          <p:txBody>
            <a:bodyPr wrap="square">
              <a:spAutoFit/>
            </a:bodyPr>
            <a:lstStyle/>
            <a:p>
              <a:r>
                <a:rPr lang="zh-CN" altLang="en-US" dirty="0"/>
                <a:t>极性：好、坏</a:t>
              </a:r>
              <a:endParaRPr lang="en-US" altLang="zh-CN" dirty="0"/>
            </a:p>
          </p:txBody>
        </p:sp>
        <p:sp>
          <p:nvSpPr>
            <p:cNvPr id="12" name="矩形 11"/>
            <p:cNvSpPr/>
            <p:nvPr/>
          </p:nvSpPr>
          <p:spPr>
            <a:xfrm>
              <a:off x="1079464" y="6308875"/>
              <a:ext cx="1800493" cy="369332"/>
            </a:xfrm>
            <a:prstGeom prst="rect">
              <a:avLst/>
            </a:prstGeom>
          </p:spPr>
          <p:txBody>
            <a:bodyPr wrap="none">
              <a:spAutoFit/>
            </a:bodyPr>
            <a:lstStyle/>
            <a:p>
              <a:r>
                <a:rPr lang="zh-CN" altLang="en-US" dirty="0"/>
                <a:t>主观性：多、少</a:t>
              </a:r>
              <a:endParaRPr lang="en-US" altLang="zh-CN" dirty="0"/>
            </a:p>
          </p:txBody>
        </p:sp>
      </p:grpSp>
      <p:sp>
        <p:nvSpPr>
          <p:cNvPr id="14" name="矩形 13"/>
          <p:cNvSpPr/>
          <p:nvPr/>
        </p:nvSpPr>
        <p:spPr>
          <a:xfrm>
            <a:off x="4932040" y="1018923"/>
            <a:ext cx="3018775" cy="369332"/>
          </a:xfrm>
          <a:prstGeom prst="rect">
            <a:avLst/>
          </a:prstGeom>
        </p:spPr>
        <p:txBody>
          <a:bodyPr wrap="none">
            <a:spAutoFit/>
          </a:bodyPr>
          <a:lstStyle/>
          <a:p>
            <a:r>
              <a:rPr lang="zh-CN" altLang="en-US" dirty="0"/>
              <a:t>例子：</a:t>
            </a:r>
            <a:r>
              <a:rPr lang="en-US" altLang="zh-CN" dirty="0"/>
              <a:t>estimable</a:t>
            </a:r>
            <a:r>
              <a:rPr lang="zh-CN" altLang="en-US" dirty="0"/>
              <a:t>，三个词义</a:t>
            </a:r>
            <a:endParaRPr lang="en-US" altLang="zh-CN"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210</a:t>
            </a:fld>
            <a:r>
              <a:rPr lang="en-US" altLang="zh-CN"/>
              <a:t>/300</a:t>
            </a:r>
            <a:endParaRPr lang="zh-CN" altLang="en-US" dirty="0"/>
          </a:p>
        </p:txBody>
      </p:sp>
    </p:spTree>
    <p:extLst>
      <p:ext uri="{BB962C8B-B14F-4D97-AF65-F5344CB8AC3E}">
        <p14:creationId xmlns:p14="http://schemas.microsoft.com/office/powerpoint/2010/main" val="7020912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利用</a:t>
            </a:r>
            <a:r>
              <a:rPr lang="en-US" altLang="zh-CN" dirty="0"/>
              <a:t>Web</a:t>
            </a:r>
            <a:r>
              <a:rPr lang="zh-CN" altLang="en-US" dirty="0"/>
              <a:t>获取标注语料</a:t>
            </a:r>
            <a:endParaRPr lang="en-US" altLang="zh-CN" dirty="0"/>
          </a:p>
          <a:p>
            <a:r>
              <a:rPr lang="zh-CN" altLang="en-US" dirty="0"/>
              <a:t>利用用户打分获取产品评论倾向</a:t>
            </a:r>
            <a:endParaRPr lang="en-US" altLang="zh-CN" dirty="0"/>
          </a:p>
          <a:p>
            <a:endParaRPr lang="en-US" altLang="zh-CN" dirty="0"/>
          </a:p>
          <a:p>
            <a:endParaRPr lang="en-US" altLang="zh-CN" dirty="0"/>
          </a:p>
          <a:p>
            <a:pPr marL="0" indent="0">
              <a:buNone/>
            </a:pPr>
            <a:endParaRPr lang="en-US" altLang="zh-CN" dirty="0"/>
          </a:p>
          <a:p>
            <a:endParaRPr lang="en-US" altLang="zh-CN" dirty="0"/>
          </a:p>
          <a:p>
            <a:r>
              <a:rPr lang="zh-CN" altLang="en-US" dirty="0"/>
              <a:t>利用表情符号获取文本倾向</a:t>
            </a:r>
            <a:endParaRPr lang="en-US" altLang="zh-CN" dirty="0"/>
          </a:p>
        </p:txBody>
      </p:sp>
      <p:sp>
        <p:nvSpPr>
          <p:cNvPr id="3" name="标题 2"/>
          <p:cNvSpPr>
            <a:spLocks noGrp="1"/>
          </p:cNvSpPr>
          <p:nvPr>
            <p:ph type="title"/>
          </p:nvPr>
        </p:nvSpPr>
        <p:spPr/>
        <p:txBody>
          <a:bodyPr/>
          <a:lstStyle/>
          <a:p>
            <a:r>
              <a:rPr lang="zh-CN" altLang="en-US" dirty="0"/>
              <a:t>情感语料的构建</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88" y="1988840"/>
            <a:ext cx="9050013" cy="2276793"/>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027" y="5122814"/>
            <a:ext cx="7562434" cy="42260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211</a:t>
            </a:fld>
            <a:r>
              <a:rPr lang="en-US" altLang="zh-CN"/>
              <a:t>/300</a:t>
            </a:r>
            <a:endParaRPr lang="zh-CN" altLang="en-US" dirty="0"/>
          </a:p>
        </p:txBody>
      </p:sp>
    </p:spTree>
    <p:extLst>
      <p:ext uri="{BB962C8B-B14F-4D97-AF65-F5344CB8AC3E}">
        <p14:creationId xmlns:p14="http://schemas.microsoft.com/office/powerpoint/2010/main" val="68808521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基于规则的方法</a:t>
            </a:r>
            <a:endParaRPr lang="en-US" altLang="zh-CN" dirty="0"/>
          </a:p>
          <a:p>
            <a:pPr lvl="1"/>
            <a:r>
              <a:rPr lang="zh-CN" altLang="en-US" dirty="0"/>
              <a:t>利用情感词典、模板</a:t>
            </a:r>
            <a:endParaRPr lang="en-US" altLang="zh-CN" dirty="0"/>
          </a:p>
          <a:p>
            <a:r>
              <a:rPr lang="zh-CN" altLang="en-US" dirty="0"/>
              <a:t>基于机器学习的方法</a:t>
            </a:r>
            <a:endParaRPr lang="en-US" altLang="zh-CN" dirty="0"/>
          </a:p>
          <a:p>
            <a:pPr lvl="1"/>
            <a:r>
              <a:rPr lang="zh-CN" altLang="en-US" dirty="0"/>
              <a:t>利用标注语料</a:t>
            </a:r>
            <a:endParaRPr lang="en-US" altLang="zh-CN" dirty="0"/>
          </a:p>
          <a:p>
            <a:r>
              <a:rPr lang="zh-CN" altLang="en-US" dirty="0"/>
              <a:t>混合方法</a:t>
            </a:r>
            <a:endParaRPr lang="en-US" altLang="zh-CN" dirty="0"/>
          </a:p>
          <a:p>
            <a:endParaRPr lang="en-US" altLang="zh-CN" dirty="0"/>
          </a:p>
          <a:p>
            <a:r>
              <a:rPr lang="zh-CN" altLang="en-US" dirty="0"/>
              <a:t>层级：</a:t>
            </a:r>
            <a:endParaRPr lang="en-US" altLang="zh-CN" dirty="0"/>
          </a:p>
          <a:p>
            <a:pPr lvl="1"/>
            <a:r>
              <a:rPr lang="zh-CN" altLang="en-US" dirty="0"/>
              <a:t>文档：文档作为整体的倾向性</a:t>
            </a:r>
            <a:endParaRPr lang="en-US" altLang="zh-CN" dirty="0"/>
          </a:p>
          <a:p>
            <a:pPr lvl="1"/>
            <a:r>
              <a:rPr lang="zh-CN" altLang="en-US" dirty="0"/>
              <a:t>句子：文档级别对很多应用并不适用，单句情感可能与文档整体不同</a:t>
            </a:r>
            <a:endParaRPr lang="en-US" altLang="zh-CN" dirty="0"/>
          </a:p>
          <a:p>
            <a:pPr lvl="2"/>
            <a:r>
              <a:rPr lang="zh-CN" altLang="en-US" dirty="0"/>
              <a:t>很多工作侧重从新闻文档中识别主观句</a:t>
            </a:r>
          </a:p>
        </p:txBody>
      </p:sp>
      <p:sp>
        <p:nvSpPr>
          <p:cNvPr id="3" name="标题 2"/>
          <p:cNvSpPr>
            <a:spLocks noGrp="1"/>
          </p:cNvSpPr>
          <p:nvPr>
            <p:ph type="title"/>
          </p:nvPr>
        </p:nvSpPr>
        <p:spPr/>
        <p:txBody>
          <a:bodyPr/>
          <a:lstStyle/>
          <a:p>
            <a:r>
              <a:rPr lang="zh-CN" altLang="en-US" dirty="0"/>
              <a:t>情感分类方法</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212</a:t>
            </a:fld>
            <a:r>
              <a:rPr lang="en-US" altLang="zh-CN"/>
              <a:t>/300</a:t>
            </a:r>
            <a:endParaRPr lang="zh-CN" altLang="en-US" dirty="0"/>
          </a:p>
        </p:txBody>
      </p:sp>
    </p:spTree>
    <p:extLst>
      <p:ext uri="{BB962C8B-B14F-4D97-AF65-F5344CB8AC3E}">
        <p14:creationId xmlns:p14="http://schemas.microsoft.com/office/powerpoint/2010/main" val="2813124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Pang and Lee, 2002 [NAACL 2018 Test-of-Time Award]</a:t>
            </a:r>
          </a:p>
          <a:p>
            <a:r>
              <a:rPr lang="zh-CN" altLang="en-US" dirty="0"/>
              <a:t>看作是特殊的文本分类任务</a:t>
            </a:r>
            <a:endParaRPr lang="en-US" altLang="zh-CN" dirty="0"/>
          </a:p>
          <a:p>
            <a:r>
              <a:rPr lang="zh-CN" altLang="en-US" dirty="0"/>
              <a:t>文档采用标准的特征</a:t>
            </a:r>
            <a:r>
              <a:rPr lang="en-US" altLang="zh-CN" dirty="0"/>
              <a:t>(</a:t>
            </a:r>
            <a:r>
              <a:rPr lang="zh-CN" altLang="en-US" dirty="0"/>
              <a:t>离散</a:t>
            </a:r>
            <a:r>
              <a:rPr lang="en-US" altLang="zh-CN" dirty="0"/>
              <a:t>)</a:t>
            </a:r>
            <a:r>
              <a:rPr lang="zh-CN" altLang="en-US" dirty="0"/>
              <a:t>向量表示</a:t>
            </a:r>
            <a:endParaRPr lang="en-US" altLang="zh-CN" dirty="0"/>
          </a:p>
          <a:p>
            <a:r>
              <a:rPr lang="zh-CN" altLang="en-US" dirty="0"/>
              <a:t>实验</a:t>
            </a:r>
            <a:r>
              <a:rPr lang="en-US" altLang="zh-CN" dirty="0"/>
              <a:t>: IMDB</a:t>
            </a:r>
          </a:p>
          <a:p>
            <a:pPr lvl="1"/>
            <a:r>
              <a:rPr lang="zh-CN" altLang="en-US" dirty="0"/>
              <a:t>三种分类器：朴素贝叶斯、最大熵、支持向量机</a:t>
            </a:r>
          </a:p>
        </p:txBody>
      </p:sp>
      <p:sp>
        <p:nvSpPr>
          <p:cNvPr id="3" name="标题 2"/>
          <p:cNvSpPr>
            <a:spLocks noGrp="1"/>
          </p:cNvSpPr>
          <p:nvPr>
            <p:ph type="title"/>
          </p:nvPr>
        </p:nvSpPr>
        <p:spPr/>
        <p:txBody>
          <a:bodyPr/>
          <a:lstStyle/>
          <a:p>
            <a:r>
              <a:rPr lang="zh-CN" altLang="en-US" dirty="0"/>
              <a:t>文档情感分类</a:t>
            </a:r>
            <a:r>
              <a:rPr lang="en-US" altLang="zh-CN" dirty="0"/>
              <a:t>-</a:t>
            </a:r>
            <a:r>
              <a:rPr lang="zh-CN" altLang="en-US" dirty="0"/>
              <a:t>基于分类器方法</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71" y="4005064"/>
            <a:ext cx="9021434" cy="216247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213</a:t>
            </a:fld>
            <a:r>
              <a:rPr lang="en-US" altLang="zh-CN"/>
              <a:t>/300</a:t>
            </a:r>
            <a:endParaRPr lang="zh-CN" altLang="en-US" dirty="0"/>
          </a:p>
        </p:txBody>
      </p:sp>
    </p:spTree>
    <p:extLst>
      <p:ext uri="{BB962C8B-B14F-4D97-AF65-F5344CB8AC3E}">
        <p14:creationId xmlns:p14="http://schemas.microsoft.com/office/powerpoint/2010/main" val="2188882851"/>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基于递归神经网络的方法</a:t>
            </a:r>
            <a:endParaRPr lang="en-US" altLang="zh-CN" dirty="0"/>
          </a:p>
          <a:p>
            <a:pPr lvl="1"/>
            <a:r>
              <a:rPr lang="en-US" altLang="zh-CN" dirty="0" err="1"/>
              <a:t>Socher</a:t>
            </a:r>
            <a:r>
              <a:rPr lang="en-US" altLang="zh-CN" dirty="0"/>
              <a:t> et al. 2013</a:t>
            </a:r>
            <a:r>
              <a:rPr lang="zh-CN" altLang="en-US" dirty="0"/>
              <a:t>，一系列方法</a:t>
            </a:r>
            <a:endParaRPr lang="en-US" altLang="zh-CN" dirty="0"/>
          </a:p>
          <a:p>
            <a:pPr lvl="1"/>
            <a:r>
              <a:rPr lang="zh-CN" altLang="en-US" dirty="0"/>
              <a:t>考虑句法结构，人工标注了</a:t>
            </a:r>
            <a:r>
              <a:rPr lang="en-US" altLang="zh-CN" dirty="0"/>
              <a:t>treebank </a:t>
            </a:r>
            <a:r>
              <a:rPr lang="zh-CN" altLang="en-US" dirty="0"/>
              <a:t>（左图）</a:t>
            </a:r>
            <a:endParaRPr lang="en-US" altLang="zh-CN" dirty="0"/>
          </a:p>
          <a:p>
            <a:pPr lvl="1"/>
            <a:r>
              <a:rPr lang="zh-CN" altLang="en-US" dirty="0"/>
              <a:t>短语与句子的分类，通过神经网络获取向量表示 （右图）</a:t>
            </a:r>
          </a:p>
        </p:txBody>
      </p:sp>
      <p:sp>
        <p:nvSpPr>
          <p:cNvPr id="3" name="标题 2"/>
          <p:cNvSpPr>
            <a:spLocks noGrp="1"/>
          </p:cNvSpPr>
          <p:nvPr>
            <p:ph type="title"/>
          </p:nvPr>
        </p:nvSpPr>
        <p:spPr/>
        <p:txBody>
          <a:bodyPr/>
          <a:lstStyle/>
          <a:p>
            <a:r>
              <a:rPr lang="zh-CN" altLang="en-US" dirty="0"/>
              <a:t>情感分类</a:t>
            </a:r>
            <a:r>
              <a:rPr lang="en-US" altLang="zh-CN" dirty="0"/>
              <a:t>-</a:t>
            </a:r>
            <a:r>
              <a:rPr lang="zh-CN" altLang="en-US" dirty="0"/>
              <a:t>深度学习方法</a:t>
            </a:r>
          </a:p>
        </p:txBody>
      </p:sp>
      <p:pic>
        <p:nvPicPr>
          <p:cNvPr id="5" name="图片 4"/>
          <p:cNvPicPr>
            <a:picLocks noChangeAspect="1"/>
          </p:cNvPicPr>
          <p:nvPr/>
        </p:nvPicPr>
        <p:blipFill>
          <a:blip r:embed="rId2"/>
          <a:stretch>
            <a:fillRect/>
          </a:stretch>
        </p:blipFill>
        <p:spPr>
          <a:xfrm>
            <a:off x="87931" y="3087412"/>
            <a:ext cx="4751777" cy="2881857"/>
          </a:xfrm>
          <a:prstGeom prst="rect">
            <a:avLst/>
          </a:prstGeom>
        </p:spPr>
      </p:pic>
      <p:pic>
        <p:nvPicPr>
          <p:cNvPr id="6" name="图片 5"/>
          <p:cNvPicPr>
            <a:picLocks noChangeAspect="1"/>
          </p:cNvPicPr>
          <p:nvPr/>
        </p:nvPicPr>
        <p:blipFill>
          <a:blip r:embed="rId3"/>
          <a:stretch>
            <a:fillRect/>
          </a:stretch>
        </p:blipFill>
        <p:spPr>
          <a:xfrm>
            <a:off x="4932040" y="3087411"/>
            <a:ext cx="3982711" cy="288185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214</a:t>
            </a:fld>
            <a:r>
              <a:rPr lang="en-US" altLang="zh-CN"/>
              <a:t>/300</a:t>
            </a:r>
            <a:endParaRPr lang="zh-CN" altLang="en-US" dirty="0"/>
          </a:p>
        </p:txBody>
      </p:sp>
    </p:spTree>
    <p:extLst>
      <p:ext uri="{BB962C8B-B14F-4D97-AF65-F5344CB8AC3E}">
        <p14:creationId xmlns:p14="http://schemas.microsoft.com/office/powerpoint/2010/main" val="27364064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基于</a:t>
            </a:r>
            <a:r>
              <a:rPr lang="en-US" altLang="zh-CN" dirty="0"/>
              <a:t>CNN</a:t>
            </a:r>
            <a:r>
              <a:rPr lang="zh-CN" altLang="en-US" dirty="0"/>
              <a:t>的方法</a:t>
            </a:r>
            <a:endParaRPr lang="en-US" altLang="zh-CN" dirty="0"/>
          </a:p>
          <a:p>
            <a:pPr lvl="1"/>
            <a:r>
              <a:rPr lang="en-US" altLang="zh-CN" dirty="0"/>
              <a:t>CNN [Kim 2014]</a:t>
            </a:r>
          </a:p>
          <a:p>
            <a:pPr lvl="1"/>
            <a:r>
              <a:rPr lang="en-US" altLang="zh-CN" dirty="0"/>
              <a:t>DCNN [</a:t>
            </a:r>
            <a:r>
              <a:rPr lang="en-US" altLang="zh-CN" dirty="0" err="1"/>
              <a:t>Blunsom</a:t>
            </a:r>
            <a:r>
              <a:rPr lang="en-US" altLang="zh-CN" dirty="0"/>
              <a:t> el at. 2014]</a:t>
            </a:r>
          </a:p>
          <a:p>
            <a:pPr lvl="1"/>
            <a:r>
              <a:rPr lang="zh-CN" altLang="en-US" dirty="0"/>
              <a:t>不考虑句法结构信息</a:t>
            </a:r>
            <a:endParaRPr lang="en-US" altLang="zh-CN" dirty="0"/>
          </a:p>
          <a:p>
            <a:pPr lvl="2"/>
            <a:r>
              <a:rPr lang="zh-CN" altLang="en-US" dirty="0"/>
              <a:t>卷积操作</a:t>
            </a:r>
            <a:r>
              <a:rPr lang="en-US" altLang="zh-CN" dirty="0"/>
              <a:t>(</a:t>
            </a:r>
            <a:r>
              <a:rPr lang="zh-CN" altLang="en-US" dirty="0"/>
              <a:t>词序列特征</a:t>
            </a:r>
            <a:r>
              <a:rPr lang="en-US" altLang="zh-CN" dirty="0"/>
              <a:t>)</a:t>
            </a:r>
          </a:p>
          <a:p>
            <a:pPr lvl="2"/>
            <a:r>
              <a:rPr lang="zh-CN" altLang="en-US" dirty="0"/>
              <a:t>池化操作</a:t>
            </a:r>
            <a:r>
              <a:rPr lang="en-US" altLang="zh-CN" dirty="0"/>
              <a:t>(</a:t>
            </a:r>
            <a:r>
              <a:rPr lang="zh-CN" altLang="en-US" dirty="0"/>
              <a:t>判别性特征</a:t>
            </a:r>
            <a:r>
              <a:rPr lang="en-US" altLang="zh-CN" dirty="0"/>
              <a:t>)</a:t>
            </a:r>
            <a:endParaRPr lang="zh-CN" altLang="en-US" dirty="0"/>
          </a:p>
        </p:txBody>
      </p:sp>
      <p:sp>
        <p:nvSpPr>
          <p:cNvPr id="3" name="标题 2"/>
          <p:cNvSpPr>
            <a:spLocks noGrp="1"/>
          </p:cNvSpPr>
          <p:nvPr>
            <p:ph type="title"/>
          </p:nvPr>
        </p:nvSpPr>
        <p:spPr/>
        <p:txBody>
          <a:bodyPr/>
          <a:lstStyle/>
          <a:p>
            <a:r>
              <a:rPr lang="zh-CN" altLang="en-US" dirty="0"/>
              <a:t>情感分类</a:t>
            </a:r>
            <a:r>
              <a:rPr lang="en-US" altLang="zh-CN" dirty="0"/>
              <a:t>-</a:t>
            </a:r>
            <a:r>
              <a:rPr lang="zh-CN" altLang="en-US" dirty="0"/>
              <a:t>深度学习方法</a:t>
            </a:r>
          </a:p>
        </p:txBody>
      </p:sp>
      <p:pic>
        <p:nvPicPr>
          <p:cNvPr id="5" name="图片 4"/>
          <p:cNvPicPr>
            <a:picLocks noChangeAspect="1"/>
          </p:cNvPicPr>
          <p:nvPr/>
        </p:nvPicPr>
        <p:blipFill>
          <a:blip r:embed="rId2"/>
          <a:stretch>
            <a:fillRect/>
          </a:stretch>
        </p:blipFill>
        <p:spPr>
          <a:xfrm>
            <a:off x="160681" y="3840489"/>
            <a:ext cx="5059887" cy="2418881"/>
          </a:xfrm>
          <a:prstGeom prst="rect">
            <a:avLst/>
          </a:prstGeom>
        </p:spPr>
      </p:pic>
      <p:pic>
        <p:nvPicPr>
          <p:cNvPr id="6" name="图片 5"/>
          <p:cNvPicPr>
            <a:picLocks noChangeAspect="1"/>
          </p:cNvPicPr>
          <p:nvPr/>
        </p:nvPicPr>
        <p:blipFill rotWithShape="1">
          <a:blip r:embed="rId3"/>
          <a:srcRect b="21650"/>
          <a:stretch/>
        </p:blipFill>
        <p:spPr>
          <a:xfrm>
            <a:off x="5286653" y="1516362"/>
            <a:ext cx="3889654" cy="4928701"/>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215</a:t>
            </a:fld>
            <a:r>
              <a:rPr lang="en-US" altLang="zh-CN"/>
              <a:t>/300</a:t>
            </a:r>
            <a:endParaRPr lang="zh-CN" altLang="en-US" dirty="0"/>
          </a:p>
        </p:txBody>
      </p:sp>
    </p:spTree>
    <p:extLst>
      <p:ext uri="{BB962C8B-B14F-4D97-AF65-F5344CB8AC3E}">
        <p14:creationId xmlns:p14="http://schemas.microsoft.com/office/powerpoint/2010/main" val="366131606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传统的情感分析的对象几乎都是评论</a:t>
            </a:r>
            <a:endParaRPr lang="en-US" altLang="zh-CN" dirty="0"/>
          </a:p>
          <a:p>
            <a:pPr lvl="1"/>
            <a:r>
              <a:rPr lang="zh-CN" altLang="en-US" dirty="0"/>
              <a:t>电影评论：</a:t>
            </a:r>
            <a:r>
              <a:rPr lang="en-US" altLang="zh-CN" dirty="0"/>
              <a:t>IMDB</a:t>
            </a:r>
            <a:r>
              <a:rPr lang="zh-CN" altLang="en-US" dirty="0"/>
              <a:t>， </a:t>
            </a:r>
            <a:r>
              <a:rPr lang="en-US" altLang="zh-CN" dirty="0"/>
              <a:t>Stanford SST</a:t>
            </a:r>
          </a:p>
          <a:p>
            <a:pPr lvl="1"/>
            <a:r>
              <a:rPr lang="zh-CN" altLang="en-US" dirty="0"/>
              <a:t>商品评论：</a:t>
            </a:r>
            <a:r>
              <a:rPr lang="en-US" altLang="zh-CN" dirty="0"/>
              <a:t>Amazon</a:t>
            </a:r>
          </a:p>
          <a:p>
            <a:pPr lvl="1"/>
            <a:r>
              <a:rPr lang="zh-CN" altLang="en-US" dirty="0"/>
              <a:t>服务评论：</a:t>
            </a:r>
            <a:r>
              <a:rPr lang="en-US" altLang="zh-CN" dirty="0"/>
              <a:t>Yelp</a:t>
            </a:r>
          </a:p>
          <a:p>
            <a:r>
              <a:rPr lang="zh-CN" altLang="en-US" dirty="0"/>
              <a:t>随着社交媒体的兴起，面向社交媒体的情感分析逐渐兴起</a:t>
            </a:r>
            <a:endParaRPr lang="en-US" altLang="zh-CN" dirty="0"/>
          </a:p>
          <a:p>
            <a:pPr lvl="1"/>
            <a:r>
              <a:rPr lang="en-US" altLang="zh-CN" dirty="0" err="1"/>
              <a:t>SemEval</a:t>
            </a:r>
            <a:r>
              <a:rPr lang="zh-CN" altLang="en-US" dirty="0"/>
              <a:t>和</a:t>
            </a:r>
            <a:r>
              <a:rPr lang="en-US" altLang="zh-CN" dirty="0"/>
              <a:t>NLPCC</a:t>
            </a:r>
            <a:r>
              <a:rPr lang="zh-CN" altLang="en-US" dirty="0"/>
              <a:t>近些年的</a:t>
            </a:r>
            <a:r>
              <a:rPr lang="en-US" altLang="zh-CN" dirty="0"/>
              <a:t>shared task</a:t>
            </a:r>
            <a:r>
              <a:rPr lang="zh-CN" altLang="en-US" dirty="0"/>
              <a:t>都必包含这一任务</a:t>
            </a:r>
            <a:endParaRPr lang="en-US" altLang="zh-CN" dirty="0"/>
          </a:p>
          <a:p>
            <a:r>
              <a:rPr lang="zh-CN" altLang="en-US" dirty="0"/>
              <a:t>社交媒体情感分析的实用价值更大</a:t>
            </a:r>
            <a:endParaRPr lang="en-US" altLang="zh-CN" dirty="0"/>
          </a:p>
          <a:p>
            <a:pPr lvl="1"/>
            <a:r>
              <a:rPr lang="zh-CN" altLang="en-US" dirty="0"/>
              <a:t>商业应用</a:t>
            </a:r>
            <a:endParaRPr lang="en-US" altLang="zh-CN" dirty="0"/>
          </a:p>
          <a:p>
            <a:pPr lvl="1"/>
            <a:r>
              <a:rPr lang="zh-CN" altLang="en-US" dirty="0"/>
              <a:t>社会学研究</a:t>
            </a:r>
            <a:endParaRPr lang="en-US" altLang="zh-CN" dirty="0"/>
          </a:p>
          <a:p>
            <a:pPr lvl="1"/>
            <a:r>
              <a:rPr lang="zh-CN" altLang="en-US" dirty="0"/>
              <a:t>舆情监测</a:t>
            </a:r>
            <a:endParaRPr lang="en-US" altLang="zh-CN" dirty="0"/>
          </a:p>
          <a:p>
            <a:pPr lvl="1"/>
            <a:endParaRPr lang="en-US" altLang="zh-CN" dirty="0"/>
          </a:p>
          <a:p>
            <a:pPr lvl="1"/>
            <a:endParaRPr lang="zh-CN" altLang="en-US" dirty="0"/>
          </a:p>
        </p:txBody>
      </p:sp>
      <p:sp>
        <p:nvSpPr>
          <p:cNvPr id="3" name="标题 2"/>
          <p:cNvSpPr>
            <a:spLocks noGrp="1"/>
          </p:cNvSpPr>
          <p:nvPr>
            <p:ph type="title"/>
          </p:nvPr>
        </p:nvSpPr>
        <p:spPr/>
        <p:txBody>
          <a:bodyPr/>
          <a:lstStyle/>
          <a:p>
            <a:r>
              <a:rPr lang="zh-CN" altLang="en-US" dirty="0"/>
              <a:t>面向社交媒体的情感分析</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216</a:t>
            </a:fld>
            <a:r>
              <a:rPr lang="en-US" altLang="zh-CN"/>
              <a:t>/300</a:t>
            </a:r>
            <a:endParaRPr lang="zh-CN" altLang="en-US" dirty="0"/>
          </a:p>
        </p:txBody>
      </p:sp>
    </p:spTree>
    <p:extLst>
      <p:ext uri="{BB962C8B-B14F-4D97-AF65-F5344CB8AC3E}">
        <p14:creationId xmlns:p14="http://schemas.microsoft.com/office/powerpoint/2010/main" val="172407188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产品</a:t>
            </a:r>
            <a:r>
              <a:rPr lang="en-US" altLang="zh-CN" dirty="0"/>
              <a:t>/</a:t>
            </a:r>
            <a:r>
              <a:rPr lang="zh-CN" altLang="en-US" dirty="0"/>
              <a:t>电影评论：效果较好，可实用</a:t>
            </a:r>
            <a:endParaRPr lang="en-US" altLang="zh-CN" dirty="0"/>
          </a:p>
          <a:p>
            <a:r>
              <a:rPr lang="zh-CN" altLang="en-US" dirty="0"/>
              <a:t>社交媒体：相当困难</a:t>
            </a:r>
            <a:endParaRPr lang="en-US" altLang="zh-CN" dirty="0"/>
          </a:p>
          <a:p>
            <a:pPr lvl="1"/>
            <a:r>
              <a:rPr lang="zh-CN" altLang="en-US" dirty="0"/>
              <a:t>不规范：英文中拼写不规范，中文中错字、白字</a:t>
            </a:r>
            <a:endParaRPr lang="en-US" altLang="zh-CN" dirty="0"/>
          </a:p>
          <a:p>
            <a:pPr lvl="2"/>
            <a:r>
              <a:rPr lang="en-US" altLang="zh-CN" dirty="0"/>
              <a:t>Twitter: good </a:t>
            </a:r>
            <a:r>
              <a:rPr lang="en-US" altLang="zh-CN" dirty="0" err="1"/>
              <a:t>gud</a:t>
            </a:r>
            <a:r>
              <a:rPr lang="en-US" altLang="zh-CN" dirty="0"/>
              <a:t> </a:t>
            </a:r>
            <a:r>
              <a:rPr lang="en-US" altLang="zh-CN" dirty="0" err="1"/>
              <a:t>goood</a:t>
            </a:r>
            <a:r>
              <a:rPr lang="en-US" altLang="zh-CN" dirty="0"/>
              <a:t> </a:t>
            </a:r>
            <a:r>
              <a:rPr lang="en-US" altLang="zh-CN" dirty="0" err="1"/>
              <a:t>goooooooood</a:t>
            </a:r>
            <a:r>
              <a:rPr lang="en-US" altLang="zh-CN" dirty="0"/>
              <a:t> </a:t>
            </a:r>
            <a:r>
              <a:rPr lang="en-US" altLang="zh-CN" dirty="0" err="1"/>
              <a:t>qood</a:t>
            </a:r>
            <a:r>
              <a:rPr lang="en-US" altLang="zh-CN" dirty="0"/>
              <a:t> </a:t>
            </a:r>
            <a:r>
              <a:rPr lang="en-US" altLang="zh-CN" dirty="0" err="1"/>
              <a:t>gudd</a:t>
            </a:r>
            <a:r>
              <a:rPr lang="en-US" altLang="zh-CN" dirty="0"/>
              <a:t> </a:t>
            </a:r>
            <a:r>
              <a:rPr lang="en-US" altLang="zh-CN" dirty="0" err="1"/>
              <a:t>guud</a:t>
            </a:r>
            <a:r>
              <a:rPr lang="en-US" altLang="zh-CN" dirty="0"/>
              <a:t> g00d </a:t>
            </a:r>
            <a:r>
              <a:rPr lang="en-US" altLang="zh-CN" dirty="0" err="1"/>
              <a:t>goodd</a:t>
            </a:r>
            <a:endParaRPr lang="en-US" altLang="zh-CN" dirty="0"/>
          </a:p>
          <a:p>
            <a:pPr lvl="1"/>
            <a:r>
              <a:rPr lang="zh-CN" altLang="en-US" dirty="0"/>
              <a:t>反讽</a:t>
            </a:r>
            <a:r>
              <a:rPr lang="en-US" altLang="zh-CN" dirty="0"/>
              <a:t>(sarcasm)</a:t>
            </a:r>
          </a:p>
          <a:p>
            <a:pPr lvl="2"/>
            <a:r>
              <a:rPr lang="zh-CN" altLang="en-US" dirty="0"/>
              <a:t>他可是高兴了！</a:t>
            </a:r>
            <a:endParaRPr lang="en-US" altLang="zh-CN" dirty="0"/>
          </a:p>
          <a:p>
            <a:pPr lvl="1"/>
            <a:r>
              <a:rPr lang="zh-CN" altLang="en-US" dirty="0"/>
              <a:t>与对象关联才有意义，需要抽取情感针对的对象</a:t>
            </a:r>
            <a:r>
              <a:rPr lang="en-US" altLang="zh-CN" dirty="0"/>
              <a:t>(aspect)</a:t>
            </a:r>
          </a:p>
          <a:p>
            <a:pPr lvl="2"/>
            <a:r>
              <a:rPr lang="zh-CN" altLang="en-US" dirty="0"/>
              <a:t>我支持强化金融监管，支持约束金融创新</a:t>
            </a:r>
            <a:endParaRPr lang="en-US" altLang="zh-CN" dirty="0"/>
          </a:p>
          <a:p>
            <a:pPr lvl="2"/>
            <a:r>
              <a:rPr lang="zh-CN" altLang="en-US" dirty="0"/>
              <a:t>我反对放松金融监管，反对促进金融创新</a:t>
            </a:r>
            <a:endParaRPr lang="en-US" altLang="zh-CN" dirty="0"/>
          </a:p>
          <a:p>
            <a:pPr lvl="2"/>
            <a:endParaRPr lang="en-US" altLang="zh-CN" dirty="0"/>
          </a:p>
          <a:p>
            <a:pPr lvl="2"/>
            <a:r>
              <a:rPr lang="zh-CN" altLang="en-US" dirty="0"/>
              <a:t>监管：积极</a:t>
            </a:r>
            <a:endParaRPr lang="en-US" altLang="zh-CN" dirty="0"/>
          </a:p>
          <a:p>
            <a:pPr lvl="2"/>
            <a:r>
              <a:rPr lang="zh-CN" altLang="en-US" dirty="0"/>
              <a:t>创新：消极</a:t>
            </a:r>
            <a:endParaRPr lang="en-US" altLang="zh-CN" dirty="0"/>
          </a:p>
        </p:txBody>
      </p:sp>
      <p:sp>
        <p:nvSpPr>
          <p:cNvPr id="3" name="标题 2"/>
          <p:cNvSpPr>
            <a:spLocks noGrp="1"/>
          </p:cNvSpPr>
          <p:nvPr>
            <p:ph type="title"/>
          </p:nvPr>
        </p:nvSpPr>
        <p:spPr/>
        <p:txBody>
          <a:bodyPr/>
          <a:lstStyle/>
          <a:p>
            <a:r>
              <a:rPr lang="zh-CN" altLang="en-US" dirty="0"/>
              <a:t>面向社交媒体的情感分析</a:t>
            </a:r>
            <a:r>
              <a:rPr lang="en-US" altLang="zh-CN" dirty="0"/>
              <a:t>-</a:t>
            </a:r>
            <a:r>
              <a:rPr lang="zh-CN" altLang="en-US" dirty="0"/>
              <a:t>难点</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217</a:t>
            </a:fld>
            <a:r>
              <a:rPr lang="en-US" altLang="zh-CN"/>
              <a:t>/300</a:t>
            </a:r>
            <a:endParaRPr lang="zh-CN" altLang="en-US" dirty="0"/>
          </a:p>
        </p:txBody>
      </p:sp>
    </p:spTree>
    <p:extLst>
      <p:ext uri="{BB962C8B-B14F-4D97-AF65-F5344CB8AC3E}">
        <p14:creationId xmlns:p14="http://schemas.microsoft.com/office/powerpoint/2010/main" val="478020165"/>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尽管难点重重，但社交媒体也有其独特的可用线索</a:t>
            </a:r>
            <a:endParaRPr lang="en-US" altLang="zh-CN" dirty="0"/>
          </a:p>
          <a:p>
            <a:r>
              <a:rPr lang="zh-CN" altLang="en-US" dirty="0"/>
              <a:t>表情符号</a:t>
            </a:r>
            <a:endParaRPr lang="en-US" altLang="zh-CN" dirty="0"/>
          </a:p>
          <a:p>
            <a:pPr lvl="1"/>
            <a:r>
              <a:rPr lang="en-US" altLang="zh-CN" dirty="0"/>
              <a:t>Emoticons:</a:t>
            </a:r>
            <a:r>
              <a:rPr lang="zh-CN" altLang="en-US" dirty="0"/>
              <a:t> </a:t>
            </a:r>
            <a:r>
              <a:rPr lang="en-US" altLang="zh-CN" dirty="0">
                <a:sym typeface="Wingdings" panose="05000000000000000000" pitchFamily="2" charset="2"/>
              </a:rPr>
              <a:t>(</a:t>
            </a:r>
            <a:r>
              <a:rPr lang="en-US" altLang="zh-CN" dirty="0"/>
              <a:t>*^_^*)</a:t>
            </a:r>
          </a:p>
          <a:p>
            <a:pPr lvl="1"/>
            <a:r>
              <a:rPr lang="en-US" altLang="zh-CN" dirty="0"/>
              <a:t>Emoji: </a:t>
            </a:r>
            <a:r>
              <a:rPr lang="zh-CN" altLang="en-US" dirty="0"/>
              <a:t>😄</a:t>
            </a:r>
            <a:endParaRPr lang="en-US" altLang="zh-CN" dirty="0"/>
          </a:p>
          <a:p>
            <a:r>
              <a:rPr lang="en-US" altLang="zh-CN" dirty="0"/>
              <a:t>Hashtag/</a:t>
            </a:r>
            <a:r>
              <a:rPr lang="zh-CN" altLang="en-US" dirty="0"/>
              <a:t>话题</a:t>
            </a:r>
            <a:endParaRPr lang="en-US" altLang="zh-CN" dirty="0"/>
          </a:p>
          <a:p>
            <a:pPr lvl="1"/>
            <a:r>
              <a:rPr lang="en-US" altLang="zh-CN" dirty="0"/>
              <a:t>#</a:t>
            </a:r>
            <a:r>
              <a:rPr lang="zh-CN" altLang="en-US" dirty="0"/>
              <a:t>深度学习</a:t>
            </a:r>
            <a:r>
              <a:rPr lang="en-US" altLang="zh-CN" dirty="0"/>
              <a:t> #</a:t>
            </a:r>
            <a:r>
              <a:rPr lang="zh-CN" altLang="en-US" dirty="0"/>
              <a:t>炼中药</a:t>
            </a:r>
            <a:endParaRPr lang="en-US" altLang="zh-CN" dirty="0"/>
          </a:p>
          <a:p>
            <a:r>
              <a:rPr lang="zh-CN" altLang="en-US" dirty="0"/>
              <a:t>回复与评论</a:t>
            </a:r>
            <a:endParaRPr lang="en-US" altLang="zh-CN" dirty="0"/>
          </a:p>
          <a:p>
            <a:pPr lvl="1"/>
            <a:r>
              <a:rPr lang="zh-CN" altLang="en-US" dirty="0"/>
              <a:t>转发、收藏、点赞</a:t>
            </a:r>
            <a:endParaRPr lang="en-US" altLang="zh-CN" dirty="0"/>
          </a:p>
          <a:p>
            <a:r>
              <a:rPr lang="zh-CN" altLang="en-US" dirty="0"/>
              <a:t>社交网络的关系</a:t>
            </a:r>
            <a:endParaRPr lang="en-US" altLang="zh-CN" dirty="0"/>
          </a:p>
          <a:p>
            <a:pPr lvl="1"/>
            <a:r>
              <a:rPr lang="en-US" altLang="zh-CN" dirty="0"/>
              <a:t>followers</a:t>
            </a:r>
            <a:r>
              <a:rPr lang="zh-CN" altLang="en-US" dirty="0"/>
              <a:t>、</a:t>
            </a:r>
            <a:r>
              <a:rPr lang="en-US" altLang="zh-CN" dirty="0"/>
              <a:t>@xx</a:t>
            </a:r>
            <a:endParaRPr lang="zh-CN" altLang="en-US" dirty="0"/>
          </a:p>
        </p:txBody>
      </p:sp>
      <p:sp>
        <p:nvSpPr>
          <p:cNvPr id="3" name="标题 2"/>
          <p:cNvSpPr>
            <a:spLocks noGrp="1"/>
          </p:cNvSpPr>
          <p:nvPr>
            <p:ph type="title"/>
          </p:nvPr>
        </p:nvSpPr>
        <p:spPr/>
        <p:txBody>
          <a:bodyPr/>
          <a:lstStyle/>
          <a:p>
            <a:r>
              <a:rPr lang="zh-CN" altLang="en-US" dirty="0"/>
              <a:t>面向社交媒体的情感分析</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218</a:t>
            </a:fld>
            <a:r>
              <a:rPr lang="en-US" altLang="zh-CN"/>
              <a:t>/300</a:t>
            </a:r>
            <a:endParaRPr lang="zh-CN" altLang="en-US" dirty="0"/>
          </a:p>
        </p:txBody>
      </p:sp>
    </p:spTree>
    <p:extLst>
      <p:ext uri="{BB962C8B-B14F-4D97-AF65-F5344CB8AC3E}">
        <p14:creationId xmlns:p14="http://schemas.microsoft.com/office/powerpoint/2010/main" val="1760987035"/>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利用</a:t>
                </a:r>
                <a:r>
                  <a:rPr lang="en-US" altLang="zh-CN" dirty="0"/>
                  <a:t>tweet</a:t>
                </a:r>
                <a:r>
                  <a:rPr lang="zh-CN" altLang="en-US" dirty="0"/>
                  <a:t>之间的关系（转发、回复等）进行针对某一对象的情感分析 </a:t>
                </a:r>
                <a:r>
                  <a:rPr lang="en-US" altLang="zh-CN" dirty="0"/>
                  <a:t>[Jiang et al. 2011]</a:t>
                </a:r>
              </a:p>
              <a:p>
                <a:r>
                  <a:rPr lang="zh-CN" altLang="en-US" dirty="0"/>
                  <a:t>启发式规则</a:t>
                </a:r>
                <a:endParaRPr lang="en-US" altLang="zh-CN" dirty="0"/>
              </a:p>
              <a:p>
                <a:pPr lvl="1"/>
                <a:r>
                  <a:rPr lang="zh-CN" altLang="en-US" dirty="0"/>
                  <a:t>“相邻”的</a:t>
                </a:r>
                <a:r>
                  <a:rPr lang="en-US" altLang="zh-CN" dirty="0"/>
                  <a:t>tweet</a:t>
                </a:r>
                <a:r>
                  <a:rPr lang="zh-CN" altLang="en-US" dirty="0"/>
                  <a:t>有一致的情感类别</a:t>
                </a:r>
                <a:endParaRPr lang="en-US" altLang="zh-CN" dirty="0"/>
              </a:p>
              <a:p>
                <a:r>
                  <a:rPr lang="zh-CN" altLang="en-US" dirty="0"/>
                  <a:t>“相邻”的定义</a:t>
                </a:r>
                <a:endParaRPr lang="en-US" altLang="zh-CN" dirty="0"/>
              </a:p>
              <a:p>
                <a:pPr lvl="1"/>
                <a:r>
                  <a:rPr lang="zh-CN" altLang="en-US" dirty="0"/>
                  <a:t>同一用户发布的</a:t>
                </a:r>
                <a:endParaRPr lang="en-US" altLang="zh-CN" dirty="0"/>
              </a:p>
              <a:p>
                <a:pPr lvl="1"/>
                <a:r>
                  <a:rPr lang="zh-CN" altLang="en-US" dirty="0"/>
                  <a:t>转发</a:t>
                </a:r>
                <a:r>
                  <a:rPr lang="en-US" altLang="zh-CN" dirty="0"/>
                  <a:t>(retweet)</a:t>
                </a:r>
              </a:p>
              <a:p>
                <a:pPr lvl="1"/>
                <a:r>
                  <a:rPr lang="zh-CN" altLang="en-US" dirty="0"/>
                  <a:t>回复</a:t>
                </a:r>
                <a:r>
                  <a:rPr lang="en-US" altLang="zh-CN" dirty="0"/>
                  <a:t>(reply)</a:t>
                </a:r>
              </a:p>
              <a:p>
                <a:r>
                  <a:rPr lang="zh-CN" altLang="en-US" dirty="0"/>
                  <a:t>使用基于图的方法进行迭代计算</a:t>
                </a:r>
                <a:endParaRPr lang="en-US" altLang="zh-CN" dirty="0"/>
              </a:p>
              <a:p>
                <a:pPr lvl="1"/>
                <a14:m>
                  <m:oMath xmlns:m="http://schemas.openxmlformats.org/officeDocument/2006/math">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𝜏</m:t>
                        </m:r>
                        <m:r>
                          <a:rPr lang="en-US" altLang="zh-CN" b="0" i="1" smtClean="0">
                            <a:latin typeface="Cambria Math" panose="02040503050406030204" pitchFamily="18" charset="0"/>
                          </a:rPr>
                          <m:t>,</m:t>
                        </m:r>
                        <m:r>
                          <a:rPr lang="en-US" altLang="zh-CN" b="0" i="1" smtClean="0">
                            <a:latin typeface="Cambria Math" panose="02040503050406030204" pitchFamily="18" charset="0"/>
                          </a:rPr>
                          <m:t>𝐺</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𝜏</m:t>
                        </m:r>
                      </m:e>
                    </m:d>
                    <m:nary>
                      <m:naryPr>
                        <m:chr m:val="∑"/>
                        <m:supHide m:val="on"/>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sub>
                      <m:sup/>
                      <m:e>
                        <m:r>
                          <a:rPr lang="en-US" altLang="zh-CN" b="0" i="1" smtClean="0">
                            <a:latin typeface="Cambria Math" panose="02040503050406030204" pitchFamily="18" charset="0"/>
                          </a:rPr>
                          <m:t>𝑝</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e>
                            <m:r>
                              <a:rPr lang="en-US" altLang="zh-CN" b="0" i="1" smtClean="0">
                                <a:latin typeface="Cambria Math" panose="02040503050406030204" pitchFamily="18" charset="0"/>
                              </a:rPr>
                              <m:t>𝑁</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𝑑</m:t>
                                </m:r>
                              </m:e>
                            </m:d>
                          </m:e>
                        </m:d>
                        <m:r>
                          <a:rPr lang="en-US" altLang="zh-CN" b="0" i="1" smtClean="0">
                            <a:latin typeface="Cambria Math" panose="02040503050406030204" pitchFamily="18" charset="0"/>
                          </a:rPr>
                          <m:t>𝑝</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e>
                    </m:nary>
                  </m:oMath>
                </a14:m>
                <a:endParaRPr lang="en-US" altLang="zh-CN" dirty="0"/>
              </a:p>
              <a:p>
                <a:pPr lvl="1"/>
                <a:r>
                  <a:rPr lang="zh-CN" altLang="en-US" dirty="0"/>
                  <a:t>一个</a:t>
                </a:r>
                <a:r>
                  <a:rPr lang="en-US" altLang="zh-CN" dirty="0"/>
                  <a:t>tweet</a:t>
                </a:r>
                <a:r>
                  <a:rPr lang="zh-CN" altLang="en-US" dirty="0"/>
                  <a:t>的情感由其本身的情感和其相邻</a:t>
                </a:r>
                <a:r>
                  <a:rPr lang="en-US" altLang="zh-CN" dirty="0"/>
                  <a:t>tweet</a:t>
                </a:r>
                <a:r>
                  <a:rPr lang="zh-CN" altLang="en-US" dirty="0"/>
                  <a:t>的情感决定</a:t>
                </a:r>
                <a:endParaRPr lang="en-US" altLang="zh-CN" dirty="0"/>
              </a:p>
              <a:p>
                <a:pPr lvl="1"/>
                <a:endParaRPr lang="en-US" altLang="zh-CN" dirty="0"/>
              </a:p>
              <a:p>
                <a:endParaRPr lang="en-US" altLang="zh-CN" dirty="0"/>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494" t="-869" b="-326"/>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面向社交媒体的情感分析</a:t>
            </a:r>
            <a:r>
              <a:rPr lang="en-US" altLang="zh-CN" dirty="0"/>
              <a:t>-</a:t>
            </a:r>
            <a:r>
              <a:rPr lang="zh-CN" altLang="en-US" dirty="0"/>
              <a:t>方法</a:t>
            </a:r>
          </a:p>
        </p:txBody>
      </p:sp>
      <p:pic>
        <p:nvPicPr>
          <p:cNvPr id="5" name="图片 4"/>
          <p:cNvPicPr>
            <a:picLocks noChangeAspect="1"/>
          </p:cNvPicPr>
          <p:nvPr/>
        </p:nvPicPr>
        <p:blipFill>
          <a:blip r:embed="rId3"/>
          <a:stretch>
            <a:fillRect/>
          </a:stretch>
        </p:blipFill>
        <p:spPr>
          <a:xfrm>
            <a:off x="5135510" y="2492896"/>
            <a:ext cx="3684640" cy="245705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219</a:t>
            </a:fld>
            <a:r>
              <a:rPr lang="en-US" altLang="zh-CN"/>
              <a:t>/300</a:t>
            </a:r>
            <a:endParaRPr lang="zh-CN" altLang="en-US" dirty="0"/>
          </a:p>
        </p:txBody>
      </p:sp>
    </p:spTree>
    <p:extLst>
      <p:ext uri="{BB962C8B-B14F-4D97-AF65-F5344CB8AC3E}">
        <p14:creationId xmlns:p14="http://schemas.microsoft.com/office/powerpoint/2010/main" val="13326238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normAutofit/>
              </a:bodyPr>
              <a:lstStyle/>
              <a:p>
                <a:r>
                  <a:rPr lang="en-US" altLang="zh-CN"/>
                  <a:t>Semantics</a:t>
                </a:r>
              </a:p>
              <a:p>
                <a:pPr lvl="1"/>
                <a:r>
                  <a:rPr lang="zh-CN" altLang="en-US"/>
                  <a:t>语义</a:t>
                </a:r>
              </a:p>
              <a:p>
                <a:pPr marL="457200" lvl="1" indent="0">
                  <a:buNone/>
                </a:pPr>
                <a:endParaRPr lang="en-US" altLang="zh-CN"/>
              </a:p>
              <a:p>
                <a:r>
                  <a:rPr lang="zh-CN" altLang="en-US"/>
                  <a:t>传统：</a:t>
                </a:r>
                <a14:m>
                  <m:oMath xmlns:m="http://schemas.openxmlformats.org/officeDocument/2006/math">
                    <m:r>
                      <a:rPr lang="en-US" altLang="zh-CN" b="0" i="1">
                        <a:latin typeface="Cambria Math" panose="02040503050406030204" pitchFamily="18" charset="0"/>
                      </a:rPr>
                      <m:t>𝜆</m:t>
                    </m:r>
                    <m:r>
                      <a:rPr lang="en-US" altLang="zh-CN" b="0" i="1">
                        <a:latin typeface="Cambria Math" panose="02040503050406030204" pitchFamily="18" charset="0"/>
                      </a:rPr>
                      <m:t>−</m:t>
                    </m:r>
                    <m:r>
                      <a:rPr lang="en-US" altLang="zh-CN" b="0" i="1">
                        <a:latin typeface="Cambria Math" panose="02040503050406030204" pitchFamily="18" charset="0"/>
                      </a:rPr>
                      <m:t>𝑐𝑎𝑙𝑐𝑢𝑙𝑢𝑠</m:t>
                    </m:r>
                  </m:oMath>
                </a14:m>
                <a:endParaRPr lang="en-US" altLang="zh-CN"/>
              </a:p>
              <a:p>
                <a:pPr lvl="1"/>
                <a:r>
                  <a:rPr lang="zh-CN" altLang="en-US"/>
                  <a:t>精心设计的函数系统</a:t>
                </a:r>
                <a:endParaRPr lang="en-US" altLang="zh-CN"/>
              </a:p>
              <a:p>
                <a:pPr lvl="1"/>
                <a:r>
                  <a:rPr lang="zh-CN" altLang="en-US"/>
                  <a:t>没有相似性和模糊性的概念</a:t>
                </a:r>
                <a:endParaRPr lang="en-US" altLang="zh-CN"/>
              </a:p>
              <a:p>
                <a:pPr marL="457200" lvl="1" indent="0">
                  <a:buNone/>
                </a:pPr>
                <a:endParaRPr lang="en-US" altLang="zh-CN"/>
              </a:p>
              <a:p>
                <a:r>
                  <a:rPr lang="zh-CN" altLang="en-US">
                    <a:solidFill>
                      <a:schemeClr val="accent2">
                        <a:lumMod val="75000"/>
                      </a:schemeClr>
                    </a:solidFill>
                  </a:rPr>
                  <a:t>深度学习</a:t>
                </a:r>
                <a:endParaRPr lang="en-US" altLang="zh-CN">
                  <a:solidFill>
                    <a:schemeClr val="accent2">
                      <a:lumMod val="75000"/>
                    </a:schemeClr>
                  </a:solidFill>
                </a:endParaRPr>
              </a:p>
              <a:p>
                <a:pPr lvl="1"/>
                <a:r>
                  <a:rPr lang="zh-CN" altLang="en-US">
                    <a:solidFill>
                      <a:schemeClr val="accent2">
                        <a:lumMod val="75000"/>
                      </a:schemeClr>
                    </a:solidFill>
                  </a:rPr>
                  <a:t>向量表示</a:t>
                </a:r>
                <a:endParaRPr lang="en-US" altLang="zh-CN">
                  <a:solidFill>
                    <a:schemeClr val="accent2">
                      <a:lumMod val="75000"/>
                    </a:schemeClr>
                  </a:solidFill>
                </a:endParaRPr>
              </a:p>
              <a:p>
                <a:pPr lvl="1"/>
                <a:r>
                  <a:rPr lang="zh-CN" altLang="en-US">
                    <a:solidFill>
                      <a:schemeClr val="accent2">
                        <a:lumMod val="75000"/>
                      </a:schemeClr>
                    </a:solidFill>
                  </a:rPr>
                  <a:t>神经网络结合</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3" name="标题 2"/>
          <p:cNvSpPr>
            <a:spLocks noGrp="1"/>
          </p:cNvSpPr>
          <p:nvPr>
            <p:ph type="title"/>
          </p:nvPr>
        </p:nvSpPr>
        <p:spPr/>
        <p:txBody>
          <a:bodyPr>
            <a:normAutofit fontScale="90000"/>
          </a:bodyPr>
          <a:lstStyle/>
          <a:p>
            <a:r>
              <a:rPr lang="zh-CN" altLang="en-US" dirty="0"/>
              <a:t>深度学习方法：语义</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927" y="4005064"/>
            <a:ext cx="3409223" cy="186957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927" y="1502568"/>
            <a:ext cx="3454466" cy="2070894"/>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22</a:t>
            </a:fld>
            <a:r>
              <a:rPr lang="en-US" altLang="zh-CN"/>
              <a:t>/300</a:t>
            </a:r>
            <a:endParaRPr lang="zh-CN" altLang="en-US" dirty="0"/>
          </a:p>
        </p:txBody>
      </p:sp>
    </p:spTree>
    <p:extLst>
      <p:ext uri="{BB962C8B-B14F-4D97-AF65-F5344CB8AC3E}">
        <p14:creationId xmlns:p14="http://schemas.microsoft.com/office/powerpoint/2010/main" val="4120904357"/>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概述</a:t>
            </a:r>
            <a:endParaRPr lang="en-US" altLang="zh-CN" dirty="0"/>
          </a:p>
          <a:p>
            <a:endParaRPr lang="en-US" altLang="zh-CN" dirty="0"/>
          </a:p>
          <a:p>
            <a:r>
              <a:rPr lang="zh-CN" altLang="en-US" dirty="0"/>
              <a:t>情感分类</a:t>
            </a:r>
            <a:endParaRPr lang="en-US" altLang="zh-CN" dirty="0"/>
          </a:p>
          <a:p>
            <a:endParaRPr lang="en-US" altLang="zh-CN" dirty="0"/>
          </a:p>
          <a:p>
            <a:r>
              <a:rPr lang="zh-CN" altLang="en-US" dirty="0"/>
              <a:t>观点抽取</a:t>
            </a:r>
            <a:endParaRPr lang="en-US" altLang="zh-CN" dirty="0"/>
          </a:p>
          <a:p>
            <a:pPr marL="0" indent="0">
              <a:buNone/>
            </a:pPr>
            <a:endParaRPr lang="en-US" altLang="zh-CN" dirty="0"/>
          </a:p>
        </p:txBody>
      </p:sp>
      <p:sp>
        <p:nvSpPr>
          <p:cNvPr id="3" name="标题 2"/>
          <p:cNvSpPr>
            <a:spLocks noGrp="1"/>
          </p:cNvSpPr>
          <p:nvPr>
            <p:ph type="title"/>
          </p:nvPr>
        </p:nvSpPr>
        <p:spPr/>
        <p:txBody>
          <a:bodyPr/>
          <a:lstStyle/>
          <a:p>
            <a:r>
              <a:rPr lang="zh-CN" altLang="en-US" dirty="0"/>
              <a:t>内容</a:t>
            </a:r>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3068960"/>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220</a:t>
            </a:fld>
            <a:r>
              <a:rPr lang="en-US" altLang="zh-CN"/>
              <a:t>/300</a:t>
            </a:r>
            <a:endParaRPr lang="zh-CN" altLang="en-US" dirty="0"/>
          </a:p>
        </p:txBody>
      </p:sp>
    </p:spTree>
    <p:extLst>
      <p:ext uri="{BB962C8B-B14F-4D97-AF65-F5344CB8AC3E}">
        <p14:creationId xmlns:p14="http://schemas.microsoft.com/office/powerpoint/2010/main" val="195801424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示例</a:t>
            </a:r>
            <a:endParaRPr lang="en-US" altLang="zh-CN" dirty="0"/>
          </a:p>
          <a:p>
            <a:pPr lvl="1"/>
            <a:r>
              <a:rPr lang="en-US" altLang="zh-CN" dirty="0"/>
              <a:t>I bought an iPhone a few days ago. </a:t>
            </a:r>
          </a:p>
          <a:p>
            <a:pPr lvl="1"/>
            <a:r>
              <a:rPr lang="en-US" altLang="zh-CN" dirty="0"/>
              <a:t>It was such a nice phone. </a:t>
            </a:r>
          </a:p>
          <a:p>
            <a:pPr lvl="1"/>
            <a:r>
              <a:rPr lang="en-US" altLang="zh-CN" dirty="0"/>
              <a:t>The touch screen was really cool. </a:t>
            </a:r>
          </a:p>
          <a:p>
            <a:pPr lvl="1"/>
            <a:r>
              <a:rPr lang="en-US" altLang="zh-CN" dirty="0"/>
              <a:t>The voice quality was clear too. </a:t>
            </a:r>
          </a:p>
          <a:p>
            <a:pPr lvl="1"/>
            <a:r>
              <a:rPr lang="en-US" altLang="zh-CN" dirty="0"/>
              <a:t>Although the battery life was not long, that is ok for me. </a:t>
            </a:r>
          </a:p>
          <a:p>
            <a:pPr lvl="1"/>
            <a:r>
              <a:rPr lang="en-US" altLang="zh-CN" dirty="0"/>
              <a:t>However, my mother was mad with me as I did not tell her before I bought the phone. </a:t>
            </a:r>
          </a:p>
          <a:p>
            <a:pPr lvl="1"/>
            <a:r>
              <a:rPr lang="en-US" altLang="zh-CN" dirty="0"/>
              <a:t>She also thought the phone was too expensive, and wanted me to return it to the shop. …”</a:t>
            </a:r>
          </a:p>
          <a:p>
            <a:r>
              <a:rPr lang="zh-CN" altLang="en-US" dirty="0"/>
              <a:t>内容</a:t>
            </a:r>
            <a:endParaRPr lang="en-US" altLang="zh-CN" dirty="0"/>
          </a:p>
          <a:p>
            <a:pPr lvl="1"/>
            <a:r>
              <a:rPr lang="zh-CN" altLang="en-US" dirty="0"/>
              <a:t>观点</a:t>
            </a:r>
            <a:r>
              <a:rPr lang="en-US" altLang="zh-CN" dirty="0"/>
              <a:t>(opinions)</a:t>
            </a:r>
            <a:r>
              <a:rPr lang="zh-CN" altLang="en-US" dirty="0"/>
              <a:t>、观点对象</a:t>
            </a:r>
            <a:r>
              <a:rPr lang="en-US" altLang="zh-CN" dirty="0"/>
              <a:t>(targets of opinions)</a:t>
            </a:r>
            <a:r>
              <a:rPr lang="zh-CN" altLang="en-US" dirty="0"/>
              <a:t>、观点持有者</a:t>
            </a:r>
            <a:r>
              <a:rPr lang="en-US" altLang="zh-CN" dirty="0"/>
              <a:t>(opinion holders)</a:t>
            </a:r>
            <a:endParaRPr lang="zh-CN" altLang="en-US" dirty="0"/>
          </a:p>
        </p:txBody>
      </p:sp>
      <p:sp>
        <p:nvSpPr>
          <p:cNvPr id="3" name="标题 2"/>
          <p:cNvSpPr>
            <a:spLocks noGrp="1"/>
          </p:cNvSpPr>
          <p:nvPr>
            <p:ph type="title"/>
          </p:nvPr>
        </p:nvSpPr>
        <p:spPr/>
        <p:txBody>
          <a:bodyPr/>
          <a:lstStyle/>
          <a:p>
            <a:r>
              <a:rPr lang="zh-CN" altLang="en-US" dirty="0"/>
              <a:t>观点抽取</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221</a:t>
            </a:fld>
            <a:r>
              <a:rPr lang="en-US" altLang="zh-CN"/>
              <a:t>/300</a:t>
            </a:r>
            <a:endParaRPr lang="zh-CN" altLang="en-US" dirty="0"/>
          </a:p>
        </p:txBody>
      </p:sp>
    </p:spTree>
    <p:extLst>
      <p:ext uri="{BB962C8B-B14F-4D97-AF65-F5344CB8AC3E}">
        <p14:creationId xmlns:p14="http://schemas.microsoft.com/office/powerpoint/2010/main" val="2311778391"/>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示例</a:t>
            </a:r>
            <a:endParaRPr lang="en-US" altLang="zh-CN" dirty="0"/>
          </a:p>
          <a:p>
            <a:pPr lvl="1"/>
            <a:r>
              <a:rPr lang="en-US" altLang="zh-CN" dirty="0">
                <a:solidFill>
                  <a:srgbClr val="00B050"/>
                </a:solidFill>
              </a:rPr>
              <a:t>I</a:t>
            </a:r>
            <a:r>
              <a:rPr lang="en-US" altLang="zh-CN" dirty="0"/>
              <a:t> bought an </a:t>
            </a:r>
            <a:r>
              <a:rPr lang="en-US" altLang="zh-CN" dirty="0">
                <a:solidFill>
                  <a:schemeClr val="accent2">
                    <a:lumMod val="75000"/>
                  </a:schemeClr>
                </a:solidFill>
              </a:rPr>
              <a:t>iPhone</a:t>
            </a:r>
            <a:r>
              <a:rPr lang="en-US" altLang="zh-CN" dirty="0"/>
              <a:t> a few days ago. </a:t>
            </a:r>
          </a:p>
          <a:p>
            <a:pPr lvl="1"/>
            <a:r>
              <a:rPr lang="en-US" altLang="zh-CN" b="1" dirty="0">
                <a:solidFill>
                  <a:schemeClr val="accent2">
                    <a:lumMod val="75000"/>
                  </a:schemeClr>
                </a:solidFill>
              </a:rPr>
              <a:t>It</a:t>
            </a:r>
            <a:r>
              <a:rPr lang="en-US" altLang="zh-CN" dirty="0"/>
              <a:t> was such a </a:t>
            </a:r>
            <a:r>
              <a:rPr lang="en-US" altLang="zh-CN" dirty="0">
                <a:solidFill>
                  <a:srgbClr val="FF0000"/>
                </a:solidFill>
              </a:rPr>
              <a:t>nice</a:t>
            </a:r>
            <a:r>
              <a:rPr lang="en-US" altLang="zh-CN" dirty="0"/>
              <a:t> phone. </a:t>
            </a:r>
          </a:p>
          <a:p>
            <a:pPr lvl="1"/>
            <a:r>
              <a:rPr lang="en-US" altLang="zh-CN" dirty="0"/>
              <a:t>The </a:t>
            </a:r>
            <a:r>
              <a:rPr lang="en-US" altLang="zh-CN" dirty="0">
                <a:solidFill>
                  <a:schemeClr val="accent2">
                    <a:lumMod val="75000"/>
                  </a:schemeClr>
                </a:solidFill>
              </a:rPr>
              <a:t>touch screen </a:t>
            </a:r>
            <a:r>
              <a:rPr lang="en-US" altLang="zh-CN" dirty="0"/>
              <a:t>was really </a:t>
            </a:r>
            <a:r>
              <a:rPr lang="en-US" altLang="zh-CN" dirty="0">
                <a:solidFill>
                  <a:srgbClr val="FF0000"/>
                </a:solidFill>
              </a:rPr>
              <a:t>cool</a:t>
            </a:r>
            <a:r>
              <a:rPr lang="en-US" altLang="zh-CN" dirty="0"/>
              <a:t>. </a:t>
            </a:r>
          </a:p>
          <a:p>
            <a:pPr lvl="1"/>
            <a:r>
              <a:rPr lang="en-US" altLang="zh-CN" dirty="0"/>
              <a:t>The </a:t>
            </a:r>
            <a:r>
              <a:rPr lang="en-US" altLang="zh-CN" dirty="0">
                <a:solidFill>
                  <a:schemeClr val="accent2">
                    <a:lumMod val="75000"/>
                  </a:schemeClr>
                </a:solidFill>
              </a:rPr>
              <a:t>voice quality </a:t>
            </a:r>
            <a:r>
              <a:rPr lang="en-US" altLang="zh-CN" dirty="0"/>
              <a:t>was </a:t>
            </a:r>
            <a:r>
              <a:rPr lang="en-US" altLang="zh-CN" dirty="0">
                <a:solidFill>
                  <a:srgbClr val="FF0000"/>
                </a:solidFill>
              </a:rPr>
              <a:t>clear</a:t>
            </a:r>
            <a:r>
              <a:rPr lang="en-US" altLang="zh-CN" dirty="0"/>
              <a:t> too. </a:t>
            </a:r>
          </a:p>
          <a:p>
            <a:pPr lvl="1"/>
            <a:r>
              <a:rPr lang="en-US" altLang="zh-CN" dirty="0"/>
              <a:t>Although the </a:t>
            </a:r>
            <a:r>
              <a:rPr lang="en-US" altLang="zh-CN" dirty="0">
                <a:solidFill>
                  <a:schemeClr val="accent2">
                    <a:lumMod val="75000"/>
                  </a:schemeClr>
                </a:solidFill>
              </a:rPr>
              <a:t>battery life </a:t>
            </a:r>
            <a:r>
              <a:rPr lang="en-US" altLang="zh-CN" dirty="0"/>
              <a:t>was </a:t>
            </a:r>
            <a:r>
              <a:rPr lang="en-US" altLang="zh-CN" dirty="0">
                <a:solidFill>
                  <a:srgbClr val="FF0000"/>
                </a:solidFill>
              </a:rPr>
              <a:t>not long</a:t>
            </a:r>
            <a:r>
              <a:rPr lang="en-US" altLang="zh-CN" dirty="0"/>
              <a:t>, that is </a:t>
            </a:r>
            <a:r>
              <a:rPr lang="en-US" altLang="zh-CN" dirty="0">
                <a:solidFill>
                  <a:srgbClr val="FF0000"/>
                </a:solidFill>
              </a:rPr>
              <a:t>ok</a:t>
            </a:r>
            <a:r>
              <a:rPr lang="en-US" altLang="zh-CN" dirty="0"/>
              <a:t> for </a:t>
            </a:r>
            <a:r>
              <a:rPr lang="en-US" altLang="zh-CN" dirty="0">
                <a:solidFill>
                  <a:srgbClr val="00B050"/>
                </a:solidFill>
              </a:rPr>
              <a:t>me</a:t>
            </a:r>
            <a:r>
              <a:rPr lang="en-US" altLang="zh-CN" dirty="0"/>
              <a:t>. </a:t>
            </a:r>
          </a:p>
          <a:p>
            <a:pPr lvl="1"/>
            <a:r>
              <a:rPr lang="en-US" altLang="zh-CN" dirty="0"/>
              <a:t>However, </a:t>
            </a:r>
            <a:r>
              <a:rPr lang="en-US" altLang="zh-CN" dirty="0">
                <a:solidFill>
                  <a:srgbClr val="00B050"/>
                </a:solidFill>
              </a:rPr>
              <a:t>my mother </a:t>
            </a:r>
            <a:r>
              <a:rPr lang="en-US" altLang="zh-CN" dirty="0"/>
              <a:t>was mad with me as I did not tell her before I bought the phone. </a:t>
            </a:r>
          </a:p>
          <a:p>
            <a:pPr lvl="1"/>
            <a:r>
              <a:rPr lang="en-US" altLang="zh-CN" dirty="0">
                <a:solidFill>
                  <a:srgbClr val="00B050"/>
                </a:solidFill>
              </a:rPr>
              <a:t>She</a:t>
            </a:r>
            <a:r>
              <a:rPr lang="en-US" altLang="zh-CN" dirty="0"/>
              <a:t> also thought </a:t>
            </a:r>
            <a:r>
              <a:rPr lang="en-US" altLang="zh-CN" dirty="0">
                <a:solidFill>
                  <a:schemeClr val="accent2">
                    <a:lumMod val="75000"/>
                  </a:schemeClr>
                </a:solidFill>
              </a:rPr>
              <a:t>the phone </a:t>
            </a:r>
            <a:r>
              <a:rPr lang="en-US" altLang="zh-CN" dirty="0"/>
              <a:t>was </a:t>
            </a:r>
            <a:r>
              <a:rPr lang="en-US" altLang="zh-CN" dirty="0">
                <a:solidFill>
                  <a:srgbClr val="FF0000"/>
                </a:solidFill>
              </a:rPr>
              <a:t>too expensive</a:t>
            </a:r>
            <a:r>
              <a:rPr lang="en-US" altLang="zh-CN" dirty="0"/>
              <a:t>, and wanted me to return it to the shop. …”</a:t>
            </a:r>
          </a:p>
          <a:p>
            <a:r>
              <a:rPr lang="zh-CN" altLang="en-US" dirty="0"/>
              <a:t>内容</a:t>
            </a:r>
            <a:endParaRPr lang="en-US" altLang="zh-CN" dirty="0"/>
          </a:p>
          <a:p>
            <a:pPr lvl="1"/>
            <a:r>
              <a:rPr lang="zh-CN" altLang="en-US" dirty="0">
                <a:solidFill>
                  <a:srgbClr val="FF0000"/>
                </a:solidFill>
              </a:rPr>
              <a:t>观点</a:t>
            </a:r>
            <a:r>
              <a:rPr lang="en-US" altLang="zh-CN" dirty="0"/>
              <a:t>(opinions)</a:t>
            </a:r>
            <a:r>
              <a:rPr lang="zh-CN" altLang="en-US" dirty="0"/>
              <a:t>、</a:t>
            </a:r>
            <a:r>
              <a:rPr lang="zh-CN" altLang="en-US" dirty="0">
                <a:solidFill>
                  <a:schemeClr val="accent2">
                    <a:lumMod val="75000"/>
                  </a:schemeClr>
                </a:solidFill>
              </a:rPr>
              <a:t>观点对象</a:t>
            </a:r>
            <a:r>
              <a:rPr lang="en-US" altLang="zh-CN" dirty="0"/>
              <a:t>(targets of opinions)</a:t>
            </a:r>
            <a:r>
              <a:rPr lang="zh-CN" altLang="en-US" dirty="0"/>
              <a:t>、</a:t>
            </a:r>
            <a:r>
              <a:rPr lang="zh-CN" altLang="en-US" dirty="0">
                <a:solidFill>
                  <a:srgbClr val="00B050"/>
                </a:solidFill>
              </a:rPr>
              <a:t>观点持有者</a:t>
            </a:r>
            <a:r>
              <a:rPr lang="en-US" altLang="zh-CN" dirty="0"/>
              <a:t>(opinion holders)</a:t>
            </a:r>
            <a:endParaRPr lang="zh-CN" altLang="en-US" dirty="0"/>
          </a:p>
        </p:txBody>
      </p:sp>
      <p:sp>
        <p:nvSpPr>
          <p:cNvPr id="3" name="标题 2"/>
          <p:cNvSpPr>
            <a:spLocks noGrp="1"/>
          </p:cNvSpPr>
          <p:nvPr>
            <p:ph type="title"/>
          </p:nvPr>
        </p:nvSpPr>
        <p:spPr/>
        <p:txBody>
          <a:bodyPr/>
          <a:lstStyle/>
          <a:p>
            <a:r>
              <a:rPr lang="zh-CN" altLang="en-US" dirty="0"/>
              <a:t>观点抽取</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222</a:t>
            </a:fld>
            <a:r>
              <a:rPr lang="en-US" altLang="zh-CN"/>
              <a:t>/300</a:t>
            </a:r>
            <a:endParaRPr lang="zh-CN" altLang="en-US" dirty="0"/>
          </a:p>
        </p:txBody>
      </p:sp>
    </p:spTree>
    <p:extLst>
      <p:ext uri="{BB962C8B-B14F-4D97-AF65-F5344CB8AC3E}">
        <p14:creationId xmlns:p14="http://schemas.microsoft.com/office/powerpoint/2010/main" val="562753291"/>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观点的组成</a:t>
            </a:r>
            <a:endParaRPr lang="en-US" altLang="zh-CN" dirty="0"/>
          </a:p>
          <a:p>
            <a:endParaRPr lang="zh-CN" altLang="en-US" dirty="0"/>
          </a:p>
          <a:p>
            <a:r>
              <a:rPr lang="zh-CN" altLang="en-US" dirty="0"/>
              <a:t>观点持有者</a:t>
            </a:r>
            <a:r>
              <a:rPr lang="en-US" altLang="zh-CN" dirty="0"/>
              <a:t>(Opinion holder) </a:t>
            </a:r>
          </a:p>
          <a:p>
            <a:pPr lvl="1"/>
            <a:r>
              <a:rPr lang="zh-CN" altLang="en-US" dirty="0"/>
              <a:t>持有</a:t>
            </a:r>
            <a:r>
              <a:rPr lang="en-US" altLang="zh-CN" dirty="0"/>
              <a:t>/</a:t>
            </a:r>
            <a:r>
              <a:rPr lang="zh-CN" altLang="en-US" dirty="0"/>
              <a:t>表达观点的人或机构</a:t>
            </a:r>
          </a:p>
          <a:p>
            <a:r>
              <a:rPr lang="zh-CN" altLang="en-US" dirty="0"/>
              <a:t>目标对象</a:t>
            </a:r>
            <a:r>
              <a:rPr lang="en-US" altLang="zh-CN" dirty="0"/>
              <a:t>(Object)</a:t>
            </a:r>
          </a:p>
          <a:p>
            <a:pPr lvl="1"/>
            <a:r>
              <a:rPr lang="zh-CN" altLang="en-US" dirty="0"/>
              <a:t>观点的表达对象，所指向的对象</a:t>
            </a:r>
          </a:p>
          <a:p>
            <a:r>
              <a:rPr lang="zh-CN" altLang="en-US" dirty="0"/>
              <a:t>观点表达</a:t>
            </a:r>
            <a:r>
              <a:rPr lang="en-US" altLang="zh-CN" dirty="0"/>
              <a:t>(Opinion)</a:t>
            </a:r>
          </a:p>
          <a:p>
            <a:pPr lvl="1"/>
            <a:r>
              <a:rPr lang="zh-CN" altLang="en-US" dirty="0"/>
              <a:t>持有者对目标对象的态度、评价</a:t>
            </a:r>
          </a:p>
          <a:p>
            <a:endParaRPr lang="en-US" altLang="zh-CN" dirty="0"/>
          </a:p>
          <a:p>
            <a:r>
              <a:rPr lang="zh-CN" altLang="en-US" dirty="0"/>
              <a:t>一般针对产品评论进行分析</a:t>
            </a:r>
          </a:p>
        </p:txBody>
      </p:sp>
      <p:sp>
        <p:nvSpPr>
          <p:cNvPr id="3" name="标题 2"/>
          <p:cNvSpPr>
            <a:spLocks noGrp="1"/>
          </p:cNvSpPr>
          <p:nvPr>
            <p:ph type="title"/>
          </p:nvPr>
        </p:nvSpPr>
        <p:spPr/>
        <p:txBody>
          <a:bodyPr/>
          <a:lstStyle/>
          <a:p>
            <a:r>
              <a:rPr lang="zh-CN" altLang="en-US" dirty="0"/>
              <a:t>观点抽取</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223</a:t>
            </a:fld>
            <a:r>
              <a:rPr lang="en-US" altLang="zh-CN"/>
              <a:t>/300</a:t>
            </a:r>
            <a:endParaRPr lang="zh-CN" altLang="en-US" dirty="0"/>
          </a:p>
        </p:txBody>
      </p:sp>
    </p:spTree>
    <p:extLst>
      <p:ext uri="{BB962C8B-B14F-4D97-AF65-F5344CB8AC3E}">
        <p14:creationId xmlns:p14="http://schemas.microsoft.com/office/powerpoint/2010/main" val="101303884"/>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一个对象</a:t>
            </a:r>
            <a:r>
              <a:rPr lang="en-US" altLang="zh-CN" dirty="0"/>
              <a:t>o</a:t>
            </a:r>
            <a:r>
              <a:rPr lang="zh-CN" altLang="en-US" dirty="0"/>
              <a:t>是一个产品、人物、事件、机构、或话题，可表示为</a:t>
            </a:r>
          </a:p>
          <a:p>
            <a:pPr lvl="1"/>
            <a:r>
              <a:rPr lang="zh-CN" altLang="en-US" dirty="0"/>
              <a:t>一个部件</a:t>
            </a:r>
            <a:r>
              <a:rPr lang="en-US" altLang="zh-CN" dirty="0"/>
              <a:t>/</a:t>
            </a:r>
            <a:r>
              <a:rPr lang="zh-CN" altLang="en-US" dirty="0"/>
              <a:t>子部件构成的层次结构</a:t>
            </a:r>
          </a:p>
          <a:p>
            <a:pPr lvl="1"/>
            <a:r>
              <a:rPr lang="zh-CN" altLang="en-US" dirty="0"/>
              <a:t>每个部件都有一系列属性</a:t>
            </a:r>
            <a:r>
              <a:rPr lang="en-US" altLang="zh-CN" dirty="0"/>
              <a:t>(attributes)</a:t>
            </a:r>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r>
              <a:rPr lang="zh-CN" altLang="en-US" dirty="0"/>
              <a:t>观点可表达于任一节点或属性</a:t>
            </a:r>
            <a:endParaRPr lang="en-US" altLang="zh-CN" dirty="0"/>
          </a:p>
          <a:p>
            <a:pPr lvl="1"/>
            <a:r>
              <a:rPr lang="zh-CN" altLang="en-US" dirty="0"/>
              <a:t>部件或属性也称为</a:t>
            </a:r>
            <a:r>
              <a:rPr lang="zh-CN" altLang="en-US" b="1" dirty="0"/>
              <a:t>特征</a:t>
            </a:r>
            <a:r>
              <a:rPr lang="en-US" altLang="zh-CN" dirty="0"/>
              <a:t>(aspect , features)</a:t>
            </a:r>
            <a:endParaRPr lang="zh-CN" altLang="en-US" dirty="0"/>
          </a:p>
        </p:txBody>
      </p:sp>
      <p:sp>
        <p:nvSpPr>
          <p:cNvPr id="3" name="标题 2"/>
          <p:cNvSpPr>
            <a:spLocks noGrp="1"/>
          </p:cNvSpPr>
          <p:nvPr>
            <p:ph type="title"/>
          </p:nvPr>
        </p:nvSpPr>
        <p:spPr/>
        <p:txBody>
          <a:bodyPr/>
          <a:lstStyle/>
          <a:p>
            <a:r>
              <a:rPr lang="zh-CN" altLang="en-US" dirty="0"/>
              <a:t>目标对象</a:t>
            </a:r>
          </a:p>
        </p:txBody>
      </p:sp>
      <p:pic>
        <p:nvPicPr>
          <p:cNvPr id="5" name="图片 4"/>
          <p:cNvPicPr>
            <a:picLocks noChangeAspect="1"/>
          </p:cNvPicPr>
          <p:nvPr/>
        </p:nvPicPr>
        <p:blipFill>
          <a:blip r:embed="rId2"/>
          <a:stretch>
            <a:fillRect/>
          </a:stretch>
        </p:blipFill>
        <p:spPr>
          <a:xfrm>
            <a:off x="1691680" y="2924944"/>
            <a:ext cx="5277114" cy="133976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224</a:t>
            </a:fld>
            <a:r>
              <a:rPr lang="en-US" altLang="zh-CN"/>
              <a:t>/300</a:t>
            </a:r>
            <a:endParaRPr lang="zh-CN" altLang="en-US" dirty="0"/>
          </a:p>
        </p:txBody>
      </p:sp>
    </p:spTree>
    <p:extLst>
      <p:ext uri="{BB962C8B-B14F-4D97-AF65-F5344CB8AC3E}">
        <p14:creationId xmlns:p14="http://schemas.microsoft.com/office/powerpoint/2010/main" val="209790703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p:cNvSpPr>
                <a:spLocks noGrp="1"/>
              </p:cNvSpPr>
              <p:nvPr>
                <p:ph idx="1"/>
              </p:nvPr>
            </p:nvSpPr>
            <p:spPr/>
            <p:txBody>
              <a:bodyPr/>
              <a:lstStyle/>
              <a:p>
                <a:r>
                  <a:rPr lang="zh-CN" altLang="en-US" dirty="0"/>
                  <a:t>一个观点表示为五元组</a:t>
                </a:r>
                <a14:m>
                  <m:oMath xmlns:m="http://schemas.openxmlformats.org/officeDocument/2006/math">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𝒋</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𝒂</m:t>
                        </m:r>
                      </m:e>
                      <m:sub>
                        <m:r>
                          <a:rPr lang="en-US" altLang="zh-CN" b="1" i="1" smtClean="0">
                            <a:latin typeface="Cambria Math" panose="02040503050406030204" pitchFamily="18" charset="0"/>
                          </a:rPr>
                          <m:t>𝒋𝒌</m:t>
                        </m:r>
                      </m:sub>
                    </m:sSub>
                    <m:r>
                      <a:rPr lang="en-US" altLang="zh-CN" b="1" i="1" smtClean="0">
                        <a:latin typeface="Cambria Math" panose="02040503050406030204" pitchFamily="18" charset="0"/>
                      </a:rPr>
                      <m:t>,</m:t>
                    </m:r>
                    <m:r>
                      <a:rPr lang="en-US" altLang="zh-CN" b="1" i="1" smtClean="0">
                        <a:latin typeface="Cambria Math" panose="02040503050406030204" pitchFamily="18" charset="0"/>
                      </a:rPr>
                      <m:t>𝒔</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𝒐</m:t>
                        </m:r>
                      </m:e>
                      <m:sub>
                        <m:r>
                          <a:rPr lang="en-US" altLang="zh-CN" b="1" i="1" smtClean="0">
                            <a:latin typeface="Cambria Math" panose="02040503050406030204" pitchFamily="18" charset="0"/>
                          </a:rPr>
                          <m:t>𝒊𝒋𝒌𝒍</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𝒉</m:t>
                        </m:r>
                      </m:e>
                      <m:sub>
                        <m:r>
                          <a:rPr lang="en-US" altLang="zh-CN" b="1" i="1" smtClean="0">
                            <a:latin typeface="Cambria Math" panose="02040503050406030204" pitchFamily="18" charset="0"/>
                          </a:rPr>
                          <m:t>𝒊</m:t>
                        </m:r>
                      </m:sub>
                    </m:sSub>
                    <m:r>
                      <a:rPr lang="en-US" altLang="zh-CN" b="1" i="1" smtClean="0">
                        <a:latin typeface="Cambria Math" panose="02040503050406030204" pitchFamily="18" charset="0"/>
                      </a:rPr>
                      <m:t>,</m:t>
                    </m:r>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𝒕</m:t>
                        </m:r>
                      </m:e>
                      <m:sub>
                        <m:r>
                          <a:rPr lang="en-US" altLang="zh-CN" b="1" i="1" smtClean="0">
                            <a:latin typeface="Cambria Math" panose="02040503050406030204" pitchFamily="18" charset="0"/>
                          </a:rPr>
                          <m:t>𝒍</m:t>
                        </m:r>
                      </m:sub>
                    </m:sSub>
                    <m:r>
                      <a:rPr lang="en-US" altLang="zh-CN" b="1" i="1" smtClean="0">
                        <a:latin typeface="Cambria Math" panose="02040503050406030204" pitchFamily="18" charset="0"/>
                      </a:rPr>
                      <m:t>)</m:t>
                    </m:r>
                  </m:oMath>
                </a14:m>
                <a:endParaRPr lang="en-US" altLang="zh-CN" dirty="0"/>
              </a:p>
              <a:p>
                <a:endParaRPr lang="en-US" altLang="zh-CN" dirty="0"/>
              </a:p>
              <a:p>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𝒐</m:t>
                        </m:r>
                      </m:e>
                      <m:sub>
                        <m:r>
                          <a:rPr lang="en-US" altLang="zh-CN" i="1">
                            <a:latin typeface="Cambria Math" panose="02040503050406030204" pitchFamily="18" charset="0"/>
                          </a:rPr>
                          <m:t>𝒋</m:t>
                        </m:r>
                      </m:sub>
                    </m:sSub>
                  </m:oMath>
                </a14:m>
                <a:r>
                  <a:rPr lang="zh-CN" altLang="en-US" dirty="0"/>
                  <a:t>：目标对象</a:t>
                </a:r>
                <a:endParaRPr lang="en-US" altLang="zh-CN" dirty="0"/>
              </a:p>
              <a:p>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𝒂</m:t>
                        </m:r>
                      </m:e>
                      <m:sub>
                        <m:r>
                          <a:rPr lang="en-US" altLang="zh-CN" b="1" i="1">
                            <a:latin typeface="Cambria Math" panose="02040503050406030204" pitchFamily="18" charset="0"/>
                          </a:rPr>
                          <m:t>𝒋𝒌</m:t>
                        </m:r>
                      </m:sub>
                    </m:sSub>
                    <m:r>
                      <a:rPr lang="zh-CN" altLang="en-US" i="1" smtClean="0">
                        <a:latin typeface="Cambria Math" panose="02040503050406030204" pitchFamily="18" charset="0"/>
                      </a:rPr>
                      <m:t>：</m:t>
                    </m:r>
                  </m:oMath>
                </a14:m>
                <a:r>
                  <a:rPr lang="zh-CN" altLang="en-US" dirty="0"/>
                  <a:t>对象</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𝒐</m:t>
                        </m:r>
                      </m:e>
                      <m:sub>
                        <m:r>
                          <a:rPr lang="en-US" altLang="zh-CN" i="1">
                            <a:latin typeface="Cambria Math" panose="02040503050406030204" pitchFamily="18" charset="0"/>
                          </a:rPr>
                          <m:t>𝒋</m:t>
                        </m:r>
                      </m:sub>
                    </m:sSub>
                  </m:oMath>
                </a14:m>
                <a:r>
                  <a:rPr lang="zh-CN" altLang="en-US" dirty="0"/>
                  <a:t>的特征</a:t>
                </a:r>
                <a:endParaRPr lang="en-US" altLang="zh-CN" dirty="0"/>
              </a:p>
              <a:p>
                <a14:m>
                  <m:oMath xmlns:m="http://schemas.openxmlformats.org/officeDocument/2006/math">
                    <m:r>
                      <a:rPr lang="en-US" altLang="zh-CN" b="1" i="1">
                        <a:latin typeface="Cambria Math" panose="02040503050406030204" pitchFamily="18" charset="0"/>
                      </a:rPr>
                      <m:t>𝒔</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𝒐</m:t>
                        </m:r>
                      </m:e>
                      <m:sub>
                        <m:r>
                          <a:rPr lang="en-US" altLang="zh-CN" b="1" i="1">
                            <a:latin typeface="Cambria Math" panose="02040503050406030204" pitchFamily="18" charset="0"/>
                          </a:rPr>
                          <m:t>𝒊𝒋𝒌𝒍</m:t>
                        </m:r>
                      </m:sub>
                    </m:sSub>
                    <m:r>
                      <a:rPr lang="zh-CN" altLang="en-US" i="1" smtClean="0">
                        <a:latin typeface="Cambria Math" panose="02040503050406030204" pitchFamily="18" charset="0"/>
                      </a:rPr>
                      <m:t>：</m:t>
                    </m:r>
                  </m:oMath>
                </a14:m>
                <a:r>
                  <a:rPr lang="zh-CN" altLang="en-US" dirty="0"/>
                  <a:t>观点所表达的情感值（如倾向性分类）</a:t>
                </a:r>
                <a:endParaRPr lang="en-US" altLang="zh-CN" dirty="0"/>
              </a:p>
              <a:p>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𝒉</m:t>
                        </m:r>
                      </m:e>
                      <m:sub>
                        <m:r>
                          <a:rPr lang="en-US" altLang="zh-CN" b="1" i="1">
                            <a:latin typeface="Cambria Math" panose="02040503050406030204" pitchFamily="18" charset="0"/>
                          </a:rPr>
                          <m:t>𝒊</m:t>
                        </m:r>
                      </m:sub>
                    </m:sSub>
                  </m:oMath>
                </a14:m>
                <a:r>
                  <a:rPr lang="zh-CN" altLang="en-US" dirty="0"/>
                  <a:t>：观点持有者</a:t>
                </a:r>
                <a:endParaRPr lang="en-US" altLang="zh-CN" dirty="0"/>
              </a:p>
              <a:p>
                <a14:m>
                  <m:oMath xmlns:m="http://schemas.openxmlformats.org/officeDocument/2006/math">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𝒕</m:t>
                        </m:r>
                      </m:e>
                      <m:sub>
                        <m:r>
                          <a:rPr lang="en-US" altLang="zh-CN" b="1" i="1">
                            <a:latin typeface="Cambria Math" panose="02040503050406030204" pitchFamily="18" charset="0"/>
                          </a:rPr>
                          <m:t>𝒍</m:t>
                        </m:r>
                      </m:sub>
                    </m:sSub>
                    <m:r>
                      <a:rPr lang="zh-CN" altLang="en-US" i="1" smtClean="0">
                        <a:latin typeface="Cambria Math" panose="02040503050406030204" pitchFamily="18" charset="0"/>
                      </a:rPr>
                      <m:t>：</m:t>
                    </m:r>
                  </m:oMath>
                </a14:m>
                <a:r>
                  <a:rPr lang="zh-CN" altLang="en-US" dirty="0"/>
                  <a:t>观点表达的时间</a:t>
                </a:r>
                <a:endParaRPr lang="en-US" altLang="zh-CN" dirty="0"/>
              </a:p>
              <a:p>
                <a:endParaRPr lang="en-US" altLang="zh-CN" dirty="0"/>
              </a:p>
              <a:p>
                <a:r>
                  <a:rPr lang="en-US" altLang="zh-CN" dirty="0" err="1"/>
                  <a:t>i</a:t>
                </a:r>
                <a:r>
                  <a:rPr lang="zh-CN" altLang="en-US" dirty="0"/>
                  <a:t>为持有者，</a:t>
                </a:r>
                <a:r>
                  <a:rPr lang="en-US" altLang="zh-CN" dirty="0"/>
                  <a:t>j</a:t>
                </a:r>
                <a:r>
                  <a:rPr lang="zh-CN" altLang="en-US" dirty="0"/>
                  <a:t>为对象，</a:t>
                </a:r>
                <a:r>
                  <a:rPr lang="en-US" altLang="zh-CN" dirty="0"/>
                  <a:t>k</a:t>
                </a:r>
                <a:r>
                  <a:rPr lang="zh-CN" altLang="en-US" dirty="0"/>
                  <a:t>为特征，</a:t>
                </a:r>
                <a:r>
                  <a:rPr lang="en-US" altLang="zh-CN" dirty="0"/>
                  <a:t>l</a:t>
                </a:r>
                <a:r>
                  <a:rPr lang="zh-CN" altLang="en-US" dirty="0"/>
                  <a:t>为时间</a:t>
                </a:r>
              </a:p>
            </p:txBody>
          </p:sp>
        </mc:Choice>
        <mc:Fallback xmlns="">
          <p:sp>
            <p:nvSpPr>
              <p:cNvPr id="2" name="内容占位符 1"/>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3" name="标题 2"/>
          <p:cNvSpPr>
            <a:spLocks noGrp="1"/>
          </p:cNvSpPr>
          <p:nvPr>
            <p:ph type="title"/>
          </p:nvPr>
        </p:nvSpPr>
        <p:spPr/>
        <p:txBody>
          <a:bodyPr/>
          <a:lstStyle/>
          <a:p>
            <a:r>
              <a:rPr lang="zh-CN" altLang="en-US" dirty="0"/>
              <a:t>观点表示</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225</a:t>
            </a:fld>
            <a:r>
              <a:rPr lang="en-US" altLang="zh-CN"/>
              <a:t>/300</a:t>
            </a:r>
            <a:endParaRPr lang="zh-CN" altLang="en-US" dirty="0"/>
          </a:p>
        </p:txBody>
      </p:sp>
    </p:spTree>
    <p:extLst>
      <p:ext uri="{BB962C8B-B14F-4D97-AF65-F5344CB8AC3E}">
        <p14:creationId xmlns:p14="http://schemas.microsoft.com/office/powerpoint/2010/main" val="211229157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给定观点文本，抽取所有五元组</a:t>
            </a:r>
            <a:endParaRPr lang="en-US" altLang="zh-CN" dirty="0"/>
          </a:p>
          <a:p>
            <a:r>
              <a:rPr lang="zh-CN" altLang="en-US" dirty="0"/>
              <a:t>无结构化文本结构化</a:t>
            </a:r>
            <a:endParaRPr lang="en-US" altLang="zh-CN" dirty="0"/>
          </a:p>
          <a:p>
            <a:pPr lvl="1"/>
            <a:r>
              <a:rPr lang="zh-CN" altLang="en-US" dirty="0"/>
              <a:t>定量、定性分析</a:t>
            </a:r>
            <a:endParaRPr lang="en-US" altLang="zh-CN" dirty="0"/>
          </a:p>
          <a:p>
            <a:pPr lvl="1"/>
            <a:r>
              <a:rPr lang="zh-CN" altLang="en-US" b="0" dirty="0"/>
              <a:t>数据挖掘</a:t>
            </a:r>
            <a:endParaRPr lang="en-US" altLang="zh-CN" b="0" dirty="0"/>
          </a:p>
          <a:p>
            <a:pPr lvl="1"/>
            <a:r>
              <a:rPr lang="zh-CN" altLang="en-US" dirty="0"/>
              <a:t>可视化呈现</a:t>
            </a:r>
            <a:endParaRPr lang="en-US" altLang="zh-CN" dirty="0"/>
          </a:p>
          <a:p>
            <a:r>
              <a:rPr lang="zh-CN" altLang="en-US" dirty="0"/>
              <a:t>任务很困难：五元组中每项转换都很频繁</a:t>
            </a:r>
          </a:p>
          <a:p>
            <a:endParaRPr lang="en-US" altLang="zh-CN" dirty="0"/>
          </a:p>
          <a:p>
            <a:endParaRPr lang="en-US" altLang="zh-CN" dirty="0"/>
          </a:p>
          <a:p>
            <a:endParaRPr lang="zh-CN" altLang="en-US" dirty="0"/>
          </a:p>
        </p:txBody>
      </p:sp>
      <p:sp>
        <p:nvSpPr>
          <p:cNvPr id="3" name="标题 2"/>
          <p:cNvSpPr>
            <a:spLocks noGrp="1"/>
          </p:cNvSpPr>
          <p:nvPr>
            <p:ph type="title"/>
          </p:nvPr>
        </p:nvSpPr>
        <p:spPr/>
        <p:txBody>
          <a:bodyPr/>
          <a:lstStyle/>
          <a:p>
            <a:r>
              <a:rPr lang="zh-CN" altLang="en-US" dirty="0"/>
              <a:t>观点抽取的目标</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9123" y="3859546"/>
            <a:ext cx="6250691" cy="282129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226</a:t>
            </a:fld>
            <a:r>
              <a:rPr lang="en-US" altLang="zh-CN"/>
              <a:t>/300</a:t>
            </a:r>
            <a:endParaRPr lang="zh-CN" altLang="en-US" dirty="0"/>
          </a:p>
        </p:txBody>
      </p:sp>
    </p:spTree>
    <p:extLst>
      <p:ext uri="{BB962C8B-B14F-4D97-AF65-F5344CB8AC3E}">
        <p14:creationId xmlns:p14="http://schemas.microsoft.com/office/powerpoint/2010/main" val="170266809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的典型任务简介</a:t>
            </a:r>
          </a:p>
        </p:txBody>
      </p:sp>
      <p:sp>
        <p:nvSpPr>
          <p:cNvPr id="3" name="副标题 2"/>
          <p:cNvSpPr>
            <a:spLocks noGrp="1"/>
          </p:cNvSpPr>
          <p:nvPr>
            <p:ph type="subTitle" idx="1"/>
          </p:nvPr>
        </p:nvSpPr>
        <p:spPr/>
        <p:txBody>
          <a:bodyPr/>
          <a:lstStyle/>
          <a:p>
            <a:r>
              <a:rPr lang="zh-CN" altLang="en-US" dirty="0"/>
              <a:t>问答系统</a:t>
            </a:r>
            <a:endParaRPr lang="en-US" altLang="zh-CN" dirty="0"/>
          </a:p>
          <a:p>
            <a:r>
              <a:rPr lang="zh-CN" altLang="en-US" dirty="0"/>
              <a:t>情感分析</a:t>
            </a:r>
            <a:endParaRPr lang="en-US" altLang="zh-CN" dirty="0"/>
          </a:p>
          <a:p>
            <a:r>
              <a:rPr lang="zh-CN" altLang="en-US" dirty="0">
                <a:solidFill>
                  <a:schemeClr val="accent2">
                    <a:lumMod val="75000"/>
                  </a:schemeClr>
                </a:solidFill>
              </a:rPr>
              <a:t>自然语言生成</a:t>
            </a:r>
          </a:p>
        </p:txBody>
      </p:sp>
    </p:spTree>
    <p:extLst>
      <p:ext uri="{BB962C8B-B14F-4D97-AF65-F5344CB8AC3E}">
        <p14:creationId xmlns:p14="http://schemas.microsoft.com/office/powerpoint/2010/main" val="365734134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自然语言生成</a:t>
            </a:r>
            <a:r>
              <a:rPr lang="en-US" altLang="zh-CN" dirty="0"/>
              <a:t>(Natural Language Generation, NLG)</a:t>
            </a:r>
          </a:p>
          <a:p>
            <a:pPr lvl="1"/>
            <a:r>
              <a:rPr lang="zh-CN" altLang="en-US" dirty="0"/>
              <a:t>文本至文本、数据至文本</a:t>
            </a:r>
            <a:endParaRPr lang="en-US" altLang="zh-CN" dirty="0"/>
          </a:p>
          <a:p>
            <a:pPr lvl="1"/>
            <a:r>
              <a:rPr lang="zh-CN" altLang="en-US" dirty="0"/>
              <a:t>传统定义</a:t>
            </a:r>
            <a:endParaRPr lang="en-US" altLang="zh-CN" dirty="0"/>
          </a:p>
          <a:p>
            <a:pPr lvl="1"/>
            <a:r>
              <a:rPr lang="zh-CN" altLang="en-US" dirty="0"/>
              <a:t>核心任务概览</a:t>
            </a:r>
            <a:endParaRPr lang="en-US" altLang="zh-CN" dirty="0"/>
          </a:p>
          <a:p>
            <a:pPr lvl="1"/>
            <a:endParaRPr lang="en-US" altLang="zh-CN" dirty="0"/>
          </a:p>
          <a:p>
            <a:r>
              <a:rPr lang="en-US" altLang="zh-CN" dirty="0"/>
              <a:t>NLG</a:t>
            </a:r>
            <a:r>
              <a:rPr lang="zh-CN" altLang="en-US" dirty="0"/>
              <a:t>的一般解决方案</a:t>
            </a:r>
            <a:endParaRPr lang="en-US" altLang="zh-CN" dirty="0"/>
          </a:p>
          <a:p>
            <a:pPr lvl="1"/>
            <a:r>
              <a:rPr lang="zh-CN" altLang="en-US" dirty="0"/>
              <a:t>传统方案</a:t>
            </a:r>
            <a:endParaRPr lang="en-US" altLang="zh-CN" dirty="0"/>
          </a:p>
          <a:p>
            <a:pPr lvl="1"/>
            <a:r>
              <a:rPr lang="zh-CN" altLang="en-US" dirty="0"/>
              <a:t>深度学习方案</a:t>
            </a:r>
            <a:endParaRPr lang="en-US" altLang="zh-CN" dirty="0"/>
          </a:p>
          <a:p>
            <a:pPr marL="457200" lvl="1" indent="0">
              <a:buNone/>
            </a:pPr>
            <a:endParaRPr lang="en-US" altLang="zh-CN" dirty="0"/>
          </a:p>
          <a:p>
            <a:r>
              <a:rPr lang="en-US" altLang="zh-CN" dirty="0"/>
              <a:t>NLG</a:t>
            </a:r>
            <a:r>
              <a:rPr lang="zh-CN" altLang="en-US" dirty="0"/>
              <a:t>的评价</a:t>
            </a:r>
            <a:endParaRPr lang="en-US" altLang="zh-CN" dirty="0"/>
          </a:p>
          <a:p>
            <a:pPr lvl="1"/>
            <a:r>
              <a:rPr lang="zh-CN" altLang="en-US" dirty="0"/>
              <a:t>内部评价</a:t>
            </a:r>
            <a:endParaRPr lang="en-US" altLang="zh-CN" dirty="0"/>
          </a:p>
          <a:p>
            <a:pPr lvl="1"/>
            <a:r>
              <a:rPr lang="zh-CN" altLang="en-US" dirty="0"/>
              <a:t>外部评价</a:t>
            </a:r>
          </a:p>
        </p:txBody>
      </p:sp>
      <p:sp>
        <p:nvSpPr>
          <p:cNvPr id="3" name="标题 2"/>
          <p:cNvSpPr>
            <a:spLocks noGrp="1"/>
          </p:cNvSpPr>
          <p:nvPr>
            <p:ph type="title"/>
          </p:nvPr>
        </p:nvSpPr>
        <p:spPr/>
        <p:txBody>
          <a:bodyPr>
            <a:normAutofit fontScale="90000"/>
          </a:bodyPr>
          <a:lstStyle/>
          <a:p>
            <a:r>
              <a:rPr lang="zh-CN" altLang="en-US" dirty="0"/>
              <a:t>内容</a:t>
            </a:r>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264" y="1268760"/>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228</a:t>
            </a:fld>
            <a:r>
              <a:rPr lang="en-US" altLang="zh-CN"/>
              <a:t>/300</a:t>
            </a:r>
            <a:endParaRPr lang="zh-CN" altLang="en-US" dirty="0"/>
          </a:p>
        </p:txBody>
      </p:sp>
    </p:spTree>
    <p:extLst>
      <p:ext uri="{BB962C8B-B14F-4D97-AF65-F5344CB8AC3E}">
        <p14:creationId xmlns:p14="http://schemas.microsoft.com/office/powerpoint/2010/main" val="808248031"/>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Philip M. Parker</a:t>
            </a:r>
            <a:r>
              <a:rPr lang="zh-CN" altLang="en-US" dirty="0"/>
              <a:t>在</a:t>
            </a:r>
            <a:r>
              <a:rPr lang="en-US" altLang="zh-CN" dirty="0"/>
              <a:t>Amazon</a:t>
            </a:r>
            <a:r>
              <a:rPr lang="zh-CN" altLang="en-US" dirty="0"/>
              <a:t>上发布了超过</a:t>
            </a:r>
            <a:r>
              <a:rPr lang="en-US" altLang="zh-CN" dirty="0"/>
              <a:t>100,000</a:t>
            </a:r>
            <a:r>
              <a:rPr lang="zh-CN" altLang="en-US" dirty="0"/>
              <a:t>本书</a:t>
            </a:r>
            <a:endParaRPr lang="en-US" altLang="zh-CN" dirty="0"/>
          </a:p>
          <a:p>
            <a:pPr lvl="1"/>
            <a:r>
              <a:rPr lang="zh-CN" altLang="en-US" dirty="0"/>
              <a:t>例如</a:t>
            </a:r>
            <a:r>
              <a:rPr lang="en-US" altLang="zh-CN" dirty="0"/>
              <a:t>《2007-2012</a:t>
            </a:r>
            <a:r>
              <a:rPr lang="zh-CN" altLang="en-US" dirty="0"/>
              <a:t>年印度售卖的大小</a:t>
            </a:r>
            <a:r>
              <a:rPr lang="en-US" altLang="zh-CN" dirty="0"/>
              <a:t>6x9</a:t>
            </a:r>
            <a:r>
              <a:rPr lang="zh-CN" altLang="en-US" dirty="0"/>
              <a:t>英尺或以下的簇绒可洗拼块地毯、浴室防滑垫和桌布概览</a:t>
            </a:r>
            <a:r>
              <a:rPr lang="en-US" altLang="zh-CN" dirty="0"/>
              <a:t>》</a:t>
            </a:r>
          </a:p>
          <a:p>
            <a:pPr lvl="1"/>
            <a:r>
              <a:rPr lang="zh-CN" altLang="en-US" dirty="0"/>
              <a:t>显然，</a:t>
            </a:r>
            <a:r>
              <a:rPr lang="en-US" altLang="zh-CN" dirty="0"/>
              <a:t>Parker</a:t>
            </a:r>
            <a:r>
              <a:rPr lang="zh-CN" altLang="en-US" dirty="0"/>
              <a:t>没有亲自写那</a:t>
            </a:r>
            <a:r>
              <a:rPr lang="en-US" altLang="zh-CN" dirty="0"/>
              <a:t>100,000</a:t>
            </a:r>
            <a:r>
              <a:rPr lang="zh-CN" altLang="en-US" dirty="0"/>
              <a:t>本书</a:t>
            </a:r>
            <a:endParaRPr lang="en-US" altLang="zh-CN" dirty="0"/>
          </a:p>
          <a:p>
            <a:pPr lvl="1"/>
            <a:r>
              <a:rPr lang="zh-CN" altLang="en-US" dirty="0"/>
              <a:t>他使用计算机程序收集了公开信息并把它们汇编</a:t>
            </a:r>
            <a:endParaRPr lang="en-US" altLang="zh-CN" dirty="0"/>
          </a:p>
          <a:p>
            <a:pPr lvl="1"/>
            <a:r>
              <a:rPr lang="en-US" altLang="zh-CN" dirty="0"/>
              <a:t>Parker</a:t>
            </a:r>
            <a:r>
              <a:rPr lang="zh-CN" altLang="en-US" dirty="0"/>
              <a:t>书不需要有多么大的读者群，只要一小部分书售出几次，他就可以获得可观的利润</a:t>
            </a:r>
            <a:endParaRPr lang="en-US" altLang="zh-CN" dirty="0"/>
          </a:p>
          <a:p>
            <a:endParaRPr lang="en-US" altLang="zh-CN" dirty="0"/>
          </a:p>
          <a:p>
            <a:r>
              <a:rPr lang="en-US" altLang="zh-CN" dirty="0"/>
              <a:t>Parker</a:t>
            </a:r>
            <a:r>
              <a:rPr lang="zh-CN" altLang="en-US" dirty="0"/>
              <a:t>的算法可以视为一种</a:t>
            </a:r>
            <a:r>
              <a:rPr lang="zh-CN" altLang="en-US" dirty="0">
                <a:solidFill>
                  <a:schemeClr val="accent2">
                    <a:lumMod val="75000"/>
                  </a:schemeClr>
                </a:solidFill>
              </a:rPr>
              <a:t>文本至文本</a:t>
            </a:r>
            <a:r>
              <a:rPr lang="zh-CN" altLang="en-US" dirty="0"/>
              <a:t>的自然语言生成方法</a:t>
            </a:r>
            <a:endParaRPr lang="en-US" altLang="zh-CN" dirty="0"/>
          </a:p>
          <a:p>
            <a:pPr lvl="1"/>
            <a:r>
              <a:rPr lang="zh-CN" altLang="en-US" dirty="0"/>
              <a:t>输入现有的文本，自动生成新的、一致的文本作为输出</a:t>
            </a:r>
            <a:endParaRPr lang="en-US" altLang="zh-CN" dirty="0"/>
          </a:p>
        </p:txBody>
      </p:sp>
      <p:sp>
        <p:nvSpPr>
          <p:cNvPr id="3" name="标题 2"/>
          <p:cNvSpPr>
            <a:spLocks noGrp="1"/>
          </p:cNvSpPr>
          <p:nvPr>
            <p:ph type="title"/>
          </p:nvPr>
        </p:nvSpPr>
        <p:spPr/>
        <p:txBody>
          <a:bodyPr>
            <a:normAutofit fontScale="90000"/>
          </a:bodyPr>
          <a:lstStyle/>
          <a:p>
            <a:r>
              <a:rPr lang="zh-CN" altLang="en-US" dirty="0"/>
              <a:t>文本至文本生成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229</a:t>
            </a:fld>
            <a:r>
              <a:rPr lang="en-US" altLang="zh-CN"/>
              <a:t>/300</a:t>
            </a:r>
            <a:endParaRPr lang="zh-CN" altLang="en-US" dirty="0"/>
          </a:p>
        </p:txBody>
      </p:sp>
    </p:spTree>
    <p:extLst>
      <p:ext uri="{BB962C8B-B14F-4D97-AF65-F5344CB8AC3E}">
        <p14:creationId xmlns:p14="http://schemas.microsoft.com/office/powerpoint/2010/main" val="27276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情感分析</a:t>
            </a:r>
            <a:endParaRPr lang="en-US" altLang="zh-CN" dirty="0"/>
          </a:p>
          <a:p>
            <a:endParaRPr lang="en-US" altLang="zh-CN" dirty="0"/>
          </a:p>
          <a:p>
            <a:r>
              <a:rPr lang="zh-CN" altLang="en-US" dirty="0"/>
              <a:t>传统</a:t>
            </a:r>
            <a:endParaRPr lang="en-US" altLang="zh-CN" dirty="0"/>
          </a:p>
          <a:p>
            <a:pPr lvl="1"/>
            <a:r>
              <a:rPr lang="zh-CN" altLang="en-US" dirty="0"/>
              <a:t>情感词词典，词袋</a:t>
            </a:r>
            <a:endParaRPr lang="en-US" altLang="zh-CN" dirty="0"/>
          </a:p>
          <a:p>
            <a:pPr lvl="1"/>
            <a:r>
              <a:rPr lang="zh-CN" altLang="en-US" dirty="0"/>
              <a:t>否定特征</a:t>
            </a:r>
            <a:endParaRPr lang="en-US" altLang="zh-CN" dirty="0"/>
          </a:p>
          <a:p>
            <a:pPr lvl="1"/>
            <a:endParaRPr lang="en-US" altLang="zh-CN" dirty="0"/>
          </a:p>
          <a:p>
            <a:pPr lvl="1"/>
            <a:endParaRPr lang="en-US" altLang="zh-CN" dirty="0"/>
          </a:p>
          <a:p>
            <a:r>
              <a:rPr lang="zh-CN" altLang="en-US" dirty="0">
                <a:solidFill>
                  <a:schemeClr val="accent2">
                    <a:lumMod val="75000"/>
                  </a:schemeClr>
                </a:solidFill>
              </a:rPr>
              <a:t>深度学习</a:t>
            </a:r>
            <a:endParaRPr lang="en-US" altLang="zh-CN" dirty="0">
              <a:solidFill>
                <a:schemeClr val="accent2">
                  <a:lumMod val="75000"/>
                </a:schemeClr>
              </a:solidFill>
            </a:endParaRPr>
          </a:p>
          <a:p>
            <a:pPr lvl="1"/>
            <a:r>
              <a:rPr lang="zh-CN" altLang="en-US" dirty="0">
                <a:solidFill>
                  <a:schemeClr val="accent2">
                    <a:lumMod val="75000"/>
                  </a:schemeClr>
                </a:solidFill>
              </a:rPr>
              <a:t>递归网络</a:t>
            </a:r>
          </a:p>
        </p:txBody>
      </p:sp>
      <p:sp>
        <p:nvSpPr>
          <p:cNvPr id="3" name="标题 2"/>
          <p:cNvSpPr>
            <a:spLocks noGrp="1"/>
          </p:cNvSpPr>
          <p:nvPr>
            <p:ph type="title"/>
          </p:nvPr>
        </p:nvSpPr>
        <p:spPr/>
        <p:txBody>
          <a:bodyPr>
            <a:normAutofit fontScale="90000"/>
          </a:bodyPr>
          <a:lstStyle/>
          <a:p>
            <a:r>
              <a:rPr lang="zh-CN" altLang="en-US" dirty="0"/>
              <a:t>深度学习方法：情感分析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3720" y="3068960"/>
            <a:ext cx="5976342" cy="3048425"/>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23</a:t>
            </a:fld>
            <a:r>
              <a:rPr lang="en-US" altLang="zh-CN"/>
              <a:t>/300</a:t>
            </a:r>
            <a:endParaRPr lang="zh-CN" altLang="en-US" dirty="0"/>
          </a:p>
        </p:txBody>
      </p:sp>
    </p:spTree>
    <p:extLst>
      <p:ext uri="{BB962C8B-B14F-4D97-AF65-F5344CB8AC3E}">
        <p14:creationId xmlns:p14="http://schemas.microsoft.com/office/powerpoint/2010/main" val="411720754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Philip M. Parker</a:t>
            </a:r>
            <a:r>
              <a:rPr lang="zh-CN" altLang="en-US" dirty="0"/>
              <a:t>在</a:t>
            </a:r>
            <a:r>
              <a:rPr lang="en-US" altLang="zh-CN" dirty="0"/>
              <a:t>Amazon</a:t>
            </a:r>
            <a:r>
              <a:rPr lang="zh-CN" altLang="en-US" dirty="0"/>
              <a:t>上发布了超过</a:t>
            </a:r>
            <a:r>
              <a:rPr lang="en-US" altLang="zh-CN" dirty="0"/>
              <a:t>100,000</a:t>
            </a:r>
            <a:r>
              <a:rPr lang="zh-CN" altLang="en-US" dirty="0"/>
              <a:t>本书</a:t>
            </a:r>
            <a:endParaRPr lang="en-US" altLang="zh-CN" dirty="0"/>
          </a:p>
          <a:p>
            <a:pPr lvl="1"/>
            <a:r>
              <a:rPr lang="zh-CN" altLang="en-US" dirty="0"/>
              <a:t>例如</a:t>
            </a:r>
            <a:r>
              <a:rPr lang="en-US" altLang="zh-CN" dirty="0"/>
              <a:t>《2007-2012</a:t>
            </a:r>
            <a:r>
              <a:rPr lang="zh-CN" altLang="en-US" dirty="0"/>
              <a:t>年印度售卖的大小</a:t>
            </a:r>
            <a:r>
              <a:rPr lang="en-US" altLang="zh-CN" dirty="0"/>
              <a:t>6x9</a:t>
            </a:r>
            <a:r>
              <a:rPr lang="zh-CN" altLang="en-US" dirty="0"/>
              <a:t>英尺或以下的簇绒可洗拼块地毯、浴室防滑垫和桌布概览</a:t>
            </a:r>
            <a:r>
              <a:rPr lang="en-US" altLang="zh-CN" dirty="0"/>
              <a:t>》</a:t>
            </a:r>
          </a:p>
          <a:p>
            <a:pPr lvl="1"/>
            <a:r>
              <a:rPr lang="zh-CN" altLang="en-US" dirty="0"/>
              <a:t>显然，</a:t>
            </a:r>
            <a:r>
              <a:rPr lang="en-US" altLang="zh-CN" dirty="0"/>
              <a:t>Parker</a:t>
            </a:r>
            <a:r>
              <a:rPr lang="zh-CN" altLang="en-US" dirty="0"/>
              <a:t>没有亲自写那</a:t>
            </a:r>
            <a:r>
              <a:rPr lang="en-US" altLang="zh-CN" dirty="0"/>
              <a:t>100,000</a:t>
            </a:r>
            <a:r>
              <a:rPr lang="zh-CN" altLang="en-US" dirty="0"/>
              <a:t>本书</a:t>
            </a:r>
            <a:endParaRPr lang="en-US" altLang="zh-CN" dirty="0"/>
          </a:p>
          <a:p>
            <a:pPr lvl="1"/>
            <a:r>
              <a:rPr lang="zh-CN" altLang="en-US" dirty="0"/>
              <a:t>他使用计算机程序收集了公开信息并把它们汇编</a:t>
            </a:r>
            <a:endParaRPr lang="en-US" altLang="zh-CN" dirty="0"/>
          </a:p>
          <a:p>
            <a:pPr lvl="1"/>
            <a:r>
              <a:rPr lang="en-US" altLang="zh-CN" dirty="0"/>
              <a:t>Parker</a:t>
            </a:r>
            <a:r>
              <a:rPr lang="zh-CN" altLang="en-US" dirty="0"/>
              <a:t>书不需要有多么大的读者群，只要一小部分书售出几次，他就可以获得可观的利润</a:t>
            </a:r>
            <a:endParaRPr lang="en-US" altLang="zh-CN" dirty="0"/>
          </a:p>
          <a:p>
            <a:endParaRPr lang="en-US" altLang="zh-CN" dirty="0"/>
          </a:p>
          <a:p>
            <a:r>
              <a:rPr lang="en-US" altLang="zh-CN" dirty="0"/>
              <a:t>Parker</a:t>
            </a:r>
            <a:r>
              <a:rPr lang="zh-CN" altLang="en-US" dirty="0"/>
              <a:t>的算法可以视为一种</a:t>
            </a:r>
            <a:r>
              <a:rPr lang="zh-CN" altLang="en-US" dirty="0">
                <a:solidFill>
                  <a:schemeClr val="accent2">
                    <a:lumMod val="75000"/>
                  </a:schemeClr>
                </a:solidFill>
              </a:rPr>
              <a:t>文本至文本</a:t>
            </a:r>
            <a:r>
              <a:rPr lang="zh-CN" altLang="en-US" dirty="0"/>
              <a:t>的自然语言生成方法</a:t>
            </a:r>
            <a:endParaRPr lang="en-US" altLang="zh-CN" dirty="0"/>
          </a:p>
          <a:p>
            <a:pPr lvl="1"/>
            <a:r>
              <a:rPr lang="zh-CN" altLang="en-US" dirty="0"/>
              <a:t>输入现有的文本，自动生成新的、一致的文本作为输出</a:t>
            </a:r>
            <a:endParaRPr lang="en-US" altLang="zh-CN" dirty="0"/>
          </a:p>
        </p:txBody>
      </p:sp>
      <p:sp>
        <p:nvSpPr>
          <p:cNvPr id="3" name="标题 2"/>
          <p:cNvSpPr>
            <a:spLocks noGrp="1"/>
          </p:cNvSpPr>
          <p:nvPr>
            <p:ph type="title"/>
          </p:nvPr>
        </p:nvSpPr>
        <p:spPr/>
        <p:txBody>
          <a:bodyPr>
            <a:normAutofit fontScale="90000"/>
          </a:bodyPr>
          <a:lstStyle/>
          <a:p>
            <a:r>
              <a:rPr lang="zh-CN" altLang="en-US" dirty="0"/>
              <a:t>文本至文本生成</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28457"/>
            <a:ext cx="6477904" cy="4944165"/>
          </a:xfrm>
          <a:prstGeom prst="rect">
            <a:avLst/>
          </a:prstGeom>
          <a:ln>
            <a:noFill/>
          </a:ln>
          <a:effectLst>
            <a:outerShdw blurRad="190500" algn="tl" rotWithShape="0">
              <a:srgbClr val="000000">
                <a:alpha val="70000"/>
              </a:srgbClr>
            </a:outerShdw>
          </a:effec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230</a:t>
            </a:fld>
            <a:r>
              <a:rPr lang="en-US" altLang="zh-CN"/>
              <a:t>/300</a:t>
            </a:r>
            <a:endParaRPr lang="zh-CN" altLang="en-US" dirty="0"/>
          </a:p>
        </p:txBody>
      </p:sp>
    </p:spTree>
    <p:extLst>
      <p:ext uri="{BB962C8B-B14F-4D97-AF65-F5344CB8AC3E}">
        <p14:creationId xmlns:p14="http://schemas.microsoft.com/office/powerpoint/2010/main" val="4035322283"/>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其它文本至文本生成的例子</a:t>
            </a:r>
            <a:endParaRPr lang="en-US" altLang="zh-CN" dirty="0"/>
          </a:p>
          <a:p>
            <a:pPr lvl="1"/>
            <a:r>
              <a:rPr lang="zh-CN" altLang="en-US" dirty="0"/>
              <a:t>机器翻译 </a:t>
            </a:r>
            <a:r>
              <a:rPr lang="en-US" altLang="zh-CN" dirty="0"/>
              <a:t>[Hutchins &amp; Somers 1992; </a:t>
            </a:r>
            <a:r>
              <a:rPr lang="en-US" altLang="zh-CN" dirty="0" err="1"/>
              <a:t>Och</a:t>
            </a:r>
            <a:r>
              <a:rPr lang="en-US" altLang="zh-CN" dirty="0"/>
              <a:t> &amp; Ney, 2003]</a:t>
            </a:r>
          </a:p>
          <a:p>
            <a:pPr lvl="2"/>
            <a:r>
              <a:rPr lang="zh-CN" altLang="en-US" dirty="0"/>
              <a:t>从一种语言到另一种语言</a:t>
            </a:r>
            <a:endParaRPr lang="en-US" altLang="zh-CN" dirty="0"/>
          </a:p>
          <a:p>
            <a:pPr lvl="1"/>
            <a:r>
              <a:rPr lang="zh-CN" altLang="en-US" dirty="0"/>
              <a:t>自动文摘 </a:t>
            </a:r>
            <a:r>
              <a:rPr lang="en-US" altLang="zh-CN" dirty="0"/>
              <a:t>[Clarke &amp; </a:t>
            </a:r>
            <a:r>
              <a:rPr lang="en-US" altLang="zh-CN" dirty="0" err="1"/>
              <a:t>Lapata</a:t>
            </a:r>
            <a:r>
              <a:rPr lang="en-US" altLang="zh-CN" dirty="0"/>
              <a:t>, 2010]</a:t>
            </a:r>
          </a:p>
          <a:p>
            <a:pPr lvl="2"/>
            <a:r>
              <a:rPr lang="zh-CN" altLang="en-US" dirty="0"/>
              <a:t>将相关的句子或文本凝炼使其更简洁</a:t>
            </a:r>
            <a:endParaRPr lang="en-US" altLang="zh-CN" dirty="0"/>
          </a:p>
          <a:p>
            <a:pPr lvl="1"/>
            <a:r>
              <a:rPr lang="zh-CN" altLang="en-US" dirty="0"/>
              <a:t>文本简化 </a:t>
            </a:r>
            <a:r>
              <a:rPr lang="en-US" altLang="zh-CN" dirty="0"/>
              <a:t>[</a:t>
            </a:r>
            <a:r>
              <a:rPr lang="en-US" altLang="zh-CN" dirty="0" err="1"/>
              <a:t>Siddharthan</a:t>
            </a:r>
            <a:r>
              <a:rPr lang="en-US" altLang="zh-CN" dirty="0"/>
              <a:t>, 2014; Macdonald &amp; </a:t>
            </a:r>
            <a:r>
              <a:rPr lang="en-US" altLang="zh-CN" dirty="0" err="1"/>
              <a:t>Siddharthan</a:t>
            </a:r>
            <a:r>
              <a:rPr lang="en-US" altLang="zh-CN" dirty="0"/>
              <a:t>, 2016]</a:t>
            </a:r>
          </a:p>
          <a:p>
            <a:pPr lvl="2"/>
            <a:r>
              <a:rPr lang="zh-CN" altLang="en-US" dirty="0"/>
              <a:t>将较繁难的文本简化，以适合低文化水平或儿童读者</a:t>
            </a:r>
            <a:endParaRPr lang="en-US" altLang="zh-CN" dirty="0"/>
          </a:p>
          <a:p>
            <a:pPr lvl="1"/>
            <a:r>
              <a:rPr lang="zh-CN" altLang="en-US" dirty="0"/>
              <a:t>自动改错 </a:t>
            </a:r>
            <a:r>
              <a:rPr lang="en-US" altLang="zh-CN" dirty="0"/>
              <a:t>[</a:t>
            </a:r>
            <a:r>
              <a:rPr lang="en-US" altLang="zh-CN" dirty="0" err="1"/>
              <a:t>Kukich</a:t>
            </a:r>
            <a:r>
              <a:rPr lang="en-US" altLang="zh-CN" dirty="0"/>
              <a:t>, 1992; Dale et al., 2012]</a:t>
            </a:r>
          </a:p>
          <a:p>
            <a:pPr lvl="2"/>
            <a:r>
              <a:rPr lang="zh-CN" altLang="en-US" dirty="0"/>
              <a:t>改正文本中的拼写、语法或其他文本错误</a:t>
            </a:r>
            <a:endParaRPr lang="en-US" altLang="zh-CN" dirty="0"/>
          </a:p>
          <a:p>
            <a:pPr lvl="1"/>
            <a:r>
              <a:rPr lang="zh-CN" altLang="en-US" dirty="0"/>
              <a:t>学术论文自动评审意见生成 </a:t>
            </a:r>
            <a:r>
              <a:rPr lang="en-US" altLang="zh-CN" dirty="0"/>
              <a:t>[</a:t>
            </a:r>
            <a:r>
              <a:rPr lang="en-US" altLang="zh-CN" dirty="0" err="1"/>
              <a:t>Bartoli</a:t>
            </a:r>
            <a:r>
              <a:rPr lang="en-US" altLang="zh-CN" dirty="0"/>
              <a:t> et al., 2016]</a:t>
            </a:r>
          </a:p>
          <a:p>
            <a:pPr lvl="1"/>
            <a:r>
              <a:rPr lang="zh-CN" altLang="en-US" dirty="0"/>
              <a:t>文本复述 </a:t>
            </a:r>
            <a:r>
              <a:rPr lang="en-US" altLang="zh-CN" dirty="0"/>
              <a:t>[</a:t>
            </a:r>
            <a:r>
              <a:rPr lang="en-US" altLang="zh-CN" dirty="0" err="1"/>
              <a:t>Bannard</a:t>
            </a:r>
            <a:r>
              <a:rPr lang="en-US" altLang="zh-CN" dirty="0"/>
              <a:t> &amp; </a:t>
            </a:r>
            <a:r>
              <a:rPr lang="en-US" altLang="zh-CN" dirty="0" err="1"/>
              <a:t>Callison</a:t>
            </a:r>
            <a:r>
              <a:rPr lang="en-US" altLang="zh-CN" dirty="0"/>
              <a:t>-Burch, 2005; </a:t>
            </a:r>
            <a:r>
              <a:rPr lang="en-US" altLang="zh-CN" dirty="0" err="1"/>
              <a:t>Kauchak</a:t>
            </a:r>
            <a:r>
              <a:rPr lang="en-US" altLang="zh-CN" dirty="0"/>
              <a:t> &amp; </a:t>
            </a:r>
            <a:r>
              <a:rPr lang="en-US" altLang="zh-CN" dirty="0" err="1"/>
              <a:t>Barzilay</a:t>
            </a:r>
            <a:r>
              <a:rPr lang="en-US" altLang="zh-CN" dirty="0"/>
              <a:t>, 2006]</a:t>
            </a:r>
          </a:p>
          <a:p>
            <a:pPr lvl="1"/>
            <a:r>
              <a:rPr lang="zh-CN" altLang="en-US" dirty="0"/>
              <a:t>问题生成 </a:t>
            </a:r>
            <a:r>
              <a:rPr lang="en-US" altLang="zh-CN" dirty="0"/>
              <a:t>[Brown et al., 2005; </a:t>
            </a:r>
            <a:r>
              <a:rPr lang="en-US" altLang="zh-CN" dirty="0" err="1"/>
              <a:t>Rus</a:t>
            </a:r>
            <a:r>
              <a:rPr lang="en-US" altLang="zh-CN" dirty="0"/>
              <a:t> et al., 2010]</a:t>
            </a:r>
          </a:p>
          <a:p>
            <a:pPr lvl="2"/>
            <a:r>
              <a:rPr lang="zh-CN" altLang="en-US" dirty="0"/>
              <a:t>以教育或其他为目的</a:t>
            </a:r>
            <a:endParaRPr lang="en-US" altLang="zh-CN" dirty="0"/>
          </a:p>
        </p:txBody>
      </p:sp>
      <p:sp>
        <p:nvSpPr>
          <p:cNvPr id="3" name="标题 2"/>
          <p:cNvSpPr>
            <a:spLocks noGrp="1"/>
          </p:cNvSpPr>
          <p:nvPr>
            <p:ph type="title"/>
          </p:nvPr>
        </p:nvSpPr>
        <p:spPr/>
        <p:txBody>
          <a:bodyPr>
            <a:normAutofit fontScale="90000"/>
          </a:bodyPr>
          <a:lstStyle/>
          <a:p>
            <a:r>
              <a:rPr lang="zh-CN" altLang="en-US" dirty="0"/>
              <a:t>文本至文本生成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231</a:t>
            </a:fld>
            <a:r>
              <a:rPr lang="en-US" altLang="zh-CN"/>
              <a:t>/300</a:t>
            </a:r>
            <a:endParaRPr lang="zh-CN" altLang="en-US" dirty="0"/>
          </a:p>
        </p:txBody>
      </p:sp>
    </p:spTree>
    <p:extLst>
      <p:ext uri="{BB962C8B-B14F-4D97-AF65-F5344CB8AC3E}">
        <p14:creationId xmlns:p14="http://schemas.microsoft.com/office/powerpoint/2010/main" val="101020693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洛杉矶时报在</a:t>
            </a:r>
            <a:r>
              <a:rPr lang="en-US" altLang="zh-CN" dirty="0"/>
              <a:t>3</a:t>
            </a:r>
            <a:r>
              <a:rPr lang="zh-CN" altLang="en-US" dirty="0"/>
              <a:t>分钟内发出地震快报</a:t>
            </a:r>
            <a:endParaRPr lang="en-US" altLang="zh-CN" dirty="0"/>
          </a:p>
          <a:p>
            <a:pPr lvl="1"/>
            <a:r>
              <a:rPr lang="en-US" altLang="zh-CN" dirty="0"/>
              <a:t>2014</a:t>
            </a:r>
            <a:r>
              <a:rPr lang="zh-CN" altLang="en-US" dirty="0"/>
              <a:t>年</a:t>
            </a:r>
            <a:r>
              <a:rPr lang="en-US" altLang="zh-CN" dirty="0"/>
              <a:t>3</a:t>
            </a:r>
            <a:r>
              <a:rPr lang="zh-CN" altLang="en-US" dirty="0"/>
              <a:t>月</a:t>
            </a:r>
            <a:r>
              <a:rPr lang="en-US" altLang="zh-CN" dirty="0"/>
              <a:t>17</a:t>
            </a:r>
            <a:r>
              <a:rPr lang="zh-CN" altLang="en-US" dirty="0"/>
              <a:t>日，加利福尼亚贝佛利山附近发生了一场小型地震</a:t>
            </a:r>
            <a:endParaRPr lang="en-US" altLang="zh-CN" dirty="0"/>
          </a:p>
          <a:p>
            <a:pPr lvl="1"/>
            <a:r>
              <a:rPr lang="zh-CN" altLang="en-US" dirty="0"/>
              <a:t>洛杉矶时报在</a:t>
            </a:r>
            <a:r>
              <a:rPr lang="en-US" altLang="zh-CN" dirty="0"/>
              <a:t>3</a:t>
            </a:r>
            <a:r>
              <a:rPr lang="zh-CN" altLang="en-US" dirty="0"/>
              <a:t>分钟内发出地震快报，给出了地震的事件、地点及强度</a:t>
            </a:r>
            <a:endParaRPr lang="en-US" altLang="zh-CN" dirty="0"/>
          </a:p>
          <a:p>
            <a:pPr lvl="1"/>
            <a:r>
              <a:rPr lang="zh-CN" altLang="en-US" dirty="0"/>
              <a:t>显然，这份快报也不是人工撰写的</a:t>
            </a:r>
            <a:endParaRPr lang="en-US" altLang="zh-CN" dirty="0"/>
          </a:p>
          <a:p>
            <a:pPr lvl="1"/>
            <a:r>
              <a:rPr lang="zh-CN" altLang="en-US" dirty="0"/>
              <a:t>这份地震快报是由写稿机器人根据自动检测得到的地震数据自动生成的 </a:t>
            </a:r>
            <a:r>
              <a:rPr lang="en-US" altLang="zh-CN" dirty="0"/>
              <a:t>[</a:t>
            </a:r>
            <a:r>
              <a:rPr lang="en-US" altLang="zh-CN" dirty="0" err="1"/>
              <a:t>Oremus</a:t>
            </a:r>
            <a:r>
              <a:rPr lang="en-US" altLang="zh-CN" dirty="0"/>
              <a:t>, 2014]</a:t>
            </a:r>
          </a:p>
          <a:p>
            <a:pPr lvl="1"/>
            <a:r>
              <a:rPr lang="zh-CN" altLang="en-US" dirty="0"/>
              <a:t>这类快报仅作为一种文本形式的事件记录，作为告知发给读者</a:t>
            </a:r>
            <a:endParaRPr lang="en-US" altLang="zh-CN" dirty="0"/>
          </a:p>
          <a:p>
            <a:pPr lvl="2"/>
            <a:r>
              <a:rPr lang="zh-CN" altLang="en-US" dirty="0"/>
              <a:t>机器新闻</a:t>
            </a:r>
            <a:r>
              <a:rPr lang="en-US" altLang="zh-CN" dirty="0"/>
              <a:t>(</a:t>
            </a:r>
            <a:r>
              <a:rPr lang="en-US" altLang="zh-CN" dirty="0" err="1"/>
              <a:t>robo</a:t>
            </a:r>
            <a:r>
              <a:rPr lang="en-US" altLang="zh-CN" dirty="0"/>
              <a:t>-journalism)</a:t>
            </a:r>
            <a:r>
              <a:rPr lang="zh-CN" altLang="en-US" dirty="0"/>
              <a:t>在新闻业和媒体研究领域产生了深刻影响</a:t>
            </a:r>
            <a:r>
              <a:rPr lang="en-US" altLang="zh-CN" dirty="0"/>
              <a:t>[van Dalen, 2012; </a:t>
            </a:r>
            <a:r>
              <a:rPr lang="en-US" altLang="zh-CN" dirty="0" err="1"/>
              <a:t>Clerwall</a:t>
            </a:r>
            <a:r>
              <a:rPr lang="en-US" altLang="zh-CN" dirty="0"/>
              <a:t>, 2014; </a:t>
            </a:r>
            <a:r>
              <a:rPr lang="en-US" altLang="zh-CN" dirty="0" err="1"/>
              <a:t>Hermida</a:t>
            </a:r>
            <a:r>
              <a:rPr lang="en-US" altLang="zh-CN" dirty="0"/>
              <a:t>, 2015]</a:t>
            </a:r>
          </a:p>
          <a:p>
            <a:pPr lvl="1"/>
            <a:endParaRPr lang="en-US" altLang="zh-CN" dirty="0"/>
          </a:p>
          <a:p>
            <a:r>
              <a:rPr lang="zh-CN" altLang="en-US" dirty="0"/>
              <a:t>写稿机器人可以看成一种</a:t>
            </a:r>
            <a:r>
              <a:rPr lang="zh-CN" altLang="en-US" dirty="0">
                <a:solidFill>
                  <a:schemeClr val="accent2">
                    <a:lumMod val="75000"/>
                  </a:schemeClr>
                </a:solidFill>
              </a:rPr>
              <a:t>数据至文本</a:t>
            </a:r>
            <a:r>
              <a:rPr lang="zh-CN" altLang="en-US" dirty="0"/>
              <a:t>的自然语言生成方法</a:t>
            </a:r>
            <a:endParaRPr lang="en-US" altLang="zh-CN" dirty="0"/>
          </a:p>
          <a:p>
            <a:pPr lvl="1"/>
            <a:r>
              <a:rPr lang="zh-CN" altLang="en-US" dirty="0"/>
              <a:t>这类方法不依赖现有的文本，输入为非文本的数据</a:t>
            </a:r>
            <a:endParaRPr lang="en-US" altLang="zh-CN" dirty="0"/>
          </a:p>
          <a:p>
            <a:pPr lvl="1"/>
            <a:endParaRPr lang="en-US" altLang="zh-CN" dirty="0"/>
          </a:p>
        </p:txBody>
      </p:sp>
      <p:sp>
        <p:nvSpPr>
          <p:cNvPr id="3" name="标题 2"/>
          <p:cNvSpPr>
            <a:spLocks noGrp="1"/>
          </p:cNvSpPr>
          <p:nvPr>
            <p:ph type="title"/>
          </p:nvPr>
        </p:nvSpPr>
        <p:spPr/>
        <p:txBody>
          <a:bodyPr>
            <a:normAutofit fontScale="90000"/>
          </a:bodyPr>
          <a:lstStyle/>
          <a:p>
            <a:r>
              <a:rPr lang="zh-CN" altLang="en-US" dirty="0"/>
              <a:t>数据至文本生成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232</a:t>
            </a:fld>
            <a:r>
              <a:rPr lang="en-US" altLang="zh-CN"/>
              <a:t>/300</a:t>
            </a:r>
            <a:endParaRPr lang="zh-CN" altLang="en-US" dirty="0"/>
          </a:p>
        </p:txBody>
      </p:sp>
    </p:spTree>
    <p:extLst>
      <p:ext uri="{BB962C8B-B14F-4D97-AF65-F5344CB8AC3E}">
        <p14:creationId xmlns:p14="http://schemas.microsoft.com/office/powerpoint/2010/main" val="20632269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洛杉矶时报在</a:t>
            </a:r>
            <a:r>
              <a:rPr lang="en-US" altLang="zh-CN" dirty="0"/>
              <a:t>3</a:t>
            </a:r>
            <a:r>
              <a:rPr lang="zh-CN" altLang="en-US" dirty="0"/>
              <a:t>分钟内发出地震快报</a:t>
            </a:r>
            <a:endParaRPr lang="en-US" altLang="zh-CN" dirty="0"/>
          </a:p>
          <a:p>
            <a:pPr lvl="1"/>
            <a:r>
              <a:rPr lang="en-US" altLang="zh-CN" dirty="0"/>
              <a:t>2014</a:t>
            </a:r>
            <a:r>
              <a:rPr lang="zh-CN" altLang="en-US" dirty="0"/>
              <a:t>年</a:t>
            </a:r>
            <a:r>
              <a:rPr lang="en-US" altLang="zh-CN" dirty="0"/>
              <a:t>3</a:t>
            </a:r>
            <a:r>
              <a:rPr lang="zh-CN" altLang="en-US" dirty="0"/>
              <a:t>月</a:t>
            </a:r>
            <a:r>
              <a:rPr lang="en-US" altLang="zh-CN" dirty="0"/>
              <a:t>17</a:t>
            </a:r>
            <a:r>
              <a:rPr lang="zh-CN" altLang="en-US" dirty="0"/>
              <a:t>日，加利福尼亚贝佛利山附近发生了一场小型地震</a:t>
            </a:r>
            <a:endParaRPr lang="en-US" altLang="zh-CN" dirty="0"/>
          </a:p>
          <a:p>
            <a:pPr lvl="1"/>
            <a:r>
              <a:rPr lang="zh-CN" altLang="en-US" dirty="0"/>
              <a:t>洛杉矶时报在</a:t>
            </a:r>
            <a:r>
              <a:rPr lang="en-US" altLang="zh-CN" dirty="0"/>
              <a:t>3</a:t>
            </a:r>
            <a:r>
              <a:rPr lang="zh-CN" altLang="en-US" dirty="0"/>
              <a:t>分钟内发出地震快报，给出了地震的事件、地点及强度</a:t>
            </a:r>
            <a:endParaRPr lang="en-US" altLang="zh-CN" dirty="0"/>
          </a:p>
          <a:p>
            <a:pPr lvl="1"/>
            <a:r>
              <a:rPr lang="zh-CN" altLang="en-US" dirty="0"/>
              <a:t>显然，这份快报也不是人工撰写的</a:t>
            </a:r>
            <a:endParaRPr lang="en-US" altLang="zh-CN" dirty="0"/>
          </a:p>
          <a:p>
            <a:pPr lvl="1"/>
            <a:r>
              <a:rPr lang="zh-CN" altLang="en-US" dirty="0"/>
              <a:t>这份地震快报是由写稿机器人根据自动检测得到的地震数据自动生成的 </a:t>
            </a:r>
            <a:r>
              <a:rPr lang="en-US" altLang="zh-CN" dirty="0"/>
              <a:t>[</a:t>
            </a:r>
            <a:r>
              <a:rPr lang="en-US" altLang="zh-CN" dirty="0" err="1"/>
              <a:t>Oremus</a:t>
            </a:r>
            <a:r>
              <a:rPr lang="en-US" altLang="zh-CN" dirty="0"/>
              <a:t>, 2014]</a:t>
            </a:r>
          </a:p>
          <a:p>
            <a:pPr lvl="1"/>
            <a:r>
              <a:rPr lang="zh-CN" altLang="en-US" dirty="0"/>
              <a:t>这类快报仅作为一种文本形式的事件记录，作为告知发给读者</a:t>
            </a:r>
            <a:endParaRPr lang="en-US" altLang="zh-CN" dirty="0"/>
          </a:p>
          <a:p>
            <a:pPr lvl="2"/>
            <a:r>
              <a:rPr lang="zh-CN" altLang="en-US" dirty="0"/>
              <a:t>机器新闻</a:t>
            </a:r>
            <a:r>
              <a:rPr lang="en-US" altLang="zh-CN" dirty="0"/>
              <a:t>(</a:t>
            </a:r>
            <a:r>
              <a:rPr lang="en-US" altLang="zh-CN" dirty="0" err="1"/>
              <a:t>robo</a:t>
            </a:r>
            <a:r>
              <a:rPr lang="en-US" altLang="zh-CN" dirty="0"/>
              <a:t>-journalism)</a:t>
            </a:r>
            <a:r>
              <a:rPr lang="zh-CN" altLang="en-US" dirty="0"/>
              <a:t>在新闻业和媒体研究领域产生了深刻影响</a:t>
            </a:r>
            <a:r>
              <a:rPr lang="en-US" altLang="zh-CN" dirty="0"/>
              <a:t>[van Dalen, 2012; </a:t>
            </a:r>
            <a:r>
              <a:rPr lang="en-US" altLang="zh-CN" dirty="0" err="1"/>
              <a:t>Clerwall</a:t>
            </a:r>
            <a:r>
              <a:rPr lang="en-US" altLang="zh-CN" dirty="0"/>
              <a:t>, 2014; </a:t>
            </a:r>
            <a:r>
              <a:rPr lang="en-US" altLang="zh-CN" dirty="0" err="1"/>
              <a:t>Hermida</a:t>
            </a:r>
            <a:r>
              <a:rPr lang="en-US" altLang="zh-CN" dirty="0"/>
              <a:t>, 2015]</a:t>
            </a:r>
          </a:p>
          <a:p>
            <a:pPr lvl="1"/>
            <a:endParaRPr lang="en-US" altLang="zh-CN" dirty="0"/>
          </a:p>
          <a:p>
            <a:r>
              <a:rPr lang="zh-CN" altLang="en-US" dirty="0"/>
              <a:t>写稿机器人可以看成一种</a:t>
            </a:r>
            <a:r>
              <a:rPr lang="zh-CN" altLang="en-US" dirty="0">
                <a:solidFill>
                  <a:schemeClr val="accent2">
                    <a:lumMod val="75000"/>
                  </a:schemeClr>
                </a:solidFill>
              </a:rPr>
              <a:t>数据至文本</a:t>
            </a:r>
            <a:r>
              <a:rPr lang="zh-CN" altLang="en-US" dirty="0"/>
              <a:t>的自然语言生成方法</a:t>
            </a:r>
            <a:endParaRPr lang="en-US" altLang="zh-CN" dirty="0"/>
          </a:p>
          <a:p>
            <a:pPr lvl="1"/>
            <a:r>
              <a:rPr lang="zh-CN" altLang="en-US" dirty="0"/>
              <a:t>这类方法不依赖现有的文本，输入为非文本的数据</a:t>
            </a:r>
            <a:endParaRPr lang="en-US" altLang="zh-CN" dirty="0"/>
          </a:p>
          <a:p>
            <a:pPr lvl="1"/>
            <a:endParaRPr lang="en-US" altLang="zh-CN" dirty="0"/>
          </a:p>
        </p:txBody>
      </p:sp>
      <p:sp>
        <p:nvSpPr>
          <p:cNvPr id="3" name="标题 2"/>
          <p:cNvSpPr>
            <a:spLocks noGrp="1"/>
          </p:cNvSpPr>
          <p:nvPr>
            <p:ph type="title"/>
          </p:nvPr>
        </p:nvSpPr>
        <p:spPr/>
        <p:txBody>
          <a:bodyPr>
            <a:normAutofit fontScale="90000"/>
          </a:bodyPr>
          <a:lstStyle/>
          <a:p>
            <a:r>
              <a:rPr lang="zh-CN" altLang="en-US" dirty="0"/>
              <a:t>数据至文本生成</a:t>
            </a:r>
          </a:p>
        </p:txBody>
      </p:sp>
      <p:grpSp>
        <p:nvGrpSpPr>
          <p:cNvPr id="7" name="组合 6"/>
          <p:cNvGrpSpPr/>
          <p:nvPr/>
        </p:nvGrpSpPr>
        <p:grpSpPr>
          <a:xfrm>
            <a:off x="1043608" y="1484784"/>
            <a:ext cx="6622920" cy="3960440"/>
            <a:chOff x="1043608" y="1484784"/>
            <a:chExt cx="6622920" cy="3960440"/>
          </a:xfrm>
        </p:grpSpPr>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1484784"/>
              <a:ext cx="6622920" cy="3960440"/>
            </a:xfrm>
            <a:prstGeom prst="rect">
              <a:avLst/>
            </a:prstGeom>
            <a:ln>
              <a:noFill/>
            </a:ln>
            <a:effectLst>
              <a:outerShdw blurRad="190500" algn="tl" rotWithShape="0">
                <a:srgbClr val="000000">
                  <a:alpha val="70000"/>
                </a:srgbClr>
              </a:outerShdw>
            </a:effectLst>
          </p:spPr>
        </p:pic>
        <p:sp>
          <p:nvSpPr>
            <p:cNvPr id="6" name="矩形 5"/>
            <p:cNvSpPr/>
            <p:nvPr/>
          </p:nvSpPr>
          <p:spPr bwMode="blackWhite">
            <a:xfrm>
              <a:off x="3635896" y="2204864"/>
              <a:ext cx="648072" cy="288032"/>
            </a:xfrm>
            <a:prstGeom prst="rect">
              <a:avLst/>
            </a:prstGeom>
            <a:noFill/>
            <a:ln w="57150">
              <a:noFill/>
              <a:miter lim="800000"/>
              <a:headEnd/>
              <a:tailEnd/>
            </a:ln>
            <a:effectLst/>
            <a:scene3d>
              <a:camera prst="orthographicFront">
                <a:rot lat="0" lon="0" rev="0"/>
              </a:camera>
              <a:lightRig rig="chilly" dir="t">
                <a:rot lat="0" lon="0" rev="18480000"/>
              </a:lightRig>
            </a:scene3d>
            <a:sp3d prstMaterial="clear">
              <a:bevelT h="63500"/>
            </a:sp3d>
            <a:extLst/>
          </p:spPr>
          <p:txBody>
            <a:bodyPr rtlCol="0" anchor="ctr"/>
            <a:lstStyle/>
            <a:p>
              <a:pPr algn="ctr"/>
              <a:endParaRPr lang="zh-CN" altLang="en-US"/>
            </a:p>
          </p:txBody>
        </p:sp>
      </p:grpSp>
      <p:sp>
        <p:nvSpPr>
          <p:cNvPr id="8" name="灯片编号占位符 7"/>
          <p:cNvSpPr>
            <a:spLocks noGrp="1"/>
          </p:cNvSpPr>
          <p:nvPr>
            <p:ph type="sldNum" sz="quarter" idx="10"/>
          </p:nvPr>
        </p:nvSpPr>
        <p:spPr/>
        <p:txBody>
          <a:bodyPr/>
          <a:lstStyle/>
          <a:p>
            <a:fld id="{0C913308-F349-4B6D-A68A-DD1791B4A57B}" type="slidenum">
              <a:rPr lang="zh-CN" altLang="en-US" smtClean="0"/>
              <a:pPr/>
              <a:t>233</a:t>
            </a:fld>
            <a:r>
              <a:rPr lang="en-US" altLang="zh-CN"/>
              <a:t>/300</a:t>
            </a:r>
            <a:endParaRPr lang="zh-CN" altLang="en-US" dirty="0"/>
          </a:p>
        </p:txBody>
      </p:sp>
    </p:spTree>
    <p:extLst>
      <p:ext uri="{BB962C8B-B14F-4D97-AF65-F5344CB8AC3E}">
        <p14:creationId xmlns:p14="http://schemas.microsoft.com/office/powerpoint/2010/main" val="7907956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其它数据至文本生成的例子</a:t>
            </a:r>
            <a:endParaRPr lang="en-US" altLang="zh-CN" dirty="0"/>
          </a:p>
          <a:p>
            <a:pPr lvl="1"/>
            <a:r>
              <a:rPr lang="zh-CN" altLang="en-US" dirty="0"/>
              <a:t>足球赛报告</a:t>
            </a:r>
            <a:r>
              <a:rPr lang="en-US" altLang="zh-CN" dirty="0"/>
              <a:t>[</a:t>
            </a:r>
            <a:r>
              <a:rPr lang="en-US" altLang="zh-CN" dirty="0" err="1"/>
              <a:t>Theune</a:t>
            </a:r>
            <a:r>
              <a:rPr lang="en-US" altLang="zh-CN" dirty="0"/>
              <a:t> et al., 2001; Chen &amp; Mooney, 2008]</a:t>
            </a:r>
          </a:p>
          <a:p>
            <a:pPr lvl="1"/>
            <a:r>
              <a:rPr lang="zh-CN" altLang="en-US" dirty="0"/>
              <a:t>传感器数据汇报</a:t>
            </a:r>
            <a:r>
              <a:rPr lang="en-US" altLang="zh-CN" dirty="0"/>
              <a:t>[Molina et al., 2011]</a:t>
            </a:r>
            <a:r>
              <a:rPr lang="zh-CN" altLang="en-US" dirty="0"/>
              <a:t>与新闻速览</a:t>
            </a:r>
            <a:r>
              <a:rPr lang="en-US" altLang="zh-CN" dirty="0"/>
              <a:t>[</a:t>
            </a:r>
            <a:r>
              <a:rPr lang="en-US" altLang="zh-CN" dirty="0" err="1"/>
              <a:t>Lepp</a:t>
            </a:r>
            <a:r>
              <a:rPr lang="en-US" altLang="zh-CN" dirty="0"/>
              <a:t> et al., 2017]</a:t>
            </a:r>
          </a:p>
          <a:p>
            <a:pPr lvl="1"/>
            <a:r>
              <a:rPr lang="zh-CN" altLang="en-US" dirty="0"/>
              <a:t>环境相关文本</a:t>
            </a:r>
            <a:endParaRPr lang="en-US" altLang="zh-CN" dirty="0"/>
          </a:p>
          <a:p>
            <a:pPr lvl="2"/>
            <a:r>
              <a:rPr lang="zh-CN" altLang="en-US" dirty="0"/>
              <a:t>野生动物跟踪</a:t>
            </a:r>
            <a:r>
              <a:rPr lang="en-US" altLang="zh-CN" dirty="0"/>
              <a:t>[</a:t>
            </a:r>
            <a:r>
              <a:rPr lang="en-US" altLang="zh-CN" dirty="0" err="1"/>
              <a:t>Siddharthan</a:t>
            </a:r>
            <a:r>
              <a:rPr lang="en-US" altLang="zh-CN" dirty="0"/>
              <a:t> et al., 2013; </a:t>
            </a:r>
            <a:r>
              <a:rPr lang="en-US" altLang="zh-CN" dirty="0" err="1"/>
              <a:t>Ppnnamperuma</a:t>
            </a:r>
            <a:r>
              <a:rPr lang="en-US" altLang="zh-CN" dirty="0"/>
              <a:t> et al., 2013]</a:t>
            </a:r>
          </a:p>
          <a:p>
            <a:pPr lvl="2"/>
            <a:r>
              <a:rPr lang="zh-CN" altLang="en-US" dirty="0"/>
              <a:t>个人环境信息</a:t>
            </a:r>
            <a:r>
              <a:rPr lang="en-US" altLang="zh-CN" dirty="0"/>
              <a:t>[</a:t>
            </a:r>
            <a:r>
              <a:rPr lang="en-US" altLang="zh-CN" dirty="0" err="1"/>
              <a:t>Wanner</a:t>
            </a:r>
            <a:r>
              <a:rPr lang="en-US" altLang="zh-CN" dirty="0"/>
              <a:t> et al., 2015]</a:t>
            </a:r>
            <a:r>
              <a:rPr lang="zh-CN" altLang="en-US" dirty="0"/>
              <a:t>，如过敏预警</a:t>
            </a:r>
            <a:endParaRPr lang="en-US" altLang="zh-CN" dirty="0"/>
          </a:p>
          <a:p>
            <a:pPr lvl="1"/>
            <a:r>
              <a:rPr lang="zh-CN" altLang="en-US" dirty="0"/>
              <a:t>天气预报与金融报告</a:t>
            </a:r>
            <a:r>
              <a:rPr lang="en-US" altLang="zh-CN" dirty="0"/>
              <a:t>[Goldberg et al. , 1994; Reiter et al., 2005; Turner et al., 2008; Ramos-Soto et al., 2015; </a:t>
            </a:r>
            <a:r>
              <a:rPr lang="en-US" altLang="zh-CN" dirty="0" err="1"/>
              <a:t>Plachouras</a:t>
            </a:r>
            <a:r>
              <a:rPr lang="en-US" altLang="zh-CN" dirty="0"/>
              <a:t> et al., 2016]</a:t>
            </a:r>
          </a:p>
          <a:p>
            <a:pPr lvl="1"/>
            <a:r>
              <a:rPr lang="zh-CN" altLang="en-US" dirty="0"/>
              <a:t>医疗情境下患者信息汇总</a:t>
            </a:r>
            <a:r>
              <a:rPr lang="en-US" altLang="zh-CN" dirty="0"/>
              <a:t>[</a:t>
            </a:r>
            <a:r>
              <a:rPr lang="da-DK" altLang="zh-CN" dirty="0"/>
              <a:t>H</a:t>
            </a:r>
            <a:r>
              <a:rPr lang="en-US" altLang="zh-CN" dirty="0"/>
              <a:t>u</a:t>
            </a:r>
            <a:r>
              <a:rPr lang="da-DK" altLang="zh-CN" dirty="0"/>
              <a:t>ske-Kraus, 2003; Harris, 2008; Portet et al., 2009; Gatt et al., 2009; Banaee et al., 2013</a:t>
            </a:r>
            <a:r>
              <a:rPr lang="en-US" altLang="zh-CN" dirty="0"/>
              <a:t>]</a:t>
            </a:r>
          </a:p>
          <a:p>
            <a:pPr lvl="1"/>
            <a:r>
              <a:rPr lang="zh-CN" altLang="en-US" dirty="0"/>
              <a:t>博物馆导览</a:t>
            </a:r>
            <a:r>
              <a:rPr lang="en-US" altLang="zh-CN" dirty="0"/>
              <a:t>[</a:t>
            </a:r>
            <a:r>
              <a:rPr lang="nb-NO" altLang="zh-CN" dirty="0"/>
              <a:t>O'Donnell, 2001; Stock et al., 2007</a:t>
            </a:r>
            <a:r>
              <a:rPr lang="en-US" altLang="zh-CN" dirty="0"/>
              <a:t>]</a:t>
            </a:r>
          </a:p>
          <a:p>
            <a:pPr lvl="1"/>
            <a:endParaRPr lang="en-US" altLang="zh-CN" dirty="0"/>
          </a:p>
        </p:txBody>
      </p:sp>
      <p:sp>
        <p:nvSpPr>
          <p:cNvPr id="3" name="标题 2"/>
          <p:cNvSpPr>
            <a:spLocks noGrp="1"/>
          </p:cNvSpPr>
          <p:nvPr>
            <p:ph type="title"/>
          </p:nvPr>
        </p:nvSpPr>
        <p:spPr/>
        <p:txBody>
          <a:bodyPr>
            <a:normAutofit fontScale="90000"/>
          </a:bodyPr>
          <a:lstStyle/>
          <a:p>
            <a:r>
              <a:rPr lang="zh-CN" altLang="en-US" dirty="0"/>
              <a:t>数据至文本生成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234</a:t>
            </a:fld>
            <a:r>
              <a:rPr lang="en-US" altLang="zh-CN"/>
              <a:t>/300</a:t>
            </a:r>
            <a:endParaRPr lang="zh-CN" altLang="en-US" dirty="0"/>
          </a:p>
        </p:txBody>
      </p:sp>
    </p:spTree>
    <p:extLst>
      <p:ext uri="{BB962C8B-B14F-4D97-AF65-F5344CB8AC3E}">
        <p14:creationId xmlns:p14="http://schemas.microsoft.com/office/powerpoint/2010/main" val="396747243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数据至文本生成最为主要的目的是</a:t>
            </a:r>
            <a:r>
              <a:rPr lang="zh-CN" altLang="en-US" dirty="0">
                <a:solidFill>
                  <a:schemeClr val="accent2">
                    <a:lumMod val="75000"/>
                  </a:schemeClr>
                </a:solidFill>
              </a:rPr>
              <a:t>告知</a:t>
            </a:r>
            <a:r>
              <a:rPr lang="en-US" altLang="zh-CN" dirty="0"/>
              <a:t>(imparting information)</a:t>
            </a:r>
          </a:p>
          <a:p>
            <a:r>
              <a:rPr lang="zh-CN" altLang="en-US" dirty="0"/>
              <a:t>告知本身并不是一个微不足道的目标</a:t>
            </a:r>
            <a:endParaRPr lang="en-US" altLang="zh-CN" dirty="0"/>
          </a:p>
          <a:p>
            <a:pPr lvl="1"/>
            <a:r>
              <a:rPr lang="zh-CN" altLang="en-US" dirty="0"/>
              <a:t>告知可能触发</a:t>
            </a:r>
            <a:r>
              <a:rPr lang="zh-CN" altLang="en-US" b="1" dirty="0"/>
              <a:t>劝说</a:t>
            </a:r>
            <a:r>
              <a:rPr lang="en-US" altLang="zh-CN" dirty="0"/>
              <a:t>(persuasion)[</a:t>
            </a:r>
            <a:r>
              <a:rPr lang="en-US" altLang="zh-CN" dirty="0" err="1"/>
              <a:t>Carenini</a:t>
            </a:r>
            <a:r>
              <a:rPr lang="en-US" altLang="zh-CN" dirty="0"/>
              <a:t> &amp; Moore, 2006]</a:t>
            </a:r>
            <a:r>
              <a:rPr lang="zh-CN" altLang="en-US" dirty="0"/>
              <a:t>和</a:t>
            </a:r>
            <a:r>
              <a:rPr lang="zh-CN" altLang="en-US" b="1" dirty="0"/>
              <a:t>行为修正</a:t>
            </a:r>
            <a:r>
              <a:rPr lang="en-US" altLang="zh-CN" dirty="0"/>
              <a:t>(behavior modification)[Reiter et al., 2003]</a:t>
            </a:r>
          </a:p>
          <a:p>
            <a:pPr lvl="2"/>
            <a:r>
              <a:rPr lang="zh-CN" altLang="en-US" dirty="0"/>
              <a:t>比如，每日告知用户其用水量以及所有人的平均用水量，可能会触发其节水</a:t>
            </a:r>
            <a:endParaRPr lang="en-US" altLang="zh-CN" dirty="0"/>
          </a:p>
          <a:p>
            <a:pPr lvl="1"/>
            <a:r>
              <a:rPr lang="zh-CN" altLang="en-US" dirty="0"/>
              <a:t>要成功地完成告知，选定告知内容、区分用户觉得重要和无关紧要的信息必不可少</a:t>
            </a:r>
            <a:endParaRPr lang="en-US" altLang="zh-CN" dirty="0"/>
          </a:p>
          <a:p>
            <a:r>
              <a:rPr lang="zh-CN" altLang="en-US" dirty="0"/>
              <a:t>告知不一定需要广泛的用户群体</a:t>
            </a:r>
            <a:endParaRPr lang="en-US" altLang="zh-CN" dirty="0"/>
          </a:p>
          <a:p>
            <a:pPr lvl="1"/>
            <a:r>
              <a:rPr lang="zh-CN" altLang="en-US" dirty="0"/>
              <a:t>例如，给足球世界杯决赛生成报导是没有必要的，领域中那些顶级记者必然会进行全面的报导</a:t>
            </a:r>
            <a:endParaRPr lang="en-US" altLang="zh-CN" dirty="0"/>
          </a:p>
          <a:p>
            <a:pPr lvl="1"/>
            <a:r>
              <a:rPr lang="zh-CN" altLang="en-US" dirty="0"/>
              <a:t>相反，有很多针对特定群体的小型足球赛缺少报导</a:t>
            </a:r>
            <a:endParaRPr lang="en-US" altLang="zh-CN" dirty="0"/>
          </a:p>
        </p:txBody>
      </p:sp>
      <p:sp>
        <p:nvSpPr>
          <p:cNvPr id="3" name="标题 2"/>
          <p:cNvSpPr>
            <a:spLocks noGrp="1"/>
          </p:cNvSpPr>
          <p:nvPr>
            <p:ph type="title"/>
          </p:nvPr>
        </p:nvSpPr>
        <p:spPr/>
        <p:txBody>
          <a:bodyPr>
            <a:normAutofit fontScale="90000"/>
          </a:bodyPr>
          <a:lstStyle/>
          <a:p>
            <a:r>
              <a:rPr lang="zh-CN" altLang="en-US" dirty="0"/>
              <a:t>数据至文本生成的目标</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235</a:t>
            </a:fld>
            <a:r>
              <a:rPr lang="en-US" altLang="zh-CN"/>
              <a:t>/300</a:t>
            </a:r>
            <a:endParaRPr lang="zh-CN" altLang="en-US" dirty="0"/>
          </a:p>
        </p:txBody>
      </p:sp>
    </p:spTree>
    <p:extLst>
      <p:ext uri="{BB962C8B-B14F-4D97-AF65-F5344CB8AC3E}">
        <p14:creationId xmlns:p14="http://schemas.microsoft.com/office/powerpoint/2010/main" val="243995374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现实中的数据至文本生成的应用针对的是</a:t>
            </a:r>
            <a:r>
              <a:rPr lang="zh-CN" altLang="en-US" dirty="0">
                <a:solidFill>
                  <a:schemeClr val="accent2">
                    <a:lumMod val="75000"/>
                  </a:schemeClr>
                </a:solidFill>
              </a:rPr>
              <a:t>特定领域</a:t>
            </a:r>
            <a:r>
              <a:rPr lang="zh-CN" altLang="en-US" dirty="0"/>
              <a:t>与</a:t>
            </a:r>
            <a:r>
              <a:rPr lang="zh-CN" altLang="en-US" dirty="0">
                <a:solidFill>
                  <a:schemeClr val="accent2">
                    <a:lumMod val="75000"/>
                  </a:schemeClr>
                </a:solidFill>
              </a:rPr>
              <a:t>特定群体</a:t>
            </a:r>
            <a:endParaRPr lang="en-US" altLang="zh-CN" dirty="0">
              <a:solidFill>
                <a:schemeClr val="accent2">
                  <a:lumMod val="75000"/>
                </a:schemeClr>
              </a:solidFill>
            </a:endParaRPr>
          </a:p>
          <a:p>
            <a:r>
              <a:rPr lang="zh-CN" altLang="en-US" dirty="0"/>
              <a:t>特定领域</a:t>
            </a:r>
            <a:endParaRPr lang="en-US" altLang="zh-CN" dirty="0"/>
          </a:p>
          <a:p>
            <a:pPr lvl="1"/>
            <a:r>
              <a:rPr lang="zh-CN" altLang="en-US" dirty="0"/>
              <a:t>为海上钻井平台生成天气预报</a:t>
            </a:r>
            <a:r>
              <a:rPr lang="en-US" altLang="zh-CN" dirty="0"/>
              <a:t>[</a:t>
            </a:r>
            <a:r>
              <a:rPr lang="en-US" altLang="zh-CN" dirty="0" err="1"/>
              <a:t>Sripada</a:t>
            </a:r>
            <a:r>
              <a:rPr lang="en-US" altLang="zh-CN" dirty="0"/>
              <a:t> et al., 2003]</a:t>
            </a:r>
          </a:p>
          <a:p>
            <a:pPr lvl="1"/>
            <a:r>
              <a:rPr lang="zh-CN" altLang="en-US" dirty="0"/>
              <a:t>根据汽轮机的传感器信息生成运行报告</a:t>
            </a:r>
            <a:r>
              <a:rPr lang="en-US" altLang="zh-CN" dirty="0"/>
              <a:t>[Yu et al., 2006]</a:t>
            </a:r>
          </a:p>
          <a:p>
            <a:pPr lvl="1"/>
            <a:r>
              <a:rPr lang="zh-CN" altLang="en-US" dirty="0"/>
              <a:t>这类应用是很多公司的支柱</a:t>
            </a:r>
            <a:endParaRPr lang="en-US" altLang="zh-CN" dirty="0"/>
          </a:p>
          <a:p>
            <a:pPr lvl="2"/>
            <a:r>
              <a:rPr lang="zh-CN" altLang="en-US" dirty="0"/>
              <a:t>如</a:t>
            </a:r>
            <a:r>
              <a:rPr lang="en-US" altLang="zh-CN" dirty="0"/>
              <a:t>Narrative Science, Automated Insights, </a:t>
            </a:r>
            <a:r>
              <a:rPr lang="en-US" altLang="zh-CN" dirty="0" err="1"/>
              <a:t>Arria</a:t>
            </a:r>
            <a:r>
              <a:rPr lang="en-US" altLang="zh-CN" dirty="0"/>
              <a:t>-NLG</a:t>
            </a:r>
            <a:r>
              <a:rPr lang="zh-CN" altLang="en-US" dirty="0"/>
              <a:t>等</a:t>
            </a:r>
            <a:endParaRPr lang="en-US" altLang="zh-CN" dirty="0"/>
          </a:p>
          <a:p>
            <a:r>
              <a:rPr lang="zh-CN" altLang="en-US" dirty="0"/>
              <a:t>特定群体</a:t>
            </a:r>
            <a:r>
              <a:rPr lang="en-US" altLang="zh-CN" dirty="0"/>
              <a:t>/</a:t>
            </a:r>
            <a:r>
              <a:rPr lang="zh-CN" altLang="en-US" dirty="0"/>
              <a:t>个性化</a:t>
            </a:r>
            <a:endParaRPr lang="en-US" altLang="zh-CN" dirty="0"/>
          </a:p>
          <a:p>
            <a:pPr lvl="1"/>
            <a:r>
              <a:rPr lang="zh-CN" altLang="en-US" dirty="0"/>
              <a:t>适用于医生、护士、家长的新生儿监护</a:t>
            </a:r>
            <a:r>
              <a:rPr lang="en-US" altLang="zh-CN" dirty="0"/>
              <a:t>[</a:t>
            </a:r>
            <a:r>
              <a:rPr lang="en-US" altLang="zh-CN" dirty="0" err="1"/>
              <a:t>Mahamood</a:t>
            </a:r>
            <a:r>
              <a:rPr lang="en-US" altLang="zh-CN" dirty="0"/>
              <a:t> &amp; Reiter, 2011]</a:t>
            </a:r>
          </a:p>
          <a:p>
            <a:pPr lvl="1"/>
            <a:r>
              <a:rPr lang="zh-CN" altLang="en-US" dirty="0"/>
              <a:t>适用于胜者</a:t>
            </a:r>
            <a:r>
              <a:rPr lang="en-US" altLang="zh-CN" dirty="0"/>
              <a:t>/</a:t>
            </a:r>
            <a:r>
              <a:rPr lang="zh-CN" altLang="en-US" dirty="0"/>
              <a:t>负者、主场</a:t>
            </a:r>
            <a:r>
              <a:rPr lang="en-US" altLang="zh-CN" dirty="0"/>
              <a:t>/</a:t>
            </a:r>
            <a:r>
              <a:rPr lang="zh-CN" altLang="en-US" dirty="0"/>
              <a:t>客场或客观的体育新闻报导</a:t>
            </a:r>
            <a:r>
              <a:rPr lang="en-US" altLang="zh-CN" dirty="0"/>
              <a:t>[Lee et al., 2017]</a:t>
            </a:r>
          </a:p>
        </p:txBody>
      </p:sp>
      <p:sp>
        <p:nvSpPr>
          <p:cNvPr id="3" name="标题 2"/>
          <p:cNvSpPr>
            <a:spLocks noGrp="1"/>
          </p:cNvSpPr>
          <p:nvPr>
            <p:ph type="title"/>
          </p:nvPr>
        </p:nvSpPr>
        <p:spPr/>
        <p:txBody>
          <a:bodyPr>
            <a:normAutofit fontScale="90000"/>
          </a:bodyPr>
          <a:lstStyle/>
          <a:p>
            <a:r>
              <a:rPr lang="zh-CN" altLang="en-US" dirty="0"/>
              <a:t>数据至文本生成的应用</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236</a:t>
            </a:fld>
            <a:r>
              <a:rPr lang="en-US" altLang="zh-CN"/>
              <a:t>/300</a:t>
            </a:r>
            <a:endParaRPr lang="zh-CN" altLang="en-US" dirty="0"/>
          </a:p>
        </p:txBody>
      </p:sp>
    </p:spTree>
    <p:extLst>
      <p:ext uri="{BB962C8B-B14F-4D97-AF65-F5344CB8AC3E}">
        <p14:creationId xmlns:p14="http://schemas.microsoft.com/office/powerpoint/2010/main" val="26599552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自然语言生成 </a:t>
            </a:r>
            <a:r>
              <a:rPr lang="en-US" altLang="zh-CN" dirty="0"/>
              <a:t>(Natural Language Generation, NLG)</a:t>
            </a:r>
          </a:p>
          <a:p>
            <a:pPr lvl="1"/>
            <a:r>
              <a:rPr lang="zh-CN" altLang="en-US" dirty="0"/>
              <a:t>文本至文本生成</a:t>
            </a:r>
            <a:r>
              <a:rPr lang="en-US" altLang="zh-CN" dirty="0"/>
              <a:t>(text-to-text generation)</a:t>
            </a:r>
            <a:r>
              <a:rPr lang="zh-CN" altLang="en-US" dirty="0"/>
              <a:t>和数据至文本生成</a:t>
            </a:r>
            <a:r>
              <a:rPr lang="en-US" altLang="zh-CN" dirty="0"/>
              <a:t>(data-to-text generation)</a:t>
            </a:r>
            <a:r>
              <a:rPr lang="zh-CN" altLang="en-US" dirty="0"/>
              <a:t>都属于自然语言生成</a:t>
            </a:r>
            <a:endParaRPr lang="en-US" altLang="zh-CN" dirty="0"/>
          </a:p>
          <a:p>
            <a:pPr lvl="1"/>
            <a:r>
              <a:rPr lang="zh-CN" altLang="en-US" dirty="0"/>
              <a:t>在传统定义</a:t>
            </a:r>
            <a:r>
              <a:rPr lang="en-US" altLang="zh-CN" dirty="0"/>
              <a:t>[Reiter &amp; Dale, 1997]</a:t>
            </a:r>
            <a:r>
              <a:rPr lang="zh-CN" altLang="en-US" dirty="0"/>
              <a:t>中，这一术语更倾向于数据至文本生成</a:t>
            </a:r>
            <a:endParaRPr lang="en-US" altLang="zh-CN" dirty="0"/>
          </a:p>
          <a:p>
            <a:pPr lvl="2"/>
            <a:r>
              <a:rPr lang="zh-CN" altLang="en-US" dirty="0"/>
              <a:t>自然语言生成是人工智能和计算语言学的子领域，它关注构建可以根据非语言的信息表示产生可理解文本的计算机系统</a:t>
            </a:r>
            <a:endParaRPr lang="en-US" altLang="zh-CN" dirty="0"/>
          </a:p>
          <a:p>
            <a:r>
              <a:rPr lang="zh-CN" altLang="en-US" dirty="0"/>
              <a:t>由于</a:t>
            </a:r>
            <a:r>
              <a:rPr lang="en-US" altLang="zh-CN" dirty="0"/>
              <a:t>NLG</a:t>
            </a:r>
            <a:r>
              <a:rPr lang="zh-CN" altLang="en-US" dirty="0"/>
              <a:t>的广泛内涵，准确定义</a:t>
            </a:r>
            <a:r>
              <a:rPr lang="en-US" altLang="zh-CN" dirty="0"/>
              <a:t>NLG</a:t>
            </a:r>
            <a:r>
              <a:rPr lang="zh-CN" altLang="en-US" dirty="0"/>
              <a:t>是困难的</a:t>
            </a:r>
            <a:r>
              <a:rPr lang="en-US" altLang="zh-CN" dirty="0"/>
              <a:t>[Evans, et al., 2002]</a:t>
            </a:r>
          </a:p>
          <a:p>
            <a:pPr lvl="1"/>
            <a:r>
              <a:rPr lang="zh-CN" altLang="en-US" dirty="0"/>
              <a:t>唯一可以确定的是，其输出一定是文本</a:t>
            </a:r>
            <a:endParaRPr lang="en-US" altLang="zh-CN" dirty="0"/>
          </a:p>
          <a:p>
            <a:pPr lvl="1"/>
            <a:r>
              <a:rPr lang="zh-CN" altLang="en-US" dirty="0"/>
              <a:t>输入的类型千变万化</a:t>
            </a:r>
            <a:endParaRPr lang="en-US" altLang="zh-CN" dirty="0"/>
          </a:p>
          <a:p>
            <a:pPr lvl="2"/>
            <a:r>
              <a:rPr lang="zh-CN" altLang="en-US" dirty="0"/>
              <a:t>文本、浅层语义表示、数值型数据、结构化知识库</a:t>
            </a:r>
            <a:endParaRPr lang="en-US" altLang="zh-CN" dirty="0"/>
          </a:p>
          <a:p>
            <a:pPr lvl="2"/>
            <a:r>
              <a:rPr lang="zh-CN" altLang="en-US" dirty="0"/>
              <a:t>视觉输入：图片、视频</a:t>
            </a:r>
            <a:endParaRPr lang="en-US" altLang="zh-CN" dirty="0"/>
          </a:p>
          <a:p>
            <a:pPr lvl="1"/>
            <a:endParaRPr lang="zh-CN" altLang="en-US" dirty="0"/>
          </a:p>
        </p:txBody>
      </p:sp>
      <p:sp>
        <p:nvSpPr>
          <p:cNvPr id="3" name="标题 2"/>
          <p:cNvSpPr>
            <a:spLocks noGrp="1"/>
          </p:cNvSpPr>
          <p:nvPr>
            <p:ph type="title"/>
          </p:nvPr>
        </p:nvSpPr>
        <p:spPr/>
        <p:txBody>
          <a:bodyPr>
            <a:normAutofit fontScale="90000"/>
          </a:bodyPr>
          <a:lstStyle/>
          <a:p>
            <a:r>
              <a:rPr lang="zh-CN" altLang="en-US" dirty="0"/>
              <a:t>什么是自然语言生成？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237</a:t>
            </a:fld>
            <a:r>
              <a:rPr lang="en-US" altLang="zh-CN"/>
              <a:t>/300</a:t>
            </a:r>
            <a:endParaRPr lang="zh-CN" altLang="en-US" dirty="0"/>
          </a:p>
        </p:txBody>
      </p:sp>
    </p:spTree>
    <p:extLst>
      <p:ext uri="{BB962C8B-B14F-4D97-AF65-F5344CB8AC3E}">
        <p14:creationId xmlns:p14="http://schemas.microsoft.com/office/powerpoint/2010/main" val="422462183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文本至文本生成与数据至文本生成的边界也是模糊的</a:t>
            </a:r>
            <a:endParaRPr lang="en-US" altLang="zh-CN" dirty="0"/>
          </a:p>
          <a:p>
            <a:r>
              <a:rPr lang="zh-CN" altLang="en-US" dirty="0"/>
              <a:t>例如，自动文摘</a:t>
            </a:r>
            <a:endParaRPr lang="en-US" altLang="zh-CN" dirty="0"/>
          </a:p>
          <a:p>
            <a:pPr lvl="1"/>
            <a:r>
              <a:rPr lang="zh-CN" altLang="en-US" dirty="0"/>
              <a:t>一般被视为文本至文本生成</a:t>
            </a:r>
            <a:endParaRPr lang="en-US" altLang="zh-CN" dirty="0"/>
          </a:p>
          <a:p>
            <a:pPr lvl="1"/>
            <a:r>
              <a:rPr lang="zh-CN" altLang="en-US" dirty="0"/>
              <a:t>但很多生成式系统</a:t>
            </a:r>
            <a:r>
              <a:rPr lang="en-US" altLang="zh-CN" dirty="0"/>
              <a:t>(abstractive summarization system)</a:t>
            </a:r>
            <a:r>
              <a:rPr lang="zh-CN" altLang="en-US" dirty="0"/>
              <a:t>会利用数据至文本生成的技术</a:t>
            </a:r>
            <a:endParaRPr lang="en-US" altLang="zh-CN" dirty="0"/>
          </a:p>
          <a:p>
            <a:pPr lvl="2"/>
            <a:r>
              <a:rPr lang="zh-CN" altLang="en-US" dirty="0"/>
              <a:t>先抽取结构化的观点，再生成新的句子</a:t>
            </a:r>
            <a:r>
              <a:rPr lang="en-US" altLang="zh-CN" dirty="0"/>
              <a:t>[</a:t>
            </a:r>
            <a:r>
              <a:rPr lang="en-US" altLang="zh-CN" dirty="0" err="1"/>
              <a:t>Labbe</a:t>
            </a:r>
            <a:r>
              <a:rPr lang="en-US" altLang="zh-CN" dirty="0"/>
              <a:t> &amp; </a:t>
            </a:r>
            <a:r>
              <a:rPr lang="en-US" altLang="zh-CN" dirty="0" err="1"/>
              <a:t>Portet</a:t>
            </a:r>
            <a:r>
              <a:rPr lang="en-US" altLang="zh-CN" dirty="0"/>
              <a:t>, 2012]</a:t>
            </a:r>
          </a:p>
          <a:p>
            <a:pPr lvl="2"/>
            <a:endParaRPr lang="en-US" altLang="zh-CN" dirty="0"/>
          </a:p>
          <a:p>
            <a:pPr lvl="2"/>
            <a:endParaRPr lang="en-US" altLang="zh-CN" dirty="0"/>
          </a:p>
          <a:p>
            <a:r>
              <a:rPr lang="zh-CN" altLang="en-US" dirty="0"/>
              <a:t>下面简要介绍核心的</a:t>
            </a:r>
            <a:r>
              <a:rPr lang="en-US" altLang="zh-CN" dirty="0"/>
              <a:t>NLG</a:t>
            </a:r>
            <a:r>
              <a:rPr lang="zh-CN" altLang="en-US" dirty="0"/>
              <a:t>任务</a:t>
            </a:r>
            <a:endParaRPr lang="en-US" altLang="zh-CN" dirty="0"/>
          </a:p>
        </p:txBody>
      </p:sp>
      <p:sp>
        <p:nvSpPr>
          <p:cNvPr id="3" name="标题 2"/>
          <p:cNvSpPr>
            <a:spLocks noGrp="1"/>
          </p:cNvSpPr>
          <p:nvPr>
            <p:ph type="title"/>
          </p:nvPr>
        </p:nvSpPr>
        <p:spPr/>
        <p:txBody>
          <a:bodyPr>
            <a:normAutofit fontScale="90000"/>
          </a:bodyPr>
          <a:lstStyle/>
          <a:p>
            <a:r>
              <a:rPr lang="zh-CN" altLang="en-US" dirty="0"/>
              <a:t>什么是自然语言生成？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238</a:t>
            </a:fld>
            <a:r>
              <a:rPr lang="en-US" altLang="zh-CN"/>
              <a:t>/300</a:t>
            </a:r>
            <a:endParaRPr lang="zh-CN" altLang="en-US" dirty="0"/>
          </a:p>
        </p:txBody>
      </p:sp>
    </p:spTree>
    <p:extLst>
      <p:ext uri="{BB962C8B-B14F-4D97-AF65-F5344CB8AC3E}">
        <p14:creationId xmlns:p14="http://schemas.microsoft.com/office/powerpoint/2010/main" val="367034476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文本至文本生成研究更为充分，很多都成为了经典的、单独的、有影响力的研究领域</a:t>
            </a:r>
            <a:endParaRPr lang="en-US" altLang="zh-CN" dirty="0"/>
          </a:p>
          <a:p>
            <a:pPr lvl="1"/>
            <a:r>
              <a:rPr lang="zh-CN" altLang="en-US" dirty="0"/>
              <a:t>比如机器翻译、自动文摘等</a:t>
            </a:r>
            <a:endParaRPr lang="en-US" altLang="zh-CN" dirty="0"/>
          </a:p>
          <a:p>
            <a:pPr lvl="1"/>
            <a:r>
              <a:rPr lang="zh-CN" altLang="en-US" dirty="0"/>
              <a:t>这也是为什么</a:t>
            </a:r>
            <a:r>
              <a:rPr lang="en-US" altLang="zh-CN" dirty="0"/>
              <a:t>NLG</a:t>
            </a:r>
            <a:r>
              <a:rPr lang="zh-CN" altLang="en-US" dirty="0"/>
              <a:t>定义一般不包括这些较为独立的任务</a:t>
            </a:r>
            <a:endParaRPr lang="en-US" altLang="zh-CN" dirty="0"/>
          </a:p>
          <a:p>
            <a:r>
              <a:rPr lang="zh-CN" altLang="en-US" dirty="0"/>
              <a:t>机器翻译 </a:t>
            </a:r>
            <a:r>
              <a:rPr lang="en-US" altLang="zh-CN" dirty="0"/>
              <a:t>(Machine Translation, MT)</a:t>
            </a:r>
          </a:p>
          <a:p>
            <a:pPr lvl="1"/>
            <a:r>
              <a:rPr lang="zh-CN" altLang="en-US" dirty="0"/>
              <a:t>将一种语言用另一种语言表示</a:t>
            </a:r>
            <a:endParaRPr lang="en-US" altLang="zh-CN" dirty="0"/>
          </a:p>
          <a:p>
            <a:pPr lvl="1"/>
            <a:r>
              <a:rPr lang="zh-CN" altLang="en-US" dirty="0"/>
              <a:t>研究自计算机开始即开始</a:t>
            </a:r>
            <a:endParaRPr lang="en-US" altLang="zh-CN" dirty="0"/>
          </a:p>
          <a:p>
            <a:pPr lvl="1"/>
            <a:r>
              <a:rPr lang="zh-CN" altLang="en-US" dirty="0"/>
              <a:t>有影响力的评测包括</a:t>
            </a:r>
            <a:r>
              <a:rPr lang="en-US" altLang="zh-CN" dirty="0"/>
              <a:t>NIST</a:t>
            </a:r>
            <a:r>
              <a:rPr lang="zh-CN" altLang="en-US" dirty="0"/>
              <a:t>、</a:t>
            </a:r>
            <a:r>
              <a:rPr lang="en-US" altLang="zh-CN" dirty="0"/>
              <a:t>WMT</a:t>
            </a:r>
            <a:r>
              <a:rPr lang="zh-CN" altLang="en-US" dirty="0"/>
              <a:t>等</a:t>
            </a:r>
            <a:endParaRPr lang="en-US" altLang="zh-CN" dirty="0"/>
          </a:p>
          <a:p>
            <a:pPr lvl="1"/>
            <a:r>
              <a:rPr lang="zh-CN" altLang="en-US" dirty="0"/>
              <a:t>有影响力的模型包括</a:t>
            </a:r>
            <a:endParaRPr lang="en-US" altLang="zh-CN" dirty="0"/>
          </a:p>
          <a:p>
            <a:pPr lvl="2"/>
            <a:r>
              <a:rPr lang="zh-CN" altLang="en-US" dirty="0"/>
              <a:t>噪音信道模型</a:t>
            </a:r>
            <a:endParaRPr lang="en-US" altLang="zh-CN" dirty="0"/>
          </a:p>
          <a:p>
            <a:pPr lvl="2"/>
            <a:r>
              <a:rPr lang="en-US" altLang="zh-CN" dirty="0"/>
              <a:t>IBM</a:t>
            </a:r>
            <a:r>
              <a:rPr lang="zh-CN" altLang="en-US" dirty="0"/>
              <a:t>的</a:t>
            </a:r>
            <a:r>
              <a:rPr lang="en-US" altLang="zh-CN" dirty="0"/>
              <a:t>Model I, II, III</a:t>
            </a:r>
          </a:p>
          <a:p>
            <a:pPr lvl="2"/>
            <a:r>
              <a:rPr lang="zh-CN" altLang="en-US" dirty="0"/>
              <a:t>序列到序列模型</a:t>
            </a: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文本至文本生成</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9300" y="4005064"/>
            <a:ext cx="2857500" cy="208597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239</a:t>
            </a:fld>
            <a:r>
              <a:rPr lang="en-US" altLang="zh-CN"/>
              <a:t>/300</a:t>
            </a:r>
            <a:endParaRPr lang="zh-CN" altLang="en-US" dirty="0"/>
          </a:p>
        </p:txBody>
      </p:sp>
    </p:spTree>
    <p:extLst>
      <p:ext uri="{BB962C8B-B14F-4D97-AF65-F5344CB8AC3E}">
        <p14:creationId xmlns:p14="http://schemas.microsoft.com/office/powerpoint/2010/main" val="2664021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a:t>机器翻译</a:t>
            </a:r>
            <a:endParaRPr lang="en-US" altLang="zh-CN"/>
          </a:p>
          <a:p>
            <a:endParaRPr lang="en-US" altLang="zh-CN"/>
          </a:p>
          <a:p>
            <a:r>
              <a:rPr lang="zh-CN" altLang="en-US"/>
              <a:t>传统</a:t>
            </a:r>
            <a:endParaRPr lang="en-US" altLang="zh-CN"/>
          </a:p>
          <a:p>
            <a:pPr lvl="1"/>
            <a:r>
              <a:rPr lang="zh-CN" altLang="en-US"/>
              <a:t>多种层级</a:t>
            </a:r>
            <a:endParaRPr lang="en-US" altLang="zh-CN"/>
          </a:p>
          <a:p>
            <a:pPr lvl="1"/>
            <a:r>
              <a:rPr lang="zh-CN" altLang="en-US"/>
              <a:t>超大规模复杂系统</a:t>
            </a:r>
            <a:endParaRPr lang="en-US" altLang="zh-CN"/>
          </a:p>
          <a:p>
            <a:pPr lvl="1"/>
            <a:endParaRPr lang="en-US" altLang="zh-CN"/>
          </a:p>
          <a:p>
            <a:pPr lvl="1"/>
            <a:endParaRPr lang="en-US" altLang="zh-CN"/>
          </a:p>
          <a:p>
            <a:r>
              <a:rPr lang="zh-CN" altLang="en-US"/>
              <a:t>深度学习</a:t>
            </a:r>
            <a:endParaRPr lang="en-US" altLang="zh-CN"/>
          </a:p>
          <a:p>
            <a:pPr lvl="1"/>
            <a:r>
              <a:rPr lang="en-US" altLang="zh-CN"/>
              <a:t>Seq-to-Seq</a:t>
            </a:r>
          </a:p>
          <a:p>
            <a:pPr lvl="1"/>
            <a:r>
              <a:rPr lang="zh-CN" altLang="en-US"/>
              <a:t>句子压缩为一个向量</a:t>
            </a:r>
            <a:endParaRPr lang="en-US" altLang="zh-CN"/>
          </a:p>
        </p:txBody>
      </p:sp>
      <p:sp>
        <p:nvSpPr>
          <p:cNvPr id="3" name="标题 2"/>
          <p:cNvSpPr>
            <a:spLocks noGrp="1"/>
          </p:cNvSpPr>
          <p:nvPr>
            <p:ph type="title"/>
          </p:nvPr>
        </p:nvSpPr>
        <p:spPr/>
        <p:txBody>
          <a:bodyPr>
            <a:normAutofit fontScale="90000"/>
          </a:bodyPr>
          <a:lstStyle/>
          <a:p>
            <a:r>
              <a:rPr lang="zh-CN" altLang="en-US" dirty="0"/>
              <a:t>深度学习方法：机器翻译</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0750" y="1723873"/>
            <a:ext cx="2541589" cy="2118956"/>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1745" y="4167299"/>
            <a:ext cx="5144311" cy="129468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24</a:t>
            </a:fld>
            <a:r>
              <a:rPr lang="en-US" altLang="zh-CN"/>
              <a:t>/300</a:t>
            </a:r>
            <a:endParaRPr lang="zh-CN" altLang="en-US" dirty="0"/>
          </a:p>
        </p:txBody>
      </p:sp>
    </p:spTree>
    <p:extLst>
      <p:ext uri="{BB962C8B-B14F-4D97-AF65-F5344CB8AC3E}">
        <p14:creationId xmlns:p14="http://schemas.microsoft.com/office/powerpoint/2010/main" val="90588769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自动文摘 </a:t>
            </a:r>
            <a:r>
              <a:rPr lang="en-US" altLang="zh-CN" dirty="0"/>
              <a:t>(automatic text summarization, AS)</a:t>
            </a:r>
          </a:p>
          <a:p>
            <a:pPr lvl="1"/>
            <a:r>
              <a:rPr lang="zh-CN" altLang="en-US" dirty="0"/>
              <a:t>将文档用几句话总结</a:t>
            </a:r>
            <a:endParaRPr lang="en-US" altLang="zh-CN" dirty="0"/>
          </a:p>
          <a:p>
            <a:pPr lvl="1"/>
            <a:r>
              <a:rPr lang="zh-CN" altLang="en-US" dirty="0"/>
              <a:t>研究始于</a:t>
            </a:r>
            <a:r>
              <a:rPr lang="en-US" altLang="zh-CN" dirty="0"/>
              <a:t>NIST</a:t>
            </a:r>
            <a:r>
              <a:rPr lang="zh-CN" altLang="en-US" dirty="0"/>
              <a:t>组织的</a:t>
            </a:r>
            <a:r>
              <a:rPr lang="en-US" altLang="zh-CN" dirty="0"/>
              <a:t>DUC</a:t>
            </a:r>
            <a:r>
              <a:rPr lang="zh-CN" altLang="en-US" dirty="0"/>
              <a:t>系列会议、后成为</a:t>
            </a:r>
            <a:r>
              <a:rPr lang="en-US" altLang="zh-CN" dirty="0"/>
              <a:t>TAC</a:t>
            </a:r>
          </a:p>
          <a:p>
            <a:pPr lvl="2"/>
            <a:r>
              <a:rPr lang="zh-CN" altLang="en-US" dirty="0"/>
              <a:t>面向单文档、多文档的摘要</a:t>
            </a:r>
            <a:endParaRPr lang="en-US" altLang="zh-CN" dirty="0"/>
          </a:p>
          <a:p>
            <a:pPr lvl="3"/>
            <a:r>
              <a:rPr lang="zh-CN" altLang="en-US" dirty="0"/>
              <a:t>多文档摘要的核心难点是实体聚类、消岐；冲突化解</a:t>
            </a:r>
            <a:endParaRPr lang="en-US" altLang="zh-CN" dirty="0"/>
          </a:p>
          <a:p>
            <a:pPr lvl="2"/>
            <a:r>
              <a:rPr lang="zh-CN" altLang="en-US" dirty="0"/>
              <a:t>面向焦点对象的摘要</a:t>
            </a:r>
            <a:endParaRPr lang="en-US" altLang="zh-CN" dirty="0"/>
          </a:p>
          <a:p>
            <a:pPr lvl="1"/>
            <a:endParaRPr lang="en-US" altLang="zh-CN" dirty="0"/>
          </a:p>
          <a:p>
            <a:pPr lvl="1"/>
            <a:r>
              <a:rPr lang="zh-CN" altLang="en-US" dirty="0"/>
              <a:t>现今研究倾向于将</a:t>
            </a:r>
            <a:r>
              <a:rPr lang="en-US" altLang="zh-CN" dirty="0"/>
              <a:t>AS</a:t>
            </a:r>
            <a:r>
              <a:rPr lang="zh-CN" altLang="en-US" dirty="0"/>
              <a:t>划分为</a:t>
            </a:r>
            <a:endParaRPr lang="en-US" altLang="zh-CN" dirty="0"/>
          </a:p>
          <a:p>
            <a:pPr lvl="2"/>
            <a:r>
              <a:rPr lang="zh-CN" altLang="en-US" dirty="0"/>
              <a:t>抽取式摘要</a:t>
            </a:r>
            <a:endParaRPr lang="en-US" altLang="zh-CN" dirty="0"/>
          </a:p>
          <a:p>
            <a:pPr lvl="2"/>
            <a:r>
              <a:rPr lang="zh-CN" altLang="en-US" dirty="0"/>
              <a:t>生成式摘要</a:t>
            </a:r>
            <a:endParaRPr lang="en-US" altLang="zh-CN" dirty="0"/>
          </a:p>
          <a:p>
            <a:pPr lvl="2"/>
            <a:r>
              <a:rPr lang="zh-CN" altLang="en-US" dirty="0"/>
              <a:t>均面向短文档</a:t>
            </a:r>
            <a:endParaRPr lang="en-US" altLang="zh-CN" dirty="0"/>
          </a:p>
          <a:p>
            <a:pPr lvl="1"/>
            <a:r>
              <a:rPr lang="zh-CN" altLang="en-US" dirty="0"/>
              <a:t>目前没有有影响力的评测</a:t>
            </a:r>
            <a:endParaRPr lang="en-US" altLang="zh-CN" dirty="0"/>
          </a:p>
          <a:p>
            <a:pPr lvl="1"/>
            <a:r>
              <a:rPr lang="zh-CN" altLang="en-US" dirty="0"/>
              <a:t>常用数据集有</a:t>
            </a:r>
            <a:r>
              <a:rPr lang="en-US" altLang="zh-CN" dirty="0"/>
              <a:t>Giga, CNN, LCSTS</a:t>
            </a:r>
            <a:r>
              <a:rPr lang="zh-CN" altLang="en-US" dirty="0"/>
              <a:t>等</a:t>
            </a:r>
            <a:endParaRPr lang="en-US" altLang="zh-CN" dirty="0"/>
          </a:p>
          <a:p>
            <a:pPr lvl="2"/>
            <a:r>
              <a:rPr lang="zh-CN" altLang="en-US" dirty="0"/>
              <a:t>胜在数量、但质量远逊于</a:t>
            </a:r>
            <a:r>
              <a:rPr lang="en-US" altLang="zh-CN" dirty="0"/>
              <a:t>DUC</a:t>
            </a:r>
            <a:endParaRPr lang="zh-CN" altLang="en-US" dirty="0"/>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文本至文本生成</a:t>
            </a:r>
          </a:p>
        </p:txBody>
      </p:sp>
      <p:pic>
        <p:nvPicPr>
          <p:cNvPr id="5" name="图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72000" y="3645024"/>
            <a:ext cx="4413738" cy="2078641"/>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240</a:t>
            </a:fld>
            <a:r>
              <a:rPr lang="en-US" altLang="zh-CN"/>
              <a:t>/300</a:t>
            </a:r>
            <a:endParaRPr lang="zh-CN" altLang="en-US" dirty="0"/>
          </a:p>
        </p:txBody>
      </p:sp>
    </p:spTree>
    <p:extLst>
      <p:ext uri="{BB962C8B-B14F-4D97-AF65-F5344CB8AC3E}">
        <p14:creationId xmlns:p14="http://schemas.microsoft.com/office/powerpoint/2010/main" val="135673040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文本简化 </a:t>
            </a:r>
            <a:r>
              <a:rPr lang="en-US" altLang="zh-CN" dirty="0"/>
              <a:t>(automatic text simplification)</a:t>
            </a:r>
          </a:p>
          <a:p>
            <a:pPr lvl="1"/>
            <a:r>
              <a:rPr lang="zh-CN" altLang="en-US" dirty="0"/>
              <a:t>让文本更通俗易懂</a:t>
            </a:r>
            <a:endParaRPr lang="en-US" altLang="zh-CN" dirty="0"/>
          </a:p>
          <a:p>
            <a:pPr lvl="1"/>
            <a:r>
              <a:rPr lang="zh-CN" altLang="en-US" dirty="0"/>
              <a:t>服务儿童或有阅读障碍群体</a:t>
            </a:r>
            <a:endParaRPr lang="en-US" altLang="zh-CN" dirty="0"/>
          </a:p>
          <a:p>
            <a:pPr lvl="1"/>
            <a:r>
              <a:rPr lang="zh-CN" altLang="en-US" dirty="0"/>
              <a:t>提高网页的停留时长</a:t>
            </a:r>
            <a:endParaRPr lang="en-US" altLang="zh-CN" dirty="0"/>
          </a:p>
          <a:p>
            <a:pPr lvl="2"/>
            <a:r>
              <a:rPr lang="en-US" altLang="zh-CN" dirty="0"/>
              <a:t>eye tracking</a:t>
            </a:r>
            <a:r>
              <a:rPr lang="zh-CN" altLang="en-US" dirty="0"/>
              <a:t>显示人的关注点在那些简单、常见的词上</a:t>
            </a:r>
            <a:endParaRPr lang="en-US" altLang="zh-CN" dirty="0"/>
          </a:p>
          <a:p>
            <a:pPr lvl="1"/>
            <a:r>
              <a:rPr lang="zh-CN" altLang="en-US" dirty="0"/>
              <a:t>常用数据集有</a:t>
            </a:r>
            <a:endParaRPr lang="en-US" altLang="zh-CN" dirty="0"/>
          </a:p>
          <a:p>
            <a:pPr lvl="2"/>
            <a:r>
              <a:rPr lang="en-US" altLang="zh-CN" dirty="0"/>
              <a:t>PKWP</a:t>
            </a:r>
          </a:p>
          <a:p>
            <a:pPr lvl="2"/>
            <a:r>
              <a:rPr lang="en-US" altLang="zh-CN" dirty="0"/>
              <a:t>EW-SEW</a:t>
            </a:r>
          </a:p>
          <a:p>
            <a:pPr lvl="2"/>
            <a:r>
              <a:rPr lang="zh-CN" altLang="en-US" dirty="0"/>
              <a:t>均是抽取的</a:t>
            </a:r>
            <a:r>
              <a:rPr lang="en-US" altLang="zh-CN" dirty="0"/>
              <a:t>Wikipedia</a:t>
            </a:r>
            <a:br>
              <a:rPr lang="en-US" altLang="zh-CN" dirty="0"/>
            </a:br>
            <a:r>
              <a:rPr lang="zh-CN" altLang="en-US" dirty="0"/>
              <a:t>和</a:t>
            </a:r>
            <a:r>
              <a:rPr lang="en-US" altLang="zh-CN" dirty="0"/>
              <a:t>Simple Wikipedia</a:t>
            </a:r>
            <a:br>
              <a:rPr lang="en-US" altLang="zh-CN" dirty="0"/>
            </a:br>
            <a:r>
              <a:rPr lang="zh-CN" altLang="en-US" dirty="0"/>
              <a:t>的对齐语料</a:t>
            </a:r>
            <a:endParaRPr lang="en-US" altLang="zh-CN" dirty="0"/>
          </a:p>
          <a:p>
            <a:endParaRPr lang="en-US" altLang="zh-CN" dirty="0"/>
          </a:p>
          <a:p>
            <a:r>
              <a:rPr lang="zh-CN" altLang="en-US" dirty="0"/>
              <a:t>这其实属于一大类的复述任务，还有问题复述等任务</a:t>
            </a:r>
            <a:endParaRPr lang="en-US" altLang="zh-CN" dirty="0"/>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文本至文本生成</a:t>
            </a:r>
          </a:p>
        </p:txBody>
      </p:sp>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l="16139" t="6278" r="12988" b="32275"/>
          <a:stretch/>
        </p:blipFill>
        <p:spPr>
          <a:xfrm>
            <a:off x="4716016" y="3068960"/>
            <a:ext cx="4227308" cy="2442444"/>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241</a:t>
            </a:fld>
            <a:r>
              <a:rPr lang="en-US" altLang="zh-CN"/>
              <a:t>/300</a:t>
            </a:r>
            <a:endParaRPr lang="zh-CN" altLang="en-US" dirty="0"/>
          </a:p>
        </p:txBody>
      </p:sp>
    </p:spTree>
    <p:extLst>
      <p:ext uri="{BB962C8B-B14F-4D97-AF65-F5344CB8AC3E}">
        <p14:creationId xmlns:p14="http://schemas.microsoft.com/office/powerpoint/2010/main" val="64791255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最近几年，图像与语言结合的任务迅速兴起</a:t>
            </a:r>
            <a:endParaRPr lang="en-US" altLang="zh-CN" dirty="0"/>
          </a:p>
          <a:p>
            <a:pPr lvl="1"/>
            <a:r>
              <a:rPr lang="en-US" altLang="zh-CN" dirty="0"/>
              <a:t>CV</a:t>
            </a:r>
            <a:r>
              <a:rPr lang="zh-CN" altLang="en-US" dirty="0"/>
              <a:t>与</a:t>
            </a:r>
            <a:r>
              <a:rPr lang="en-US" altLang="zh-CN" dirty="0"/>
              <a:t>NLP</a:t>
            </a:r>
            <a:r>
              <a:rPr lang="zh-CN" altLang="en-US" dirty="0"/>
              <a:t>结合的交叉领域</a:t>
            </a:r>
            <a:endParaRPr lang="en-US" altLang="zh-CN" dirty="0"/>
          </a:p>
          <a:p>
            <a:pPr lvl="1"/>
            <a:r>
              <a:rPr lang="zh-CN" altLang="en-US" dirty="0"/>
              <a:t>寻找语言的感知基础一直是</a:t>
            </a:r>
            <a:r>
              <a:rPr lang="en-US" altLang="zh-CN" dirty="0"/>
              <a:t>AI</a:t>
            </a:r>
            <a:r>
              <a:rPr lang="zh-CN" altLang="en-US" dirty="0"/>
              <a:t>的科学关切</a:t>
            </a:r>
            <a:endParaRPr lang="en-US" altLang="zh-CN" dirty="0"/>
          </a:p>
          <a:p>
            <a:r>
              <a:rPr lang="zh-CN" altLang="en-US" dirty="0"/>
              <a:t>目前有两个</a:t>
            </a:r>
            <a:r>
              <a:rPr lang="en-US" altLang="zh-CN" dirty="0"/>
              <a:t>hot topic:</a:t>
            </a:r>
            <a:r>
              <a:rPr lang="zh-CN" altLang="en-US" dirty="0"/>
              <a:t> </a:t>
            </a:r>
            <a:r>
              <a:rPr lang="en-US" altLang="zh-CN" dirty="0"/>
              <a:t>Image captioning</a:t>
            </a:r>
            <a:r>
              <a:rPr lang="zh-CN" altLang="en-US" dirty="0"/>
              <a:t>和</a:t>
            </a:r>
            <a:r>
              <a:rPr lang="en-US" altLang="zh-CN" dirty="0"/>
              <a:t>Visual QA</a:t>
            </a:r>
          </a:p>
          <a:p>
            <a:r>
              <a:rPr lang="zh-CN" altLang="en-US" dirty="0"/>
              <a:t>图像标题生成 </a:t>
            </a:r>
            <a:r>
              <a:rPr lang="en-US" altLang="zh-CN" dirty="0"/>
              <a:t>(Image Captioning)</a:t>
            </a:r>
          </a:p>
          <a:p>
            <a:pPr lvl="1"/>
            <a:r>
              <a:rPr lang="zh-CN" altLang="en-US" dirty="0"/>
              <a:t>给定一个图片生成合适的</a:t>
            </a:r>
            <a:r>
              <a:rPr lang="zh-CN" altLang="en-US" b="1" dirty="0"/>
              <a:t>描述性</a:t>
            </a:r>
            <a:r>
              <a:rPr lang="zh-CN" altLang="en-US" dirty="0"/>
              <a:t>文字</a:t>
            </a:r>
            <a:endParaRPr lang="en-US" altLang="zh-CN" dirty="0"/>
          </a:p>
          <a:p>
            <a:pPr lvl="2"/>
            <a:r>
              <a:rPr lang="zh-CN" altLang="en-US" dirty="0"/>
              <a:t>“这是张猫的图片”，</a:t>
            </a:r>
            <a:br>
              <a:rPr lang="en-US" altLang="zh-CN" dirty="0"/>
            </a:br>
            <a:r>
              <a:rPr lang="zh-CN" altLang="en-US" dirty="0"/>
              <a:t>“白猫的例子”这样的标题不作数</a:t>
            </a:r>
            <a:endParaRPr lang="en-US" altLang="zh-CN" dirty="0"/>
          </a:p>
          <a:p>
            <a:pPr lvl="1"/>
            <a:r>
              <a:rPr lang="zh-CN" altLang="en-US" dirty="0"/>
              <a:t>有影响力的评测</a:t>
            </a:r>
            <a:endParaRPr lang="en-US" altLang="zh-CN" dirty="0"/>
          </a:p>
          <a:p>
            <a:pPr lvl="2"/>
            <a:r>
              <a:rPr lang="en-US" altLang="zh-CN" dirty="0"/>
              <a:t>MSCOCO captioning track</a:t>
            </a:r>
          </a:p>
          <a:p>
            <a:pPr lvl="1"/>
            <a:r>
              <a:rPr lang="zh-CN" altLang="en-US" dirty="0"/>
              <a:t>常用数据集还有</a:t>
            </a:r>
            <a:r>
              <a:rPr lang="en-US" altLang="zh-CN" dirty="0"/>
              <a:t>Flickr30k</a:t>
            </a: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图像与语言</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5748" y="3270775"/>
            <a:ext cx="3614402" cy="3188202"/>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242</a:t>
            </a:fld>
            <a:r>
              <a:rPr lang="en-US" altLang="zh-CN"/>
              <a:t>/300</a:t>
            </a:r>
            <a:endParaRPr lang="zh-CN" altLang="en-US" dirty="0"/>
          </a:p>
        </p:txBody>
      </p:sp>
    </p:spTree>
    <p:extLst>
      <p:ext uri="{BB962C8B-B14F-4D97-AF65-F5344CB8AC3E}">
        <p14:creationId xmlns:p14="http://schemas.microsoft.com/office/powerpoint/2010/main" val="176349492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图像问答</a:t>
            </a:r>
            <a:r>
              <a:rPr lang="en-US" altLang="zh-CN" dirty="0"/>
              <a:t>(Visual Question Answering)</a:t>
            </a:r>
          </a:p>
          <a:p>
            <a:pPr lvl="1"/>
            <a:r>
              <a:rPr lang="zh-CN" altLang="en-US" dirty="0"/>
              <a:t>根据图像回答问题</a:t>
            </a:r>
            <a:endParaRPr lang="en-US" altLang="zh-CN" dirty="0"/>
          </a:p>
          <a:p>
            <a:pPr lvl="1"/>
            <a:r>
              <a:rPr lang="zh-CN" altLang="en-US" dirty="0"/>
              <a:t>探究语言与感知信息的关系</a:t>
            </a:r>
            <a:endParaRPr lang="en-US" altLang="zh-CN" dirty="0"/>
          </a:p>
          <a:p>
            <a:pPr lvl="1"/>
            <a:r>
              <a:rPr lang="zh-CN" altLang="en-US" dirty="0"/>
              <a:t>有影响力的评测有</a:t>
            </a:r>
            <a:r>
              <a:rPr lang="en-US" altLang="zh-CN" dirty="0" err="1"/>
              <a:t>VirginiaTech</a:t>
            </a:r>
            <a:r>
              <a:rPr lang="zh-CN" altLang="en-US" dirty="0"/>
              <a:t>和</a:t>
            </a:r>
            <a:r>
              <a:rPr lang="en-US" altLang="zh-CN" dirty="0" err="1"/>
              <a:t>GeorgiaTech</a:t>
            </a:r>
            <a:r>
              <a:rPr lang="zh-CN" altLang="en-US" dirty="0"/>
              <a:t>组织的</a:t>
            </a:r>
            <a:r>
              <a:rPr lang="en-US" altLang="zh-CN" dirty="0"/>
              <a:t>VQA Challenge</a:t>
            </a: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图像与语言</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75" y="3190519"/>
            <a:ext cx="7931388" cy="3186113"/>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243</a:t>
            </a:fld>
            <a:r>
              <a:rPr lang="en-US" altLang="zh-CN"/>
              <a:t>/300</a:t>
            </a:r>
            <a:endParaRPr lang="zh-CN" altLang="en-US" dirty="0"/>
          </a:p>
        </p:txBody>
      </p:sp>
    </p:spTree>
    <p:extLst>
      <p:ext uri="{BB962C8B-B14F-4D97-AF65-F5344CB8AC3E}">
        <p14:creationId xmlns:p14="http://schemas.microsoft.com/office/powerpoint/2010/main" val="22734208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NLG</a:t>
            </a:r>
            <a:r>
              <a:rPr lang="zh-CN" altLang="en-US" dirty="0"/>
              <a:t>不只关心那些事实性信息的表达，对于非命题性的文本特征也有研究</a:t>
            </a:r>
            <a:endParaRPr lang="en-US" altLang="zh-CN" dirty="0"/>
          </a:p>
          <a:p>
            <a:pPr lvl="1"/>
            <a:r>
              <a:rPr lang="zh-CN" altLang="en-US" dirty="0"/>
              <a:t>这些“非命题性的文本特征”常常为笼统称为“风格”</a:t>
            </a:r>
            <a:endParaRPr lang="en-US" altLang="zh-CN" dirty="0"/>
          </a:p>
          <a:p>
            <a:r>
              <a:rPr lang="zh-CN" altLang="en-US" dirty="0"/>
              <a:t>风格是什么？</a:t>
            </a:r>
            <a:endParaRPr lang="en-US" altLang="zh-CN" dirty="0"/>
          </a:p>
          <a:p>
            <a:pPr lvl="1"/>
            <a:r>
              <a:rPr lang="zh-CN" altLang="en-US" dirty="0"/>
              <a:t>给风格一个严谨的定义，并说明其性质同样的困难的</a:t>
            </a:r>
            <a:endParaRPr lang="en-US" altLang="zh-CN" dirty="0"/>
          </a:p>
          <a:p>
            <a:pPr lvl="1"/>
            <a:r>
              <a:rPr lang="zh-CN" altLang="en-US" dirty="0"/>
              <a:t>一般，学者会变体</a:t>
            </a:r>
            <a:r>
              <a:rPr lang="en-US" altLang="zh-CN" dirty="0"/>
              <a:t>(variation)</a:t>
            </a:r>
            <a:r>
              <a:rPr lang="zh-CN" altLang="en-US" dirty="0"/>
              <a:t>、个性</a:t>
            </a:r>
            <a:r>
              <a:rPr lang="en-US" altLang="zh-CN" dirty="0"/>
              <a:t>(personality)</a:t>
            </a:r>
            <a:r>
              <a:rPr lang="zh-CN" altLang="en-US" dirty="0"/>
              <a:t>、情感</a:t>
            </a:r>
            <a:r>
              <a:rPr lang="en-US" altLang="zh-CN" dirty="0"/>
              <a:t>(affect)</a:t>
            </a:r>
            <a:r>
              <a:rPr lang="zh-CN" altLang="en-US" dirty="0"/>
              <a:t>视为风格</a:t>
            </a:r>
            <a:endParaRPr lang="en-US" altLang="zh-CN" dirty="0"/>
          </a:p>
          <a:p>
            <a:r>
              <a:rPr lang="zh-CN" altLang="en-US" dirty="0"/>
              <a:t>变体</a:t>
            </a:r>
            <a:r>
              <a:rPr lang="en-US" altLang="zh-CN" dirty="0"/>
              <a:t>/</a:t>
            </a:r>
            <a:r>
              <a:rPr lang="zh-CN" altLang="en-US" dirty="0"/>
              <a:t>个性</a:t>
            </a:r>
            <a:endParaRPr lang="en-US" altLang="zh-CN" dirty="0"/>
          </a:p>
          <a:p>
            <a:pPr lvl="1"/>
            <a:r>
              <a:rPr lang="zh-CN" altLang="en-US" dirty="0"/>
              <a:t>散文体</a:t>
            </a:r>
            <a:endParaRPr lang="en-US" altLang="zh-CN" dirty="0"/>
          </a:p>
          <a:p>
            <a:pPr lvl="1"/>
            <a:r>
              <a:rPr lang="zh-CN" altLang="en-US" dirty="0"/>
              <a:t>说明体</a:t>
            </a:r>
            <a:endParaRPr lang="en-US" altLang="zh-CN" dirty="0"/>
          </a:p>
          <a:p>
            <a:pPr lvl="1"/>
            <a:r>
              <a:rPr lang="zh-CN" altLang="en-US" dirty="0"/>
              <a:t>新闻体</a:t>
            </a:r>
            <a:endParaRPr lang="en-US" altLang="zh-CN" dirty="0"/>
          </a:p>
          <a:p>
            <a:pPr lvl="1"/>
            <a:r>
              <a:rPr lang="zh-CN" altLang="en-US" dirty="0">
                <a:solidFill>
                  <a:schemeClr val="accent2">
                    <a:lumMod val="75000"/>
                  </a:schemeClr>
                </a:solidFill>
              </a:rPr>
              <a:t>莎士比亚体</a:t>
            </a:r>
            <a:endParaRPr lang="en-US" altLang="zh-CN" dirty="0">
              <a:solidFill>
                <a:schemeClr val="accent2">
                  <a:lumMod val="75000"/>
                </a:schemeClr>
              </a:solidFill>
            </a:endParaRP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风格化生成</a:t>
            </a:r>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r="48946"/>
          <a:stretch/>
        </p:blipFill>
        <p:spPr>
          <a:xfrm>
            <a:off x="3635896" y="3717032"/>
            <a:ext cx="3888432" cy="1243187"/>
          </a:xfrm>
          <a:prstGeom prst="rect">
            <a:avLst/>
          </a:prstGeom>
        </p:spPr>
      </p:pic>
      <p:pic>
        <p:nvPicPr>
          <p:cNvPr id="7" name="图片 6" descr="屏幕剪辑"/>
          <p:cNvPicPr>
            <a:picLocks noChangeAspect="1"/>
          </p:cNvPicPr>
          <p:nvPr/>
        </p:nvPicPr>
        <p:blipFill rotWithShape="1">
          <a:blip r:embed="rId2">
            <a:extLst>
              <a:ext uri="{28A0092B-C50C-407E-A947-70E740481C1C}">
                <a14:useLocalDpi xmlns:a14="http://schemas.microsoft.com/office/drawing/2010/main" val="0"/>
              </a:ext>
            </a:extLst>
          </a:blip>
          <a:srcRect l="49215"/>
          <a:stretch/>
        </p:blipFill>
        <p:spPr>
          <a:xfrm>
            <a:off x="3667960" y="5389070"/>
            <a:ext cx="3867946" cy="1243187"/>
          </a:xfrm>
          <a:prstGeom prst="rect">
            <a:avLst/>
          </a:prstGeom>
        </p:spPr>
      </p:pic>
      <p:sp>
        <p:nvSpPr>
          <p:cNvPr id="8" name="左弧形箭头 7"/>
          <p:cNvSpPr/>
          <p:nvPr/>
        </p:nvSpPr>
        <p:spPr bwMode="blackWhite">
          <a:xfrm>
            <a:off x="2771800" y="4338625"/>
            <a:ext cx="576064" cy="1826679"/>
          </a:xfrm>
          <a:prstGeom prst="curvedRightArrow">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rtlCol="0" anchor="ctr"/>
          <a:lstStyle/>
          <a:p>
            <a:pPr algn="ctr"/>
            <a:endParaRPr lang="zh-CN" altLang="en-US"/>
          </a:p>
        </p:txBody>
      </p:sp>
      <p:sp>
        <p:nvSpPr>
          <p:cNvPr id="6" name="灯片编号占位符 5"/>
          <p:cNvSpPr>
            <a:spLocks noGrp="1"/>
          </p:cNvSpPr>
          <p:nvPr>
            <p:ph type="sldNum" sz="quarter" idx="10"/>
          </p:nvPr>
        </p:nvSpPr>
        <p:spPr/>
        <p:txBody>
          <a:bodyPr/>
          <a:lstStyle/>
          <a:p>
            <a:fld id="{0C913308-F349-4B6D-A68A-DD1791B4A57B}" type="slidenum">
              <a:rPr lang="zh-CN" altLang="en-US" smtClean="0"/>
              <a:pPr/>
              <a:t>244</a:t>
            </a:fld>
            <a:r>
              <a:rPr lang="en-US" altLang="zh-CN"/>
              <a:t>/300</a:t>
            </a:r>
            <a:endParaRPr lang="zh-CN" altLang="en-US" dirty="0"/>
          </a:p>
        </p:txBody>
      </p:sp>
    </p:spTree>
    <p:extLst>
      <p:ext uri="{BB962C8B-B14F-4D97-AF65-F5344CB8AC3E}">
        <p14:creationId xmlns:p14="http://schemas.microsoft.com/office/powerpoint/2010/main" val="22616147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个性化文本生成</a:t>
            </a:r>
            <a:endParaRPr lang="en-US" altLang="zh-CN" dirty="0"/>
          </a:p>
          <a:p>
            <a:pPr lvl="1"/>
            <a:r>
              <a:rPr lang="zh-CN" altLang="en-US" dirty="0"/>
              <a:t>针对某些性格特征，生成符合性格的特征</a:t>
            </a:r>
            <a:endParaRPr lang="en-US" altLang="zh-CN" dirty="0"/>
          </a:p>
          <a:p>
            <a:pPr lvl="1"/>
            <a:r>
              <a:rPr lang="zh-CN" altLang="en-US" dirty="0"/>
              <a:t>需要注意的是，性格与文风相关，但绝不是决定性的关系</a:t>
            </a:r>
            <a:endParaRPr lang="en-US" altLang="zh-CN" dirty="0"/>
          </a:p>
          <a:p>
            <a:pPr lvl="1"/>
            <a:r>
              <a:rPr lang="zh-CN" altLang="en-US" dirty="0"/>
              <a:t>因而，这类生成通常都针对对话，此时性格因素更显著</a:t>
            </a:r>
            <a:endParaRPr lang="en-US" altLang="zh-CN" dirty="0"/>
          </a:p>
          <a:p>
            <a:pPr lvl="2"/>
            <a:r>
              <a:rPr lang="zh-CN" altLang="en-US" dirty="0"/>
              <a:t>且有性格特征的对话，更容易通过图灵测试</a:t>
            </a:r>
            <a:endParaRPr lang="en-US" altLang="zh-CN" dirty="0"/>
          </a:p>
          <a:p>
            <a:r>
              <a:rPr lang="zh-CN" altLang="en-US" dirty="0"/>
              <a:t>例子 </a:t>
            </a:r>
            <a:r>
              <a:rPr lang="en-US" altLang="zh-CN" dirty="0"/>
              <a:t>[</a:t>
            </a:r>
            <a:r>
              <a:rPr lang="en-US" altLang="zh-CN" dirty="0" err="1"/>
              <a:t>Mairesse</a:t>
            </a:r>
            <a:r>
              <a:rPr lang="en-US" altLang="zh-CN" dirty="0"/>
              <a:t> &amp; Walker, 2011]</a:t>
            </a:r>
          </a:p>
          <a:p>
            <a:pPr lvl="1"/>
            <a:r>
              <a:rPr lang="zh-CN" altLang="en-US" dirty="0"/>
              <a:t>外向：</a:t>
            </a:r>
            <a:r>
              <a:rPr lang="en-US" altLang="zh-CN" dirty="0"/>
              <a:t>verbose, more expletives (swear words)</a:t>
            </a:r>
          </a:p>
          <a:p>
            <a:pPr lvl="2"/>
            <a:r>
              <a:rPr lang="en-US" altLang="zh-CN" dirty="0"/>
              <a:t>Kin </a:t>
            </a:r>
            <a:r>
              <a:rPr lang="en-US" altLang="zh-CN" dirty="0" err="1"/>
              <a:t>Khao</a:t>
            </a:r>
            <a:r>
              <a:rPr lang="en-US" altLang="zh-CN" dirty="0"/>
              <a:t> and Tossed are </a:t>
            </a:r>
            <a:r>
              <a:rPr lang="en-US" altLang="zh-CN" dirty="0">
                <a:solidFill>
                  <a:schemeClr val="accent2">
                    <a:lumMod val="75000"/>
                  </a:schemeClr>
                </a:solidFill>
              </a:rPr>
              <a:t>bloody outstanding</a:t>
            </a:r>
            <a:r>
              <a:rPr lang="en-US" altLang="zh-CN" dirty="0"/>
              <a:t>. Kin </a:t>
            </a:r>
            <a:r>
              <a:rPr lang="en-US" altLang="zh-CN" dirty="0" err="1"/>
              <a:t>Khao</a:t>
            </a:r>
            <a:r>
              <a:rPr lang="en-US" altLang="zh-CN" dirty="0"/>
              <a:t> </a:t>
            </a:r>
            <a:r>
              <a:rPr lang="en-US" altLang="zh-CN" dirty="0">
                <a:solidFill>
                  <a:schemeClr val="accent2">
                    <a:lumMod val="75000"/>
                  </a:schemeClr>
                </a:solidFill>
              </a:rPr>
              <a:t>just</a:t>
            </a:r>
            <a:r>
              <a:rPr lang="en-US" altLang="zh-CN" dirty="0"/>
              <a:t> has </a:t>
            </a:r>
            <a:r>
              <a:rPr lang="en-US" altLang="zh-CN" dirty="0">
                <a:solidFill>
                  <a:schemeClr val="accent2">
                    <a:lumMod val="75000"/>
                  </a:schemeClr>
                </a:solidFill>
              </a:rPr>
              <a:t>rude</a:t>
            </a:r>
            <a:r>
              <a:rPr lang="en-US" altLang="zh-CN" dirty="0"/>
              <a:t> staff. Tossed features sort of unmannered waiters, even if the food is somewhat </a:t>
            </a:r>
            <a:r>
              <a:rPr lang="en-US" altLang="zh-CN" dirty="0">
                <a:solidFill>
                  <a:schemeClr val="accent2">
                    <a:lumMod val="75000"/>
                  </a:schemeClr>
                </a:solidFill>
              </a:rPr>
              <a:t>quite</a:t>
            </a:r>
            <a:r>
              <a:rPr lang="en-US" altLang="zh-CN" dirty="0"/>
              <a:t> adequate.</a:t>
            </a:r>
          </a:p>
          <a:p>
            <a:pPr lvl="1"/>
            <a:r>
              <a:rPr lang="zh-CN" altLang="en-US" dirty="0"/>
              <a:t>内向：</a:t>
            </a:r>
            <a:r>
              <a:rPr lang="en-US" altLang="zh-CN" dirty="0"/>
              <a:t>more uncertainty, stammering and hedging</a:t>
            </a:r>
          </a:p>
          <a:p>
            <a:pPr lvl="2"/>
            <a:r>
              <a:rPr lang="en-US" altLang="zh-CN" dirty="0">
                <a:solidFill>
                  <a:schemeClr val="accent2">
                    <a:lumMod val="75000"/>
                  </a:schemeClr>
                </a:solidFill>
              </a:rPr>
              <a:t>Err... I am not really sure</a:t>
            </a:r>
            <a:r>
              <a:rPr lang="en-US" altLang="zh-CN" dirty="0"/>
              <a:t>. Tossed offers </a:t>
            </a:r>
            <a:r>
              <a:rPr lang="en-US" altLang="zh-CN" dirty="0">
                <a:solidFill>
                  <a:schemeClr val="accent2">
                    <a:lumMod val="75000"/>
                  </a:schemeClr>
                </a:solidFill>
              </a:rPr>
              <a:t>kind of </a:t>
            </a:r>
            <a:r>
              <a:rPr lang="en-US" altLang="zh-CN" dirty="0"/>
              <a:t>decent food. </a:t>
            </a:r>
            <a:r>
              <a:rPr lang="en-US" altLang="zh-CN" dirty="0" err="1"/>
              <a:t>Mmhm</a:t>
            </a:r>
            <a:r>
              <a:rPr lang="en-US" altLang="zh-CN" dirty="0"/>
              <a:t>... However, Kin </a:t>
            </a:r>
            <a:r>
              <a:rPr lang="en-US" altLang="zh-CN" dirty="0" err="1"/>
              <a:t>Khao</a:t>
            </a:r>
            <a:r>
              <a:rPr lang="en-US" altLang="zh-CN" dirty="0"/>
              <a:t>, which has quite adequate food, is a </a:t>
            </a:r>
            <a:r>
              <a:rPr lang="en-US" altLang="zh-CN" dirty="0" err="1"/>
              <a:t>thai</a:t>
            </a:r>
            <a:r>
              <a:rPr lang="en-US" altLang="zh-CN" dirty="0"/>
              <a:t> place. You </a:t>
            </a:r>
            <a:r>
              <a:rPr lang="en-US" altLang="zh-CN" dirty="0">
                <a:solidFill>
                  <a:schemeClr val="accent2">
                    <a:lumMod val="75000"/>
                  </a:schemeClr>
                </a:solidFill>
              </a:rPr>
              <a:t>would probably </a:t>
            </a:r>
            <a:r>
              <a:rPr lang="en-US" altLang="zh-CN" dirty="0"/>
              <a:t>enjoy these restaurants.</a:t>
            </a: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风格化生成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245</a:t>
            </a:fld>
            <a:r>
              <a:rPr lang="en-US" altLang="zh-CN"/>
              <a:t>/300</a:t>
            </a:r>
            <a:endParaRPr lang="zh-CN" altLang="en-US" dirty="0"/>
          </a:p>
        </p:txBody>
      </p:sp>
    </p:spTree>
    <p:extLst>
      <p:ext uri="{BB962C8B-B14F-4D97-AF65-F5344CB8AC3E}">
        <p14:creationId xmlns:p14="http://schemas.microsoft.com/office/powerpoint/2010/main" val="390161882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情感化文本生成 </a:t>
            </a:r>
            <a:r>
              <a:rPr lang="en-US" altLang="zh-CN" dirty="0"/>
              <a:t>(Affective NLG)[De </a:t>
            </a:r>
            <a:r>
              <a:rPr lang="en-US" altLang="zh-CN" dirty="0" err="1"/>
              <a:t>Rosis</a:t>
            </a:r>
            <a:r>
              <a:rPr lang="en-US" altLang="zh-CN" dirty="0"/>
              <a:t> &amp; Grasso, 2000]</a:t>
            </a:r>
          </a:p>
          <a:p>
            <a:pPr lvl="1"/>
            <a:r>
              <a:rPr lang="zh-CN" altLang="en-US" dirty="0"/>
              <a:t>个性化文本生成反映个人的性格，相对稳定</a:t>
            </a:r>
            <a:endParaRPr lang="en-US" altLang="zh-CN" dirty="0"/>
          </a:p>
          <a:p>
            <a:pPr lvl="1"/>
            <a:r>
              <a:rPr lang="zh-CN" altLang="en-US" dirty="0"/>
              <a:t>情感化文本生成强调在某个时刻，根据人当时的情感状态生成语言，更易变化</a:t>
            </a:r>
            <a:endParaRPr lang="en-US" altLang="zh-CN" dirty="0"/>
          </a:p>
          <a:p>
            <a:pPr lvl="1"/>
            <a:r>
              <a:rPr lang="zh-CN" altLang="en-US" dirty="0"/>
              <a:t>也有一些近期文章的目标是改变文本的情感极性，一般不称其为情感文本生成</a:t>
            </a:r>
            <a:endParaRPr lang="en-US" altLang="zh-CN" dirty="0"/>
          </a:p>
          <a:p>
            <a:endParaRPr lang="en-US" altLang="zh-CN" dirty="0"/>
          </a:p>
          <a:p>
            <a:r>
              <a:rPr lang="zh-CN" altLang="en-US" dirty="0"/>
              <a:t>双重目标</a:t>
            </a:r>
            <a:endParaRPr lang="en-US" altLang="zh-CN" dirty="0"/>
          </a:p>
          <a:p>
            <a:pPr lvl="1"/>
            <a:r>
              <a:rPr lang="zh-CN" altLang="en-US" dirty="0"/>
              <a:t>引起听话人的情感变化 </a:t>
            </a:r>
            <a:r>
              <a:rPr lang="en-US" altLang="zh-CN" dirty="0"/>
              <a:t>[</a:t>
            </a:r>
            <a:r>
              <a:rPr lang="en-US" altLang="zh-CN" dirty="0" err="1"/>
              <a:t>Sluis</a:t>
            </a:r>
            <a:r>
              <a:rPr lang="en-US" altLang="zh-CN" dirty="0"/>
              <a:t> &amp; </a:t>
            </a:r>
            <a:r>
              <a:rPr lang="en-US" altLang="zh-CN" dirty="0" err="1"/>
              <a:t>Mellish</a:t>
            </a:r>
            <a:r>
              <a:rPr lang="en-US" altLang="zh-CN" dirty="0"/>
              <a:t>, 2010]</a:t>
            </a:r>
          </a:p>
          <a:p>
            <a:pPr lvl="1"/>
            <a:r>
              <a:rPr lang="zh-CN" altLang="en-US" dirty="0"/>
              <a:t>反映个人的情感</a:t>
            </a:r>
            <a:r>
              <a:rPr lang="en-US" altLang="zh-CN" dirty="0"/>
              <a:t>/</a:t>
            </a:r>
            <a:r>
              <a:rPr lang="zh-CN" altLang="en-US" dirty="0"/>
              <a:t>礼貌程度 </a:t>
            </a:r>
            <a:r>
              <a:rPr lang="en-US" altLang="zh-CN" dirty="0"/>
              <a:t>[Brown &amp; Levinson, 1987]</a:t>
            </a:r>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风格化生成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246</a:t>
            </a:fld>
            <a:r>
              <a:rPr lang="en-US" altLang="zh-CN"/>
              <a:t>/300</a:t>
            </a:r>
            <a:endParaRPr lang="zh-CN" altLang="en-US" dirty="0"/>
          </a:p>
        </p:txBody>
      </p:sp>
    </p:spTree>
    <p:extLst>
      <p:ext uri="{BB962C8B-B14F-4D97-AF65-F5344CB8AC3E}">
        <p14:creationId xmlns:p14="http://schemas.microsoft.com/office/powerpoint/2010/main" val="3920733484"/>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情感化文本生成 </a:t>
            </a:r>
            <a:r>
              <a:rPr lang="en-US" altLang="zh-CN" dirty="0"/>
              <a:t>(Affective NLG)</a:t>
            </a:r>
          </a:p>
          <a:p>
            <a:r>
              <a:rPr lang="zh-CN" altLang="en-US" dirty="0"/>
              <a:t>影响听话人情感</a:t>
            </a:r>
            <a:endParaRPr lang="en-US" altLang="zh-CN" dirty="0"/>
          </a:p>
          <a:p>
            <a:r>
              <a:rPr lang="zh-CN" altLang="en-US" dirty="0"/>
              <a:t>积极态度</a:t>
            </a:r>
            <a:endParaRPr lang="en-US" altLang="zh-CN" dirty="0"/>
          </a:p>
          <a:p>
            <a:pPr lvl="1"/>
            <a:r>
              <a:rPr lang="en-US" altLang="zh-CN" dirty="0">
                <a:solidFill>
                  <a:schemeClr val="accent2">
                    <a:lumMod val="75000"/>
                  </a:schemeClr>
                </a:solidFill>
              </a:rPr>
              <a:t>On top of </a:t>
            </a:r>
            <a:r>
              <a:rPr lang="en-US" altLang="zh-CN" dirty="0"/>
              <a:t>this you </a:t>
            </a:r>
            <a:r>
              <a:rPr lang="en-US" altLang="zh-CN" dirty="0">
                <a:solidFill>
                  <a:schemeClr val="accent2">
                    <a:lumMod val="75000"/>
                  </a:schemeClr>
                </a:solidFill>
              </a:rPr>
              <a:t>also outperformed </a:t>
            </a:r>
            <a:r>
              <a:rPr lang="en-US" altLang="zh-CN" dirty="0"/>
              <a:t>most people in your age group </a:t>
            </a:r>
            <a:r>
              <a:rPr lang="en-US" altLang="zh-CN" dirty="0">
                <a:solidFill>
                  <a:schemeClr val="accent2">
                    <a:lumMod val="75000"/>
                  </a:schemeClr>
                </a:solidFill>
              </a:rPr>
              <a:t>with your exceptional scores </a:t>
            </a:r>
            <a:r>
              <a:rPr lang="en-US" altLang="zh-CN" dirty="0"/>
              <a:t>for Imagination and Creativity (7.9 vs 7.2) and Logical- Mathematical Intelligence (7.1 vs. 6.5).</a:t>
            </a:r>
          </a:p>
          <a:p>
            <a:r>
              <a:rPr lang="zh-CN" altLang="en-US" dirty="0"/>
              <a:t>中性</a:t>
            </a:r>
            <a:r>
              <a:rPr lang="en-US" altLang="zh-CN" dirty="0"/>
              <a:t>/</a:t>
            </a:r>
            <a:r>
              <a:rPr lang="zh-CN" altLang="en-US" dirty="0"/>
              <a:t>事实性态度</a:t>
            </a:r>
            <a:endParaRPr lang="en-US" altLang="zh-CN" dirty="0"/>
          </a:p>
          <a:p>
            <a:pPr lvl="1"/>
            <a:r>
              <a:rPr lang="en-US" altLang="zh-CN" dirty="0"/>
              <a:t>You </a:t>
            </a:r>
            <a:r>
              <a:rPr lang="en-US" altLang="zh-CN" dirty="0">
                <a:solidFill>
                  <a:schemeClr val="accent2">
                    <a:lumMod val="75000"/>
                  </a:schemeClr>
                </a:solidFill>
              </a:rPr>
              <a:t>did better than </a:t>
            </a:r>
            <a:r>
              <a:rPr lang="en-US" altLang="zh-CN" dirty="0"/>
              <a:t>most people in your age group with your scores for Imagination and Creativity (7.9 vs 7.2) and Logical-Mathematical Intelligence (7.1 vs. 6.5).</a:t>
            </a:r>
          </a:p>
          <a:p>
            <a:endParaRPr lang="en-US" altLang="zh-CN" dirty="0"/>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风格化生成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247</a:t>
            </a:fld>
            <a:r>
              <a:rPr lang="en-US" altLang="zh-CN"/>
              <a:t>/300</a:t>
            </a:r>
            <a:endParaRPr lang="zh-CN" altLang="en-US" dirty="0"/>
          </a:p>
        </p:txBody>
      </p:sp>
    </p:spTree>
    <p:extLst>
      <p:ext uri="{BB962C8B-B14F-4D97-AF65-F5344CB8AC3E}">
        <p14:creationId xmlns:p14="http://schemas.microsoft.com/office/powerpoint/2010/main" val="5594187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情感化文本生成 </a:t>
            </a:r>
            <a:r>
              <a:rPr lang="en-US" altLang="zh-CN" dirty="0"/>
              <a:t>(Affective NLG)</a:t>
            </a:r>
          </a:p>
          <a:p>
            <a:r>
              <a:rPr lang="zh-CN" altLang="en-US" dirty="0"/>
              <a:t>反映说话人态度</a:t>
            </a:r>
            <a:r>
              <a:rPr lang="en-US" altLang="zh-CN" dirty="0"/>
              <a:t>/</a:t>
            </a:r>
            <a:r>
              <a:rPr lang="zh-CN" altLang="en-US" dirty="0"/>
              <a:t>礼貌程度</a:t>
            </a:r>
            <a:endParaRPr lang="en-US" altLang="zh-CN" dirty="0"/>
          </a:p>
          <a:p>
            <a:pPr lvl="1"/>
            <a:r>
              <a:rPr lang="zh-CN" altLang="en-US" dirty="0"/>
              <a:t>直接</a:t>
            </a:r>
            <a:r>
              <a:rPr lang="en-US" altLang="zh-CN" dirty="0"/>
              <a:t>: Chop the tomatoes!</a:t>
            </a:r>
          </a:p>
          <a:p>
            <a:pPr lvl="3"/>
            <a:r>
              <a:rPr lang="zh-CN" altLang="en-US" dirty="0"/>
              <a:t>英文中没有</a:t>
            </a:r>
            <a:r>
              <a:rPr lang="en-US" altLang="zh-CN" dirty="0"/>
              <a:t>please</a:t>
            </a:r>
            <a:r>
              <a:rPr lang="zh-CN" altLang="en-US" dirty="0"/>
              <a:t>的祈使句是非常粗鲁的，即使有</a:t>
            </a:r>
            <a:r>
              <a:rPr lang="en-US" altLang="zh-CN" dirty="0"/>
              <a:t>please</a:t>
            </a:r>
            <a:r>
              <a:rPr lang="zh-CN" altLang="en-US" dirty="0"/>
              <a:t>语气也很强势</a:t>
            </a:r>
            <a:endParaRPr lang="en-US" altLang="zh-CN" dirty="0"/>
          </a:p>
          <a:p>
            <a:pPr lvl="1"/>
            <a:r>
              <a:rPr lang="zh-CN" altLang="en-US" dirty="0"/>
              <a:t>寻求认可</a:t>
            </a:r>
            <a:r>
              <a:rPr lang="en-US" altLang="zh-CN" dirty="0"/>
              <a:t>: Would it be possible for you to chop the tomatoes?</a:t>
            </a:r>
          </a:p>
          <a:p>
            <a:pPr lvl="3"/>
            <a:r>
              <a:rPr lang="en-US" altLang="zh-CN" dirty="0"/>
              <a:t>will</a:t>
            </a:r>
            <a:r>
              <a:rPr lang="zh-CN" altLang="en-US" dirty="0"/>
              <a:t>预设对方同意请求</a:t>
            </a:r>
            <a:endParaRPr lang="en-US" altLang="zh-CN" dirty="0"/>
          </a:p>
          <a:p>
            <a:pPr lvl="1"/>
            <a:r>
              <a:rPr lang="zh-CN" altLang="en-US" dirty="0"/>
              <a:t>自主</a:t>
            </a:r>
            <a:r>
              <a:rPr lang="en-US" altLang="zh-CN" dirty="0"/>
              <a:t>: Could you possibly chop the tomatoes?</a:t>
            </a:r>
          </a:p>
          <a:p>
            <a:pPr lvl="3"/>
            <a:r>
              <a:rPr lang="zh-CN" altLang="en-US" dirty="0"/>
              <a:t>这里</a:t>
            </a:r>
            <a:r>
              <a:rPr lang="en-US" altLang="zh-CN" dirty="0"/>
              <a:t>could</a:t>
            </a:r>
            <a:r>
              <a:rPr lang="zh-CN" altLang="en-US" dirty="0"/>
              <a:t>表示只是询问对方能力</a:t>
            </a:r>
            <a:endParaRPr lang="en-US" altLang="zh-CN" dirty="0"/>
          </a:p>
          <a:p>
            <a:pPr lvl="1"/>
            <a:r>
              <a:rPr lang="zh-CN" altLang="en-US" dirty="0"/>
              <a:t>间接：</a:t>
            </a:r>
            <a:r>
              <a:rPr lang="en-US" altLang="zh-CN" dirty="0"/>
              <a:t>The tomatoes aren’t chopped yet</a:t>
            </a:r>
          </a:p>
          <a:p>
            <a:pPr lvl="3"/>
            <a:r>
              <a:rPr lang="zh-CN" altLang="en-US" dirty="0"/>
              <a:t>最为委婉，由听话者自行推断说话者意图</a:t>
            </a:r>
            <a:endParaRPr lang="en-US" altLang="zh-CN" dirty="0"/>
          </a:p>
          <a:p>
            <a:r>
              <a:rPr lang="zh-CN" altLang="en-US" dirty="0"/>
              <a:t>对听话者的胁迫逐渐削弱</a:t>
            </a:r>
            <a:endParaRPr lang="en-US" altLang="zh-CN" dirty="0"/>
          </a:p>
          <a:p>
            <a:endParaRPr lang="en-US" altLang="zh-CN" dirty="0"/>
          </a:p>
        </p:txBody>
      </p:sp>
      <p:sp>
        <p:nvSpPr>
          <p:cNvPr id="3" name="标题 2"/>
          <p:cNvSpPr>
            <a:spLocks noGrp="1"/>
          </p:cNvSpPr>
          <p:nvPr>
            <p:ph type="title"/>
          </p:nvPr>
        </p:nvSpPr>
        <p:spPr/>
        <p:txBody>
          <a:bodyPr>
            <a:normAutofit fontScale="90000"/>
          </a:bodyPr>
          <a:lstStyle/>
          <a:p>
            <a:r>
              <a:rPr lang="en-US" altLang="zh-CN" dirty="0"/>
              <a:t>NLG</a:t>
            </a:r>
            <a:r>
              <a:rPr lang="zh-CN" altLang="en-US" dirty="0"/>
              <a:t>任务概览 </a:t>
            </a:r>
            <a:r>
              <a:rPr lang="en-US" altLang="zh-CN" dirty="0"/>
              <a:t>– </a:t>
            </a:r>
            <a:r>
              <a:rPr lang="zh-CN" altLang="en-US" dirty="0"/>
              <a:t>风格化生成</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248</a:t>
            </a:fld>
            <a:r>
              <a:rPr lang="en-US" altLang="zh-CN"/>
              <a:t>/300</a:t>
            </a:r>
            <a:endParaRPr lang="zh-CN" altLang="en-US" dirty="0"/>
          </a:p>
        </p:txBody>
      </p:sp>
    </p:spTree>
    <p:extLst>
      <p:ext uri="{BB962C8B-B14F-4D97-AF65-F5344CB8AC3E}">
        <p14:creationId xmlns:p14="http://schemas.microsoft.com/office/powerpoint/2010/main" val="110635245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自然语言生成</a:t>
            </a:r>
            <a:r>
              <a:rPr lang="en-US" altLang="zh-CN" dirty="0"/>
              <a:t>(Natural Language Generation, NLG)</a:t>
            </a:r>
          </a:p>
          <a:p>
            <a:pPr lvl="1"/>
            <a:r>
              <a:rPr lang="zh-CN" altLang="en-US" dirty="0"/>
              <a:t>文本至文本、数据至文本</a:t>
            </a:r>
            <a:endParaRPr lang="en-US" altLang="zh-CN" dirty="0"/>
          </a:p>
          <a:p>
            <a:pPr lvl="1"/>
            <a:r>
              <a:rPr lang="zh-CN" altLang="en-US" dirty="0"/>
              <a:t>传统定义</a:t>
            </a:r>
            <a:endParaRPr lang="en-US" altLang="zh-CN" dirty="0"/>
          </a:p>
          <a:p>
            <a:pPr lvl="1"/>
            <a:r>
              <a:rPr lang="zh-CN" altLang="en-US" dirty="0"/>
              <a:t>核心任务概览</a:t>
            </a:r>
            <a:endParaRPr lang="en-US" altLang="zh-CN" dirty="0"/>
          </a:p>
          <a:p>
            <a:pPr lvl="1"/>
            <a:endParaRPr lang="en-US" altLang="zh-CN" dirty="0"/>
          </a:p>
          <a:p>
            <a:r>
              <a:rPr lang="en-US" altLang="zh-CN" dirty="0"/>
              <a:t>NLG</a:t>
            </a:r>
            <a:r>
              <a:rPr lang="zh-CN" altLang="en-US" dirty="0"/>
              <a:t>的一般解决方案</a:t>
            </a:r>
            <a:endParaRPr lang="en-US" altLang="zh-CN" dirty="0"/>
          </a:p>
          <a:p>
            <a:pPr lvl="1"/>
            <a:r>
              <a:rPr lang="zh-CN" altLang="en-US" dirty="0"/>
              <a:t>传统方案</a:t>
            </a:r>
            <a:endParaRPr lang="en-US" altLang="zh-CN" dirty="0"/>
          </a:p>
          <a:p>
            <a:pPr lvl="1"/>
            <a:r>
              <a:rPr lang="zh-CN" altLang="en-US" dirty="0"/>
              <a:t>深度学习方案</a:t>
            </a:r>
            <a:endParaRPr lang="en-US" altLang="zh-CN" dirty="0"/>
          </a:p>
          <a:p>
            <a:pPr marL="457200" lvl="1" indent="0">
              <a:buNone/>
            </a:pPr>
            <a:endParaRPr lang="en-US" altLang="zh-CN" dirty="0"/>
          </a:p>
          <a:p>
            <a:r>
              <a:rPr lang="en-US" altLang="zh-CN" dirty="0"/>
              <a:t>NLG</a:t>
            </a:r>
            <a:r>
              <a:rPr lang="zh-CN" altLang="en-US" dirty="0"/>
              <a:t>的评价</a:t>
            </a:r>
            <a:endParaRPr lang="en-US" altLang="zh-CN" dirty="0"/>
          </a:p>
          <a:p>
            <a:pPr lvl="1"/>
            <a:r>
              <a:rPr lang="zh-CN" altLang="en-US" dirty="0"/>
              <a:t>内部评价</a:t>
            </a:r>
            <a:endParaRPr lang="en-US" altLang="zh-CN" dirty="0"/>
          </a:p>
          <a:p>
            <a:pPr lvl="1"/>
            <a:r>
              <a:rPr lang="zh-CN" altLang="en-US" dirty="0"/>
              <a:t>外部评价</a:t>
            </a:r>
          </a:p>
        </p:txBody>
      </p:sp>
      <p:sp>
        <p:nvSpPr>
          <p:cNvPr id="3" name="标题 2"/>
          <p:cNvSpPr>
            <a:spLocks noGrp="1"/>
          </p:cNvSpPr>
          <p:nvPr>
            <p:ph type="title"/>
          </p:nvPr>
        </p:nvSpPr>
        <p:spPr/>
        <p:txBody>
          <a:bodyPr>
            <a:normAutofit fontScale="90000"/>
          </a:bodyPr>
          <a:lstStyle/>
          <a:p>
            <a:r>
              <a:rPr lang="zh-CN" altLang="en-US" dirty="0"/>
              <a:t>内容</a:t>
            </a:r>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1473" y="3068960"/>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249</a:t>
            </a:fld>
            <a:r>
              <a:rPr lang="en-US" altLang="zh-CN"/>
              <a:t>/300</a:t>
            </a:r>
            <a:endParaRPr lang="zh-CN" altLang="en-US" dirty="0"/>
          </a:p>
        </p:txBody>
      </p:sp>
    </p:spTree>
    <p:extLst>
      <p:ext uri="{BB962C8B-B14F-4D97-AF65-F5344CB8AC3E}">
        <p14:creationId xmlns:p14="http://schemas.microsoft.com/office/powerpoint/2010/main" val="3634786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solidFill>
                  <a:schemeClr val="accent2">
                    <a:lumMod val="75000"/>
                  </a:schemeClr>
                </a:solidFill>
              </a:rPr>
              <a:t>向量</a:t>
            </a:r>
            <a:r>
              <a:rPr lang="zh-CN" altLang="en-US" dirty="0"/>
              <a:t>：一切的表示，表示一切</a:t>
            </a:r>
            <a:endParaRPr lang="en-US" altLang="zh-CN" dirty="0"/>
          </a:p>
          <a:p>
            <a:pPr lvl="1"/>
            <a:endParaRPr lang="en-US" altLang="zh-CN" dirty="0">
              <a:solidFill>
                <a:schemeClr val="accent2">
                  <a:lumMod val="75000"/>
                </a:schemeClr>
              </a:solidFill>
            </a:endParaRPr>
          </a:p>
          <a:p>
            <a:r>
              <a:rPr lang="zh-CN" altLang="en-US" dirty="0">
                <a:solidFill>
                  <a:schemeClr val="accent2">
                    <a:lumMod val="75000"/>
                  </a:schemeClr>
                </a:solidFill>
              </a:rPr>
              <a:t>词素、词、短语、句子</a:t>
            </a:r>
            <a:r>
              <a:rPr lang="zh-CN" altLang="en-US" dirty="0"/>
              <a:t>都可以表示为</a:t>
            </a:r>
            <a:r>
              <a:rPr lang="zh-CN" altLang="en-US" dirty="0">
                <a:solidFill>
                  <a:schemeClr val="accent1">
                    <a:lumMod val="75000"/>
                  </a:schemeClr>
                </a:solidFill>
              </a:rPr>
              <a:t>向量</a:t>
            </a:r>
            <a:endParaRPr lang="en-US" altLang="zh-CN" dirty="0">
              <a:solidFill>
                <a:schemeClr val="accent1">
                  <a:lumMod val="75000"/>
                </a:schemeClr>
              </a:solidFill>
            </a:endParaRPr>
          </a:p>
          <a:p>
            <a:pPr marL="0" indent="0">
              <a:buNone/>
            </a:pPr>
            <a:endParaRPr lang="en-US" altLang="zh-CN" dirty="0"/>
          </a:p>
          <a:p>
            <a:r>
              <a:rPr lang="zh-CN" altLang="en-US" dirty="0"/>
              <a:t>描述语汇间的复杂关系</a:t>
            </a:r>
            <a:endParaRPr lang="en-US" altLang="zh-CN" dirty="0"/>
          </a:p>
          <a:p>
            <a:pPr lvl="1"/>
            <a:r>
              <a:rPr lang="zh-CN" altLang="en-US" dirty="0"/>
              <a:t>多维、连续</a:t>
            </a:r>
            <a:endParaRPr lang="en-US" altLang="zh-CN" dirty="0"/>
          </a:p>
          <a:p>
            <a:pPr lvl="1"/>
            <a:r>
              <a:rPr lang="zh-CN" altLang="en-US" dirty="0"/>
              <a:t>相似性</a:t>
            </a:r>
            <a:endParaRPr lang="en-US" altLang="zh-CN" dirty="0"/>
          </a:p>
          <a:p>
            <a:pPr lvl="1"/>
            <a:r>
              <a:rPr lang="zh-CN" altLang="en-US" dirty="0"/>
              <a:t>模糊性</a:t>
            </a:r>
            <a:endParaRPr lang="en-US" altLang="zh-CN" dirty="0"/>
          </a:p>
        </p:txBody>
      </p:sp>
      <p:sp>
        <p:nvSpPr>
          <p:cNvPr id="3" name="标题 2"/>
          <p:cNvSpPr>
            <a:spLocks noGrp="1"/>
          </p:cNvSpPr>
          <p:nvPr>
            <p:ph type="title"/>
          </p:nvPr>
        </p:nvSpPr>
        <p:spPr/>
        <p:txBody>
          <a:bodyPr>
            <a:normAutofit fontScale="90000"/>
          </a:bodyPr>
          <a:lstStyle/>
          <a:p>
            <a:r>
              <a:rPr lang="zh-CN" altLang="en-US"/>
              <a:t>深度学习方法</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3573462"/>
            <a:ext cx="3263900" cy="2541295"/>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25</a:t>
            </a:fld>
            <a:r>
              <a:rPr lang="en-US" altLang="zh-CN"/>
              <a:t>/300</a:t>
            </a:r>
            <a:endParaRPr lang="zh-CN" altLang="en-US" dirty="0"/>
          </a:p>
        </p:txBody>
      </p:sp>
    </p:spTree>
    <p:extLst>
      <p:ext uri="{BB962C8B-B14F-4D97-AF65-F5344CB8AC3E}">
        <p14:creationId xmlns:p14="http://schemas.microsoft.com/office/powerpoint/2010/main" val="2670258911"/>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自然语言生成作为一个复杂的过程涉及到诸多问题</a:t>
            </a:r>
            <a:endParaRPr lang="en-US" altLang="zh-CN" dirty="0"/>
          </a:p>
          <a:p>
            <a:r>
              <a:rPr lang="zh-CN" altLang="en-US" dirty="0"/>
              <a:t>这些问题可以划分为以下的层次</a:t>
            </a:r>
            <a:r>
              <a:rPr lang="en-US" altLang="zh-CN" dirty="0"/>
              <a:t>[Reiter &amp; Dale, 1997, 2000]</a:t>
            </a:r>
          </a:p>
          <a:p>
            <a:pPr lvl="1"/>
            <a:r>
              <a:rPr lang="zh-CN" altLang="en-US" dirty="0"/>
              <a:t>说什么 </a:t>
            </a:r>
            <a:r>
              <a:rPr lang="en-US" altLang="zh-CN" dirty="0"/>
              <a:t>(what to say)</a:t>
            </a:r>
          </a:p>
          <a:p>
            <a:pPr lvl="2"/>
            <a:r>
              <a:rPr lang="zh-CN" altLang="en-US" dirty="0"/>
              <a:t>内容确定 </a:t>
            </a:r>
            <a:r>
              <a:rPr lang="en-US" altLang="zh-CN" dirty="0"/>
              <a:t>(content determination)</a:t>
            </a:r>
          </a:p>
          <a:p>
            <a:pPr lvl="1"/>
            <a:r>
              <a:rPr lang="zh-CN" altLang="en-US" dirty="0"/>
              <a:t>怎么说 </a:t>
            </a:r>
            <a:r>
              <a:rPr lang="en-US" altLang="zh-CN" dirty="0"/>
              <a:t>(how to say it)</a:t>
            </a:r>
          </a:p>
          <a:p>
            <a:pPr lvl="2"/>
            <a:r>
              <a:rPr lang="zh-CN" altLang="en-US" dirty="0"/>
              <a:t>文本组织 </a:t>
            </a:r>
            <a:r>
              <a:rPr lang="en-US" altLang="zh-CN" dirty="0"/>
              <a:t>(text structuring)</a:t>
            </a:r>
            <a:r>
              <a:rPr lang="zh-CN" altLang="en-US" dirty="0"/>
              <a:t>：确定信息以何种顺序表达</a:t>
            </a:r>
            <a:endParaRPr lang="en-US" altLang="zh-CN" dirty="0"/>
          </a:p>
          <a:p>
            <a:pPr lvl="2"/>
            <a:r>
              <a:rPr lang="zh-CN" altLang="en-US" dirty="0"/>
              <a:t>语句组织 </a:t>
            </a:r>
            <a:r>
              <a:rPr lang="en-US" altLang="zh-CN" dirty="0"/>
              <a:t>(sentence structuring)</a:t>
            </a:r>
            <a:r>
              <a:rPr lang="zh-CN" altLang="en-US" dirty="0"/>
              <a:t>：确定每个语句如何表达</a:t>
            </a:r>
            <a:endParaRPr lang="en-US" altLang="zh-CN" dirty="0"/>
          </a:p>
          <a:p>
            <a:pPr lvl="3"/>
            <a:r>
              <a:rPr lang="zh-CN" altLang="en-US" dirty="0"/>
              <a:t>信息汇集 </a:t>
            </a:r>
            <a:r>
              <a:rPr lang="en-US" altLang="zh-CN" dirty="0"/>
              <a:t>(sentence aggregation)</a:t>
            </a:r>
            <a:r>
              <a:rPr lang="zh-CN" altLang="en-US" dirty="0"/>
              <a:t>：每个句子应当包含哪些信息</a:t>
            </a:r>
            <a:endParaRPr lang="en-US" altLang="zh-CN" dirty="0"/>
          </a:p>
          <a:p>
            <a:pPr lvl="3"/>
            <a:r>
              <a:rPr lang="zh-CN" altLang="en-US" dirty="0"/>
              <a:t>信息表达 </a:t>
            </a:r>
            <a:r>
              <a:rPr lang="en-US" altLang="zh-CN" dirty="0"/>
              <a:t>(lexicalization)</a:t>
            </a:r>
            <a:r>
              <a:rPr lang="zh-CN" altLang="en-US" dirty="0"/>
              <a:t>：寻找合适的词表达信息</a:t>
            </a:r>
            <a:endParaRPr lang="en-US" altLang="zh-CN" dirty="0"/>
          </a:p>
          <a:p>
            <a:pPr lvl="3"/>
            <a:r>
              <a:rPr lang="zh-CN" altLang="en-US" dirty="0"/>
              <a:t>指称生成 </a:t>
            </a:r>
            <a:r>
              <a:rPr lang="en-US" altLang="zh-CN" dirty="0"/>
              <a:t>(referring expression generation)</a:t>
            </a:r>
            <a:r>
              <a:rPr lang="zh-CN" altLang="en-US" dirty="0"/>
              <a:t>：如果出现相同的词，需要共指还是区分？</a:t>
            </a:r>
            <a:endParaRPr lang="en-US" altLang="zh-CN" dirty="0"/>
          </a:p>
          <a:p>
            <a:pPr lvl="2"/>
            <a:r>
              <a:rPr lang="zh-CN" altLang="en-US" dirty="0"/>
              <a:t>语言实现 </a:t>
            </a:r>
            <a:r>
              <a:rPr lang="en-US" altLang="zh-CN" dirty="0"/>
              <a:t>(linguistic realization)</a:t>
            </a:r>
            <a:endParaRPr lang="zh-CN" altLang="en-US" dirty="0"/>
          </a:p>
        </p:txBody>
      </p:sp>
      <p:sp>
        <p:nvSpPr>
          <p:cNvPr id="3" name="标题 2"/>
          <p:cNvSpPr>
            <a:spLocks noGrp="1"/>
          </p:cNvSpPr>
          <p:nvPr>
            <p:ph type="title"/>
          </p:nvPr>
        </p:nvSpPr>
        <p:spPr/>
        <p:txBody>
          <a:bodyPr>
            <a:normAutofit fontScale="90000"/>
          </a:bodyPr>
          <a:lstStyle/>
          <a:p>
            <a:r>
              <a:rPr lang="en-US" altLang="zh-CN" dirty="0"/>
              <a:t>NLG</a:t>
            </a:r>
            <a:r>
              <a:rPr lang="zh-CN" altLang="en-US" dirty="0"/>
              <a:t>的传统解决方案</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250</a:t>
            </a:fld>
            <a:r>
              <a:rPr lang="en-US" altLang="zh-CN"/>
              <a:t>/300</a:t>
            </a:r>
            <a:endParaRPr lang="zh-CN" altLang="en-US" dirty="0"/>
          </a:p>
        </p:txBody>
      </p:sp>
    </p:spTree>
    <p:extLst>
      <p:ext uri="{BB962C8B-B14F-4D97-AF65-F5344CB8AC3E}">
        <p14:creationId xmlns:p14="http://schemas.microsoft.com/office/powerpoint/2010/main" val="2440595094"/>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事实上，神经网络</a:t>
            </a:r>
            <a:r>
              <a:rPr lang="en-US" altLang="zh-CN" dirty="0"/>
              <a:t>(NN)</a:t>
            </a:r>
            <a:r>
              <a:rPr lang="zh-CN" altLang="en-US" dirty="0"/>
              <a:t>在</a:t>
            </a:r>
            <a:r>
              <a:rPr lang="en-US" altLang="zh-CN" dirty="0"/>
              <a:t>NLG</a:t>
            </a:r>
            <a:r>
              <a:rPr lang="zh-CN" altLang="en-US" dirty="0"/>
              <a:t>中的应用可以追溯至</a:t>
            </a:r>
            <a:r>
              <a:rPr lang="en-US" altLang="zh-CN" dirty="0" err="1"/>
              <a:t>Kukich</a:t>
            </a:r>
            <a:r>
              <a:rPr lang="zh-CN" altLang="en-US" dirty="0"/>
              <a:t>（</a:t>
            </a:r>
            <a:r>
              <a:rPr lang="en-US" altLang="zh-CN" dirty="0"/>
              <a:t>1987</a:t>
            </a:r>
            <a:r>
              <a:rPr lang="zh-CN" altLang="en-US" dirty="0"/>
              <a:t>），但受限于小规模样本</a:t>
            </a:r>
            <a:endParaRPr lang="en-US" altLang="zh-CN" dirty="0"/>
          </a:p>
          <a:p>
            <a:r>
              <a:rPr lang="zh-CN" altLang="en-US" dirty="0"/>
              <a:t>随着计算机硬件的发展，</a:t>
            </a:r>
            <a:r>
              <a:rPr lang="en-US" altLang="zh-CN" dirty="0"/>
              <a:t>NN</a:t>
            </a:r>
            <a:r>
              <a:rPr lang="zh-CN" altLang="en-US" dirty="0"/>
              <a:t>再次兴起</a:t>
            </a:r>
            <a:endParaRPr lang="en-US" altLang="zh-CN" dirty="0"/>
          </a:p>
          <a:p>
            <a:pPr lvl="1"/>
            <a:r>
              <a:rPr lang="en-US" altLang="zh-CN" dirty="0"/>
              <a:t>NN</a:t>
            </a:r>
            <a:r>
              <a:rPr lang="zh-CN" altLang="en-US" dirty="0"/>
              <a:t>学习得到的表示被理解为具有</a:t>
            </a:r>
            <a:r>
              <a:rPr lang="zh-CN" altLang="en-US" dirty="0">
                <a:solidFill>
                  <a:schemeClr val="accent2">
                    <a:lumMod val="75000"/>
                  </a:schemeClr>
                </a:solidFill>
              </a:rPr>
              <a:t>语法和语义上的泛化</a:t>
            </a:r>
            <a:r>
              <a:rPr lang="en-US" altLang="zh-CN" dirty="0"/>
              <a:t>[</a:t>
            </a:r>
            <a:r>
              <a:rPr lang="en-US" altLang="zh-CN" dirty="0" err="1"/>
              <a:t>Mikolov</a:t>
            </a:r>
            <a:r>
              <a:rPr lang="en-US" altLang="zh-CN" dirty="0"/>
              <a:t> et al., 2013; Luong et al., 2018; Pennington et al., 2014]</a:t>
            </a:r>
          </a:p>
          <a:p>
            <a:pPr lvl="1"/>
            <a:r>
              <a:rPr lang="en-US" altLang="zh-CN" dirty="0"/>
              <a:t>NN</a:t>
            </a:r>
            <a:r>
              <a:rPr lang="zh-CN" altLang="en-US" dirty="0"/>
              <a:t>在</a:t>
            </a:r>
            <a:r>
              <a:rPr lang="zh-CN" altLang="en-US" dirty="0">
                <a:solidFill>
                  <a:schemeClr val="accent2">
                    <a:lumMod val="75000"/>
                  </a:schemeClr>
                </a:solidFill>
              </a:rPr>
              <a:t>序列建模</a:t>
            </a:r>
            <a:r>
              <a:rPr lang="zh-CN" altLang="en-US" dirty="0"/>
              <a:t>也取得了成功</a:t>
            </a:r>
            <a:r>
              <a:rPr lang="en-US" altLang="zh-CN" dirty="0"/>
              <a:t>[</a:t>
            </a:r>
            <a:r>
              <a:rPr lang="en-US" altLang="zh-CN" dirty="0" err="1"/>
              <a:t>Bengio</a:t>
            </a:r>
            <a:r>
              <a:rPr lang="en-US" altLang="zh-CN" dirty="0"/>
              <a:t> et al., 2003; </a:t>
            </a:r>
            <a:r>
              <a:rPr lang="en-US" altLang="zh-CN" dirty="0" err="1"/>
              <a:t>Schwenk</a:t>
            </a:r>
            <a:r>
              <a:rPr lang="en-US" altLang="zh-CN" dirty="0"/>
              <a:t> &amp; </a:t>
            </a:r>
            <a:r>
              <a:rPr lang="en-US" altLang="zh-CN" dirty="0" err="1"/>
              <a:t>Gauvain</a:t>
            </a:r>
            <a:r>
              <a:rPr lang="en-US" altLang="zh-CN" dirty="0"/>
              <a:t>, 2005; Minh &amp; Hinton 2007; </a:t>
            </a:r>
            <a:r>
              <a:rPr lang="en-US" altLang="zh-CN" dirty="0" err="1"/>
              <a:t>Mikolov</a:t>
            </a:r>
            <a:r>
              <a:rPr lang="en-US" altLang="zh-CN" dirty="0"/>
              <a:t> et al., 2010]</a:t>
            </a:r>
          </a:p>
          <a:p>
            <a:r>
              <a:rPr lang="en-US" altLang="zh-CN" dirty="0" err="1"/>
              <a:t>Sutskever</a:t>
            </a:r>
            <a:r>
              <a:rPr lang="en-US" altLang="zh-CN" dirty="0"/>
              <a:t> et al. (2011)</a:t>
            </a:r>
            <a:r>
              <a:rPr lang="zh-CN" altLang="en-US" dirty="0"/>
              <a:t>展示了</a:t>
            </a:r>
            <a:r>
              <a:rPr lang="en-US" altLang="zh-CN" dirty="0"/>
              <a:t>RNN</a:t>
            </a:r>
            <a:r>
              <a:rPr lang="zh-CN" altLang="en-US" dirty="0"/>
              <a:t>在</a:t>
            </a:r>
            <a:r>
              <a:rPr lang="en-US" altLang="zh-CN" dirty="0"/>
              <a:t>NLG</a:t>
            </a:r>
            <a:r>
              <a:rPr lang="zh-CN" altLang="en-US" dirty="0"/>
              <a:t>中的潜力</a:t>
            </a:r>
            <a:endParaRPr lang="en-US" altLang="zh-CN" dirty="0"/>
          </a:p>
          <a:p>
            <a:pPr lvl="1"/>
            <a:r>
              <a:rPr lang="zh-CN" altLang="en-US" dirty="0"/>
              <a:t>一个</a:t>
            </a:r>
            <a:r>
              <a:rPr lang="en-US" altLang="zh-CN" dirty="0"/>
              <a:t>character-level LSTM</a:t>
            </a:r>
            <a:r>
              <a:rPr lang="zh-CN" altLang="en-US" dirty="0"/>
              <a:t>可以生成合乎语法的英文句子</a:t>
            </a:r>
            <a:endParaRPr lang="en-US" altLang="zh-CN" dirty="0"/>
          </a:p>
          <a:p>
            <a:pPr lvl="1"/>
            <a:r>
              <a:rPr lang="zh-CN" altLang="en-US" dirty="0"/>
              <a:t>当然这仅仅说明其在语言实现</a:t>
            </a:r>
            <a:r>
              <a:rPr lang="en-US" altLang="zh-CN" dirty="0"/>
              <a:t>(language realization)</a:t>
            </a:r>
            <a:r>
              <a:rPr lang="zh-CN" altLang="en-US" dirty="0"/>
              <a:t>上的能力</a:t>
            </a:r>
            <a:endParaRPr lang="en-US" altLang="zh-CN" dirty="0"/>
          </a:p>
          <a:p>
            <a:r>
              <a:rPr lang="zh-CN" altLang="en-US" dirty="0"/>
              <a:t>真正在</a:t>
            </a:r>
            <a:r>
              <a:rPr lang="en-US" altLang="zh-CN" dirty="0"/>
              <a:t>NLG</a:t>
            </a:r>
            <a:r>
              <a:rPr lang="zh-CN" altLang="en-US" dirty="0"/>
              <a:t>中的应用，依赖于</a:t>
            </a:r>
            <a:r>
              <a:rPr lang="en-US" altLang="zh-CN" dirty="0"/>
              <a:t>Encoder-Decoder</a:t>
            </a:r>
            <a:r>
              <a:rPr lang="zh-CN" altLang="en-US" dirty="0"/>
              <a:t>架构和</a:t>
            </a:r>
            <a:r>
              <a:rPr lang="en-US" altLang="zh-CN" dirty="0"/>
              <a:t>Conditional Language Model</a:t>
            </a:r>
            <a:r>
              <a:rPr lang="zh-CN" altLang="en-US" dirty="0"/>
              <a:t>的出现</a:t>
            </a:r>
            <a:endParaRPr lang="en-US" altLang="zh-CN" dirty="0"/>
          </a:p>
        </p:txBody>
      </p:sp>
      <p:sp>
        <p:nvSpPr>
          <p:cNvPr id="3" name="标题 2"/>
          <p:cNvSpPr>
            <a:spLocks noGrp="1"/>
          </p:cNvSpPr>
          <p:nvPr>
            <p:ph type="title"/>
          </p:nvPr>
        </p:nvSpPr>
        <p:spPr/>
        <p:txBody>
          <a:bodyPr>
            <a:normAutofit fontScale="90000"/>
          </a:bodyPr>
          <a:lstStyle/>
          <a:p>
            <a:r>
              <a:rPr lang="en-US" altLang="zh-CN" dirty="0"/>
              <a:t>NLG</a:t>
            </a:r>
            <a:r>
              <a:rPr lang="zh-CN" altLang="en-US" dirty="0"/>
              <a:t>的深度学习方案</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251</a:t>
            </a:fld>
            <a:r>
              <a:rPr lang="en-US" altLang="zh-CN"/>
              <a:t>/300</a:t>
            </a:r>
            <a:endParaRPr lang="zh-CN" altLang="en-US" dirty="0"/>
          </a:p>
        </p:txBody>
      </p:sp>
    </p:spTree>
    <p:extLst>
      <p:ext uri="{BB962C8B-B14F-4D97-AF65-F5344CB8AC3E}">
        <p14:creationId xmlns:p14="http://schemas.microsoft.com/office/powerpoint/2010/main" val="1483284246"/>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Encoder-Decoder</a:t>
            </a:r>
            <a:r>
              <a:rPr lang="zh-CN" altLang="en-US" dirty="0"/>
              <a:t>框架最早由</a:t>
            </a:r>
            <a:r>
              <a:rPr lang="en-US" altLang="zh-CN" dirty="0" err="1"/>
              <a:t>Sutskever</a:t>
            </a:r>
            <a:r>
              <a:rPr lang="en-US" altLang="zh-CN" dirty="0"/>
              <a:t> et al., 2014</a:t>
            </a:r>
            <a:r>
              <a:rPr lang="zh-CN" altLang="en-US" dirty="0"/>
              <a:t>提出</a:t>
            </a:r>
            <a:endParaRPr lang="en-US" altLang="zh-CN" dirty="0"/>
          </a:p>
          <a:p>
            <a:pPr lvl="1"/>
            <a:r>
              <a:rPr lang="en-US" altLang="zh-CN" dirty="0"/>
              <a:t>Encoder RNN</a:t>
            </a:r>
            <a:r>
              <a:rPr lang="zh-CN" altLang="en-US" dirty="0"/>
              <a:t>将输入编码为向量表示，作为</a:t>
            </a:r>
            <a:r>
              <a:rPr lang="en-US" altLang="zh-CN" dirty="0"/>
              <a:t>Decoder RNN</a:t>
            </a:r>
            <a:r>
              <a:rPr lang="zh-CN" altLang="en-US" dirty="0"/>
              <a:t>的额外输入</a:t>
            </a:r>
            <a:endParaRPr lang="en-US" altLang="zh-CN" dirty="0"/>
          </a:p>
          <a:p>
            <a:pPr lvl="1"/>
            <a:r>
              <a:rPr lang="zh-CN" altLang="en-US" dirty="0"/>
              <a:t>这一架构非常适合序列到序列</a:t>
            </a:r>
            <a:r>
              <a:rPr lang="en-US" altLang="zh-CN" dirty="0"/>
              <a:t>(Sequence-to-Sequence, Seq2Seq)</a:t>
            </a:r>
            <a:r>
              <a:rPr lang="zh-CN" altLang="en-US" dirty="0"/>
              <a:t>类型的任务，例如机器翻译</a:t>
            </a:r>
            <a:r>
              <a:rPr lang="en-US" altLang="zh-CN" dirty="0"/>
              <a:t>[</a:t>
            </a:r>
            <a:r>
              <a:rPr lang="en-US" altLang="zh-CN" dirty="0" err="1"/>
              <a:t>Kalchbrenner</a:t>
            </a:r>
            <a:r>
              <a:rPr lang="en-US" altLang="zh-CN" dirty="0"/>
              <a:t> &amp; </a:t>
            </a:r>
            <a:r>
              <a:rPr lang="en-US" altLang="zh-CN" dirty="0" err="1"/>
              <a:t>Blunsom</a:t>
            </a:r>
            <a:r>
              <a:rPr lang="en-US" altLang="zh-CN" dirty="0"/>
              <a:t>, 2013; </a:t>
            </a:r>
            <a:r>
              <a:rPr lang="en-US" altLang="zh-CN" dirty="0" err="1"/>
              <a:t>Bahdanau</a:t>
            </a:r>
            <a:r>
              <a:rPr lang="en-US" altLang="zh-CN" dirty="0"/>
              <a:t> et al., 2015]</a:t>
            </a:r>
          </a:p>
          <a:p>
            <a:endParaRPr lang="en-US" altLang="zh-CN" dirty="0"/>
          </a:p>
          <a:p>
            <a:endParaRPr lang="en-US" altLang="zh-CN" dirty="0"/>
          </a:p>
          <a:p>
            <a:pPr lvl="1"/>
            <a:endParaRPr lang="en-US" altLang="zh-CN" dirty="0"/>
          </a:p>
          <a:p>
            <a:pPr lvl="1"/>
            <a:endParaRPr lang="zh-CN" altLang="en-US" dirty="0"/>
          </a:p>
        </p:txBody>
      </p:sp>
      <p:sp>
        <p:nvSpPr>
          <p:cNvPr id="3" name="标题 2"/>
          <p:cNvSpPr>
            <a:spLocks noGrp="1"/>
          </p:cNvSpPr>
          <p:nvPr>
            <p:ph type="title"/>
          </p:nvPr>
        </p:nvSpPr>
        <p:spPr/>
        <p:txBody>
          <a:bodyPr>
            <a:normAutofit fontScale="90000"/>
          </a:bodyPr>
          <a:lstStyle/>
          <a:p>
            <a:r>
              <a:rPr lang="en-US" altLang="zh-CN" dirty="0"/>
              <a:t>Encoder-Decoder</a:t>
            </a:r>
            <a:r>
              <a:rPr lang="zh-CN" altLang="en-US" dirty="0"/>
              <a:t>框架</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56052"/>
            <a:ext cx="9144000" cy="3025698"/>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252</a:t>
            </a:fld>
            <a:r>
              <a:rPr lang="en-US" altLang="zh-CN"/>
              <a:t>/300</a:t>
            </a:r>
            <a:endParaRPr lang="zh-CN" altLang="en-US" dirty="0"/>
          </a:p>
        </p:txBody>
      </p:sp>
    </p:spTree>
    <p:extLst>
      <p:ext uri="{BB962C8B-B14F-4D97-AF65-F5344CB8AC3E}">
        <p14:creationId xmlns:p14="http://schemas.microsoft.com/office/powerpoint/2010/main" val="2185512914"/>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随着技术发展，</a:t>
            </a:r>
            <a:r>
              <a:rPr lang="en-US" altLang="zh-CN" dirty="0"/>
              <a:t>encoder</a:t>
            </a:r>
            <a:r>
              <a:rPr lang="zh-CN" altLang="en-US" dirty="0"/>
              <a:t>和</a:t>
            </a:r>
            <a:r>
              <a:rPr lang="en-US" altLang="zh-CN" dirty="0"/>
              <a:t>decoder</a:t>
            </a:r>
            <a:r>
              <a:rPr lang="zh-CN" altLang="en-US" dirty="0"/>
              <a:t>不仅限于</a:t>
            </a:r>
            <a:r>
              <a:rPr lang="en-US" altLang="zh-CN" dirty="0"/>
              <a:t>RNN</a:t>
            </a:r>
            <a:r>
              <a:rPr lang="zh-CN" altLang="en-US" dirty="0"/>
              <a:t>，输入也不限于文本的形式</a:t>
            </a:r>
            <a:endParaRPr lang="en-US" altLang="zh-CN" dirty="0"/>
          </a:p>
          <a:p>
            <a:pPr lvl="1"/>
            <a:r>
              <a:rPr lang="en-US" altLang="zh-CN" dirty="0"/>
              <a:t>NN</a:t>
            </a:r>
            <a:r>
              <a:rPr lang="zh-CN" altLang="en-US" dirty="0"/>
              <a:t>：</a:t>
            </a:r>
            <a:r>
              <a:rPr lang="en-US" altLang="zh-CN" dirty="0"/>
              <a:t>CNN</a:t>
            </a:r>
            <a:r>
              <a:rPr lang="zh-CN" altLang="en-US" dirty="0"/>
              <a:t>、</a:t>
            </a:r>
            <a:r>
              <a:rPr lang="en-US" altLang="zh-CN" dirty="0"/>
              <a:t>RNN</a:t>
            </a:r>
            <a:r>
              <a:rPr lang="zh-CN" altLang="en-US" dirty="0"/>
              <a:t>和</a:t>
            </a:r>
            <a:r>
              <a:rPr lang="en-US" altLang="zh-CN" dirty="0"/>
              <a:t>MLP</a:t>
            </a:r>
          </a:p>
          <a:p>
            <a:pPr lvl="1"/>
            <a:r>
              <a:rPr lang="en-US" altLang="zh-CN" dirty="0"/>
              <a:t>Input: </a:t>
            </a:r>
            <a:r>
              <a:rPr lang="zh-CN" altLang="en-US" dirty="0"/>
              <a:t>图片、</a:t>
            </a:r>
            <a:r>
              <a:rPr lang="en-US" altLang="zh-CN" dirty="0"/>
              <a:t>abstract meaning representations</a:t>
            </a:r>
          </a:p>
          <a:p>
            <a:endParaRPr lang="en-US" altLang="zh-CN" dirty="0"/>
          </a:p>
          <a:p>
            <a:endParaRPr lang="en-US" altLang="zh-CN" dirty="0"/>
          </a:p>
          <a:p>
            <a:endParaRPr lang="en-US" altLang="zh-CN" dirty="0"/>
          </a:p>
          <a:p>
            <a:pPr lvl="1"/>
            <a:endParaRPr lang="en-US" altLang="zh-CN" dirty="0"/>
          </a:p>
          <a:p>
            <a:pPr lvl="1"/>
            <a:endParaRPr lang="zh-CN" altLang="en-US" dirty="0"/>
          </a:p>
        </p:txBody>
      </p:sp>
      <p:sp>
        <p:nvSpPr>
          <p:cNvPr id="3" name="标题 2"/>
          <p:cNvSpPr>
            <a:spLocks noGrp="1"/>
          </p:cNvSpPr>
          <p:nvPr>
            <p:ph type="title"/>
          </p:nvPr>
        </p:nvSpPr>
        <p:spPr/>
        <p:txBody>
          <a:bodyPr>
            <a:normAutofit fontScale="90000"/>
          </a:bodyPr>
          <a:lstStyle/>
          <a:p>
            <a:r>
              <a:rPr lang="en-US" altLang="zh-CN" dirty="0"/>
              <a:t>Encoder-Decoder</a:t>
            </a:r>
            <a:r>
              <a:rPr lang="zh-CN" altLang="en-US" dirty="0"/>
              <a:t>框架</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766" y="2895862"/>
            <a:ext cx="3945339" cy="360257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667" y="2562261"/>
            <a:ext cx="3288014" cy="4052852"/>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253</a:t>
            </a:fld>
            <a:r>
              <a:rPr lang="en-US" altLang="zh-CN"/>
              <a:t>/300</a:t>
            </a:r>
            <a:endParaRPr lang="zh-CN" altLang="en-US" dirty="0"/>
          </a:p>
        </p:txBody>
      </p:sp>
    </p:spTree>
    <p:extLst>
      <p:ext uri="{BB962C8B-B14F-4D97-AF65-F5344CB8AC3E}">
        <p14:creationId xmlns:p14="http://schemas.microsoft.com/office/powerpoint/2010/main" val="266670230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更进一步，出现了基于注意力机制的模型</a:t>
            </a:r>
            <a:r>
              <a:rPr lang="en-US" altLang="zh-CN" dirty="0"/>
              <a:t>[</a:t>
            </a:r>
            <a:r>
              <a:rPr lang="en-US" altLang="zh-CN" dirty="0" err="1"/>
              <a:t>Bahdanau</a:t>
            </a:r>
            <a:r>
              <a:rPr lang="en-US" altLang="zh-CN" dirty="0"/>
              <a:t> et al. 2015; Xu et al., 2015]</a:t>
            </a:r>
          </a:p>
          <a:p>
            <a:pPr lvl="1"/>
            <a:r>
              <a:rPr lang="zh-CN" altLang="en-US" dirty="0"/>
              <a:t>注意力学习到了输入表示到输出文本的松散耦合</a:t>
            </a:r>
            <a:r>
              <a:rPr lang="en-US" altLang="zh-CN" dirty="0"/>
              <a:t>(loose couplings)</a:t>
            </a:r>
          </a:p>
          <a:p>
            <a:endParaRPr lang="en-US" altLang="zh-CN" dirty="0"/>
          </a:p>
          <a:p>
            <a:pPr lvl="1"/>
            <a:endParaRPr lang="en-US" altLang="zh-CN" dirty="0"/>
          </a:p>
          <a:p>
            <a:pPr lvl="1"/>
            <a:endParaRPr lang="zh-CN" altLang="en-US" dirty="0"/>
          </a:p>
        </p:txBody>
      </p:sp>
      <p:sp>
        <p:nvSpPr>
          <p:cNvPr id="3" name="标题 2"/>
          <p:cNvSpPr>
            <a:spLocks noGrp="1"/>
          </p:cNvSpPr>
          <p:nvPr>
            <p:ph type="title"/>
          </p:nvPr>
        </p:nvSpPr>
        <p:spPr/>
        <p:txBody>
          <a:bodyPr>
            <a:normAutofit fontScale="90000"/>
          </a:bodyPr>
          <a:lstStyle/>
          <a:p>
            <a:r>
              <a:rPr lang="en-US" altLang="zh-CN" dirty="0"/>
              <a:t>Encoder-Decoder</a:t>
            </a:r>
            <a:r>
              <a:rPr lang="zh-CN" altLang="en-US" dirty="0"/>
              <a:t>框架</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2239063"/>
            <a:ext cx="2428737" cy="423249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4517" y="2223498"/>
            <a:ext cx="4906060" cy="4229690"/>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254</a:t>
            </a:fld>
            <a:r>
              <a:rPr lang="en-US" altLang="zh-CN"/>
              <a:t>/300</a:t>
            </a:r>
            <a:endParaRPr lang="zh-CN" altLang="en-US" dirty="0"/>
          </a:p>
        </p:txBody>
      </p:sp>
    </p:spTree>
    <p:extLst>
      <p:ext uri="{BB962C8B-B14F-4D97-AF65-F5344CB8AC3E}">
        <p14:creationId xmlns:p14="http://schemas.microsoft.com/office/powerpoint/2010/main" val="2415911524"/>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自然语言生成</a:t>
            </a:r>
            <a:r>
              <a:rPr lang="en-US" altLang="zh-CN" dirty="0"/>
              <a:t>(Natural Language Generation, NLG)</a:t>
            </a:r>
          </a:p>
          <a:p>
            <a:pPr lvl="1"/>
            <a:r>
              <a:rPr lang="zh-CN" altLang="en-US" dirty="0"/>
              <a:t>文本至文本、数据至文本</a:t>
            </a:r>
            <a:endParaRPr lang="en-US" altLang="zh-CN" dirty="0"/>
          </a:p>
          <a:p>
            <a:pPr lvl="1"/>
            <a:r>
              <a:rPr lang="zh-CN" altLang="en-US" dirty="0"/>
              <a:t>传统定义</a:t>
            </a:r>
            <a:endParaRPr lang="en-US" altLang="zh-CN" dirty="0"/>
          </a:p>
          <a:p>
            <a:pPr lvl="1"/>
            <a:r>
              <a:rPr lang="zh-CN" altLang="en-US" dirty="0"/>
              <a:t>核心任务概览</a:t>
            </a:r>
            <a:endParaRPr lang="en-US" altLang="zh-CN" dirty="0"/>
          </a:p>
          <a:p>
            <a:pPr lvl="1"/>
            <a:endParaRPr lang="en-US" altLang="zh-CN" dirty="0"/>
          </a:p>
          <a:p>
            <a:r>
              <a:rPr lang="en-US" altLang="zh-CN" dirty="0"/>
              <a:t>NLG</a:t>
            </a:r>
            <a:r>
              <a:rPr lang="zh-CN" altLang="en-US" dirty="0"/>
              <a:t>的一般解决方案</a:t>
            </a:r>
            <a:endParaRPr lang="en-US" altLang="zh-CN" dirty="0"/>
          </a:p>
          <a:p>
            <a:pPr lvl="1"/>
            <a:r>
              <a:rPr lang="zh-CN" altLang="en-US" dirty="0"/>
              <a:t>传统方案</a:t>
            </a:r>
            <a:endParaRPr lang="en-US" altLang="zh-CN" dirty="0"/>
          </a:p>
          <a:p>
            <a:pPr lvl="1"/>
            <a:r>
              <a:rPr lang="zh-CN" altLang="en-US" dirty="0"/>
              <a:t>深度学习方案</a:t>
            </a:r>
            <a:endParaRPr lang="en-US" altLang="zh-CN" dirty="0"/>
          </a:p>
          <a:p>
            <a:pPr marL="457200" lvl="1" indent="0">
              <a:buNone/>
            </a:pPr>
            <a:endParaRPr lang="en-US" altLang="zh-CN" dirty="0"/>
          </a:p>
          <a:p>
            <a:r>
              <a:rPr lang="en-US" altLang="zh-CN" dirty="0"/>
              <a:t>NLG</a:t>
            </a:r>
            <a:r>
              <a:rPr lang="zh-CN" altLang="en-US" dirty="0"/>
              <a:t>的评价</a:t>
            </a:r>
            <a:endParaRPr lang="en-US" altLang="zh-CN" dirty="0"/>
          </a:p>
          <a:p>
            <a:pPr lvl="1"/>
            <a:r>
              <a:rPr lang="zh-CN" altLang="en-US" dirty="0"/>
              <a:t>内部评价</a:t>
            </a:r>
            <a:endParaRPr lang="en-US" altLang="zh-CN" dirty="0"/>
          </a:p>
          <a:p>
            <a:pPr lvl="1"/>
            <a:r>
              <a:rPr lang="zh-CN" altLang="en-US" dirty="0"/>
              <a:t>外部评价</a:t>
            </a:r>
          </a:p>
        </p:txBody>
      </p:sp>
      <p:sp>
        <p:nvSpPr>
          <p:cNvPr id="3" name="标题 2"/>
          <p:cNvSpPr>
            <a:spLocks noGrp="1"/>
          </p:cNvSpPr>
          <p:nvPr>
            <p:ph type="title"/>
          </p:nvPr>
        </p:nvSpPr>
        <p:spPr/>
        <p:txBody>
          <a:bodyPr>
            <a:normAutofit fontScale="90000"/>
          </a:bodyPr>
          <a:lstStyle/>
          <a:p>
            <a:r>
              <a:rPr lang="zh-CN" altLang="en-US" dirty="0"/>
              <a:t>内容</a:t>
            </a:r>
          </a:p>
        </p:txBody>
      </p:sp>
      <p:pic>
        <p:nvPicPr>
          <p:cNvPr id="5" name="Picture 2" descr="C:\Users\sun26D6800\Desktop\Green_0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4941168"/>
            <a:ext cx="699318" cy="699318"/>
          </a:xfrm>
          <a:prstGeom prst="rect">
            <a:avLst/>
          </a:prstGeom>
          <a:noFill/>
          <a:extLst>
            <a:ext uri="{909E8E84-426E-40DD-AFC4-6F175D3DCCD1}">
              <a14:hiddenFill xmlns:a14="http://schemas.microsoft.com/office/drawing/2010/main">
                <a:solidFill>
                  <a:srgbClr val="FFFFFF"/>
                </a:solidFill>
              </a14:hiddenFill>
            </a:ext>
          </a:extLst>
        </p:spPr>
      </p:pic>
      <p:sp>
        <p:nvSpPr>
          <p:cNvPr id="6" name="灯片编号占位符 5"/>
          <p:cNvSpPr>
            <a:spLocks noGrp="1"/>
          </p:cNvSpPr>
          <p:nvPr>
            <p:ph type="sldNum" sz="quarter" idx="10"/>
          </p:nvPr>
        </p:nvSpPr>
        <p:spPr/>
        <p:txBody>
          <a:bodyPr/>
          <a:lstStyle/>
          <a:p>
            <a:fld id="{0C913308-F349-4B6D-A68A-DD1791B4A57B}" type="slidenum">
              <a:rPr lang="zh-CN" altLang="en-US" smtClean="0"/>
              <a:pPr/>
              <a:t>255</a:t>
            </a:fld>
            <a:r>
              <a:rPr lang="en-US" altLang="zh-CN"/>
              <a:t>/300</a:t>
            </a:r>
            <a:endParaRPr lang="zh-CN" altLang="en-US" dirty="0"/>
          </a:p>
        </p:txBody>
      </p:sp>
    </p:spTree>
    <p:extLst>
      <p:ext uri="{BB962C8B-B14F-4D97-AF65-F5344CB8AC3E}">
        <p14:creationId xmlns:p14="http://schemas.microsoft.com/office/powerpoint/2010/main" val="340542516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客观评价基于参考输出评价系统输出</a:t>
            </a:r>
            <a:endParaRPr lang="en-US" altLang="zh-CN" dirty="0"/>
          </a:p>
          <a:p>
            <a:pPr lvl="1"/>
            <a:r>
              <a:rPr lang="zh-CN" altLang="en-US" dirty="0"/>
              <a:t>重心是输出文本，而非输出与输入的关系</a:t>
            </a:r>
            <a:endParaRPr lang="en-US" altLang="zh-CN" dirty="0"/>
          </a:p>
          <a:p>
            <a:pPr lvl="1"/>
            <a:r>
              <a:rPr lang="zh-CN" altLang="en-US" dirty="0"/>
              <a:t>反映的其实是输出文本是否是</a:t>
            </a:r>
            <a:r>
              <a:rPr lang="en-US" altLang="zh-CN" dirty="0"/>
              <a:t>”</a:t>
            </a:r>
            <a:r>
              <a:rPr lang="zh-CN" altLang="en-US" dirty="0"/>
              <a:t>似人类的</a:t>
            </a:r>
            <a:r>
              <a:rPr lang="en-US" altLang="zh-CN" dirty="0"/>
              <a:t>”</a:t>
            </a:r>
          </a:p>
          <a:p>
            <a:pPr lvl="2"/>
            <a:r>
              <a:rPr lang="zh-CN" altLang="en-US" dirty="0"/>
              <a:t>只能从侧面反映通顺度和忠实度</a:t>
            </a:r>
            <a:endParaRPr lang="en-US" altLang="zh-CN" dirty="0"/>
          </a:p>
          <a:p>
            <a:r>
              <a:rPr lang="zh-CN" altLang="en-US" dirty="0"/>
              <a:t>核心优势是耗费少</a:t>
            </a:r>
            <a:endParaRPr lang="en-US" altLang="zh-CN" dirty="0"/>
          </a:p>
          <a:p>
            <a:r>
              <a:rPr lang="zh-CN" altLang="en-US" dirty="0"/>
              <a:t>目前的客观评价方法可以分为</a:t>
            </a:r>
            <a:r>
              <a:rPr lang="en-US" altLang="zh-CN" dirty="0"/>
              <a:t>3</a:t>
            </a:r>
            <a:r>
              <a:rPr lang="zh-CN" altLang="en-US" dirty="0"/>
              <a:t>类</a:t>
            </a:r>
            <a:endParaRPr lang="en-US" altLang="zh-CN" dirty="0"/>
          </a:p>
          <a:p>
            <a:pPr lvl="1"/>
            <a:r>
              <a:rPr lang="zh-CN" altLang="en-US" dirty="0"/>
              <a:t>基于</a:t>
            </a:r>
            <a:r>
              <a:rPr lang="en-US" altLang="zh-CN" dirty="0"/>
              <a:t>n-gram</a:t>
            </a:r>
            <a:r>
              <a:rPr lang="zh-CN" altLang="en-US" dirty="0"/>
              <a:t>重合的方法</a:t>
            </a:r>
            <a:endParaRPr lang="en-US" altLang="zh-CN" dirty="0"/>
          </a:p>
          <a:p>
            <a:pPr lvl="2"/>
            <a:r>
              <a:rPr lang="en-US" altLang="zh-CN" dirty="0"/>
              <a:t>BLEU, NIST, ROUGE, METEOR, GTM, </a:t>
            </a:r>
            <a:r>
              <a:rPr lang="en-US" altLang="zh-CN" dirty="0" err="1"/>
              <a:t>CIDEr</a:t>
            </a:r>
            <a:r>
              <a:rPr lang="en-US" altLang="zh-CN" dirty="0"/>
              <a:t>, WMD</a:t>
            </a:r>
          </a:p>
          <a:p>
            <a:pPr lvl="1"/>
            <a:r>
              <a:rPr lang="zh-CN" altLang="en-US" dirty="0"/>
              <a:t>基于字串距离的方法</a:t>
            </a:r>
            <a:endParaRPr lang="en-US" altLang="zh-CN" dirty="0"/>
          </a:p>
          <a:p>
            <a:pPr lvl="2"/>
            <a:r>
              <a:rPr lang="en-US" altLang="zh-CN" dirty="0"/>
              <a:t>Edit distance, TER, TERP, TERPA</a:t>
            </a:r>
          </a:p>
          <a:p>
            <a:pPr lvl="1"/>
            <a:r>
              <a:rPr lang="zh-CN" altLang="en-US" dirty="0"/>
              <a:t>基于内容重合的方法：这类方法正逐渐成为主流</a:t>
            </a:r>
            <a:endParaRPr lang="en-US" altLang="zh-CN" dirty="0"/>
          </a:p>
          <a:p>
            <a:pPr lvl="2"/>
            <a:r>
              <a:rPr lang="en-US" altLang="zh-CN" dirty="0"/>
              <a:t>Dice/</a:t>
            </a:r>
            <a:r>
              <a:rPr lang="en-US" altLang="zh-CN" dirty="0" err="1"/>
              <a:t>Jaccard</a:t>
            </a:r>
            <a:r>
              <a:rPr lang="en-US" altLang="zh-CN" dirty="0"/>
              <a:t>, MASI, PYRAMID, SPICE</a:t>
            </a:r>
            <a:endParaRPr lang="zh-CN" altLang="en-US" dirty="0"/>
          </a:p>
        </p:txBody>
      </p:sp>
      <p:sp>
        <p:nvSpPr>
          <p:cNvPr id="3" name="标题 2"/>
          <p:cNvSpPr>
            <a:spLocks noGrp="1"/>
          </p:cNvSpPr>
          <p:nvPr>
            <p:ph type="title"/>
          </p:nvPr>
        </p:nvSpPr>
        <p:spPr/>
        <p:txBody>
          <a:bodyPr>
            <a:normAutofit fontScale="90000"/>
          </a:bodyPr>
          <a:lstStyle/>
          <a:p>
            <a:r>
              <a:rPr lang="zh-CN" altLang="en-US" dirty="0"/>
              <a:t>内部评价：客观评价</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256</a:t>
            </a:fld>
            <a:r>
              <a:rPr lang="en-US" altLang="zh-CN"/>
              <a:t>/300</a:t>
            </a:r>
            <a:endParaRPr lang="zh-CN" altLang="en-US" dirty="0"/>
          </a:p>
        </p:txBody>
      </p:sp>
    </p:spTree>
    <p:extLst>
      <p:ext uri="{BB962C8B-B14F-4D97-AF65-F5344CB8AC3E}">
        <p14:creationId xmlns:p14="http://schemas.microsoft.com/office/powerpoint/2010/main" val="351413148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dirty="0"/>
              <a:t>以</a:t>
            </a:r>
            <a:r>
              <a:rPr lang="en-US" altLang="zh-CN" dirty="0"/>
              <a:t>SPICE</a:t>
            </a:r>
            <a:r>
              <a:rPr lang="zh-CN" altLang="en-US" dirty="0"/>
              <a:t>为例（图像标题生成评价）</a:t>
            </a:r>
            <a:endParaRPr lang="en-US" altLang="zh-CN" dirty="0"/>
          </a:p>
          <a:p>
            <a:pPr lvl="1"/>
            <a:r>
              <a:rPr lang="zh-CN" altLang="en-US" dirty="0"/>
              <a:t>根据参考标题</a:t>
            </a:r>
            <a:r>
              <a:rPr lang="en-US" altLang="zh-CN" dirty="0">
                <a:solidFill>
                  <a:schemeClr val="accent2">
                    <a:lumMod val="75000"/>
                  </a:schemeClr>
                </a:solidFill>
              </a:rPr>
              <a:t>(5</a:t>
            </a:r>
            <a:r>
              <a:rPr lang="zh-CN" altLang="en-US" dirty="0">
                <a:solidFill>
                  <a:schemeClr val="accent2">
                    <a:lumMod val="75000"/>
                  </a:schemeClr>
                </a:solidFill>
              </a:rPr>
              <a:t>个</a:t>
            </a:r>
            <a:r>
              <a:rPr lang="en-US" altLang="zh-CN" dirty="0">
                <a:solidFill>
                  <a:schemeClr val="accent2">
                    <a:lumMod val="75000"/>
                  </a:schemeClr>
                </a:solidFill>
              </a:rPr>
              <a:t>)</a:t>
            </a:r>
            <a:r>
              <a:rPr lang="zh-CN" altLang="en-US" dirty="0"/>
              <a:t>构建</a:t>
            </a:r>
            <a:r>
              <a:rPr lang="en-US" altLang="zh-CN" dirty="0"/>
              <a:t>scene graph</a:t>
            </a:r>
          </a:p>
          <a:p>
            <a:pPr lvl="1"/>
            <a:r>
              <a:rPr lang="zh-CN" altLang="en-US" dirty="0"/>
              <a:t>构建系统标题的</a:t>
            </a:r>
            <a:r>
              <a:rPr lang="en-US" altLang="zh-CN" dirty="0"/>
              <a:t>scene graph</a:t>
            </a:r>
          </a:p>
          <a:p>
            <a:pPr lvl="1"/>
            <a:r>
              <a:rPr lang="zh-CN" altLang="en-US" dirty="0"/>
              <a:t>进行图匹配，计算</a:t>
            </a:r>
            <a:r>
              <a:rPr lang="en-US" altLang="zh-CN" dirty="0"/>
              <a:t>precision</a:t>
            </a:r>
            <a:r>
              <a:rPr lang="zh-CN" altLang="en-US" dirty="0"/>
              <a:t>、</a:t>
            </a:r>
            <a:r>
              <a:rPr lang="en-US" altLang="zh-CN" dirty="0"/>
              <a:t>recall</a:t>
            </a:r>
            <a:r>
              <a:rPr lang="zh-CN" altLang="en-US" dirty="0"/>
              <a:t>和</a:t>
            </a:r>
            <a:r>
              <a:rPr lang="en-US" altLang="zh-CN" dirty="0"/>
              <a:t>F-score</a:t>
            </a:r>
          </a:p>
          <a:p>
            <a:pPr lvl="1"/>
            <a:endParaRPr lang="en-US" altLang="zh-CN" dirty="0"/>
          </a:p>
          <a:p>
            <a:pPr lvl="1"/>
            <a:endParaRPr lang="en-US" altLang="zh-CN" dirty="0"/>
          </a:p>
          <a:p>
            <a:pPr lvl="1"/>
            <a:endParaRPr lang="en-US" altLang="zh-CN" dirty="0"/>
          </a:p>
          <a:p>
            <a:pPr lvl="1"/>
            <a:endParaRPr lang="en-US" altLang="zh-CN" dirty="0"/>
          </a:p>
          <a:p>
            <a:endParaRPr lang="en-US" altLang="zh-CN" dirty="0"/>
          </a:p>
          <a:p>
            <a:r>
              <a:rPr lang="zh-CN" altLang="en-US" dirty="0"/>
              <a:t>事实上，所有的</a:t>
            </a:r>
            <a:r>
              <a:rPr lang="en-US" altLang="zh-CN" dirty="0"/>
              <a:t>NLG</a:t>
            </a:r>
            <a:r>
              <a:rPr lang="zh-CN" altLang="en-US" dirty="0"/>
              <a:t>评价方法的</a:t>
            </a:r>
            <a:r>
              <a:rPr lang="zh-CN" altLang="en-US" dirty="0">
                <a:solidFill>
                  <a:schemeClr val="accent2">
                    <a:lumMod val="75000"/>
                  </a:schemeClr>
                </a:solidFill>
              </a:rPr>
              <a:t>有效性</a:t>
            </a:r>
            <a:r>
              <a:rPr lang="zh-CN" altLang="en-US" dirty="0"/>
              <a:t>都依赖提供多个参考输出</a:t>
            </a:r>
            <a:endParaRPr lang="en-US" altLang="zh-CN" dirty="0"/>
          </a:p>
          <a:p>
            <a:endParaRPr lang="en-US" altLang="zh-CN" dirty="0"/>
          </a:p>
        </p:txBody>
      </p:sp>
      <p:sp>
        <p:nvSpPr>
          <p:cNvPr id="3" name="标题 2"/>
          <p:cNvSpPr>
            <a:spLocks noGrp="1"/>
          </p:cNvSpPr>
          <p:nvPr>
            <p:ph type="title"/>
          </p:nvPr>
        </p:nvSpPr>
        <p:spPr/>
        <p:txBody>
          <a:bodyPr>
            <a:normAutofit fontScale="90000"/>
          </a:bodyPr>
          <a:lstStyle/>
          <a:p>
            <a:r>
              <a:rPr lang="zh-CN" altLang="en-US" dirty="0"/>
              <a:t>内部评价：客观评价</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257</a:t>
            </a:fld>
            <a:r>
              <a:rPr lang="en-US" altLang="zh-CN"/>
              <a:t>/300</a:t>
            </a:r>
            <a:endParaRPr lang="zh-CN" altLang="en-US" dirty="0"/>
          </a:p>
        </p:txBody>
      </p:sp>
    </p:spTree>
    <p:extLst>
      <p:ext uri="{BB962C8B-B14F-4D97-AF65-F5344CB8AC3E}">
        <p14:creationId xmlns:p14="http://schemas.microsoft.com/office/powerpoint/2010/main" val="199622170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以</a:t>
            </a:r>
            <a:r>
              <a:rPr lang="en-US" altLang="zh-CN" dirty="0"/>
              <a:t>SPICE</a:t>
            </a:r>
            <a:r>
              <a:rPr lang="zh-CN" altLang="en-US" dirty="0"/>
              <a:t>为例（图像标题生成评价）</a:t>
            </a:r>
            <a:endParaRPr lang="en-US" altLang="zh-CN" dirty="0"/>
          </a:p>
          <a:p>
            <a:pPr lvl="1"/>
            <a:r>
              <a:rPr lang="zh-CN" altLang="en-US" dirty="0"/>
              <a:t>根据参考标题</a:t>
            </a:r>
            <a:r>
              <a:rPr lang="en-US" altLang="zh-CN" dirty="0"/>
              <a:t>(5</a:t>
            </a:r>
            <a:r>
              <a:rPr lang="zh-CN" altLang="en-US" dirty="0"/>
              <a:t>个</a:t>
            </a:r>
            <a:r>
              <a:rPr lang="en-US" altLang="zh-CN" dirty="0"/>
              <a:t>)</a:t>
            </a:r>
            <a:r>
              <a:rPr lang="zh-CN" altLang="en-US" dirty="0"/>
              <a:t>构建</a:t>
            </a:r>
            <a:r>
              <a:rPr lang="en-US" altLang="zh-CN" dirty="0"/>
              <a:t>scene graph</a:t>
            </a:r>
          </a:p>
          <a:p>
            <a:pPr lvl="1"/>
            <a:r>
              <a:rPr lang="zh-CN" altLang="en-US" dirty="0"/>
              <a:t>构建系统标题的</a:t>
            </a:r>
            <a:r>
              <a:rPr lang="en-US" altLang="zh-CN" dirty="0"/>
              <a:t>scene graph</a:t>
            </a:r>
          </a:p>
          <a:p>
            <a:pPr lvl="1"/>
            <a:r>
              <a:rPr lang="zh-CN" altLang="en-US" dirty="0"/>
              <a:t>进行图匹配，计算</a:t>
            </a:r>
            <a:r>
              <a:rPr lang="en-US" altLang="zh-CN" dirty="0"/>
              <a:t>precision</a:t>
            </a:r>
            <a:r>
              <a:rPr lang="zh-CN" altLang="en-US" dirty="0"/>
              <a:t>、</a:t>
            </a:r>
            <a:r>
              <a:rPr lang="en-US" altLang="zh-CN" dirty="0"/>
              <a:t>recall</a:t>
            </a:r>
            <a:r>
              <a:rPr lang="zh-CN" altLang="en-US" dirty="0"/>
              <a:t>和</a:t>
            </a:r>
            <a:r>
              <a:rPr lang="en-US" altLang="zh-CN" dirty="0"/>
              <a:t>F-score</a:t>
            </a:r>
          </a:p>
        </p:txBody>
      </p:sp>
      <p:sp>
        <p:nvSpPr>
          <p:cNvPr id="3" name="标题 2"/>
          <p:cNvSpPr>
            <a:spLocks noGrp="1"/>
          </p:cNvSpPr>
          <p:nvPr>
            <p:ph type="title"/>
          </p:nvPr>
        </p:nvSpPr>
        <p:spPr/>
        <p:txBody>
          <a:bodyPr>
            <a:normAutofit fontScale="90000"/>
          </a:bodyPr>
          <a:lstStyle/>
          <a:p>
            <a:r>
              <a:rPr lang="zh-CN" altLang="en-US" dirty="0"/>
              <a:t>内部评价：客观评价</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585" y="1400055"/>
            <a:ext cx="7354326" cy="5306165"/>
          </a:xfrm>
          <a:prstGeom prst="rect">
            <a:avLst/>
          </a:prstGeom>
        </p:spPr>
      </p:pic>
      <p:pic>
        <p:nvPicPr>
          <p:cNvPr id="6" name="图片 5"/>
          <p:cNvPicPr>
            <a:picLocks noChangeAspect="1"/>
          </p:cNvPicPr>
          <p:nvPr/>
        </p:nvPicPr>
        <p:blipFill>
          <a:blip r:embed="rId3"/>
          <a:stretch>
            <a:fillRect/>
          </a:stretch>
        </p:blipFill>
        <p:spPr>
          <a:xfrm>
            <a:off x="4932040" y="1268760"/>
            <a:ext cx="2183159" cy="1453165"/>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258</a:t>
            </a:fld>
            <a:r>
              <a:rPr lang="en-US" altLang="zh-CN"/>
              <a:t>/300</a:t>
            </a:r>
            <a:endParaRPr lang="zh-CN" altLang="en-US" dirty="0"/>
          </a:p>
        </p:txBody>
      </p:sp>
    </p:spTree>
    <p:extLst>
      <p:ext uri="{BB962C8B-B14F-4D97-AF65-F5344CB8AC3E}">
        <p14:creationId xmlns:p14="http://schemas.microsoft.com/office/powerpoint/2010/main" val="158653340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以</a:t>
            </a:r>
            <a:r>
              <a:rPr lang="en-US" altLang="zh-CN" dirty="0"/>
              <a:t>SPICE</a:t>
            </a:r>
            <a:r>
              <a:rPr lang="zh-CN" altLang="en-US" dirty="0"/>
              <a:t>为例（图像标题生成评价）</a:t>
            </a:r>
            <a:endParaRPr lang="en-US" altLang="zh-CN" dirty="0"/>
          </a:p>
          <a:p>
            <a:r>
              <a:rPr lang="zh-CN" altLang="en-US" dirty="0"/>
              <a:t>在</a:t>
            </a:r>
            <a:r>
              <a:rPr lang="en-US" altLang="zh-CN" dirty="0"/>
              <a:t>MS COCO</a:t>
            </a:r>
            <a:r>
              <a:rPr lang="zh-CN" altLang="en-US" dirty="0"/>
              <a:t>的评价表明，</a:t>
            </a:r>
            <a:r>
              <a:rPr lang="en-US" altLang="zh-CN" dirty="0"/>
              <a:t>SPICE</a:t>
            </a:r>
            <a:r>
              <a:rPr lang="zh-CN" altLang="en-US" dirty="0"/>
              <a:t>优于一批现有方法</a:t>
            </a:r>
            <a:endParaRPr lang="en-US" altLang="zh-CN" dirty="0"/>
          </a:p>
        </p:txBody>
      </p:sp>
      <p:sp>
        <p:nvSpPr>
          <p:cNvPr id="3" name="标题 2"/>
          <p:cNvSpPr>
            <a:spLocks noGrp="1"/>
          </p:cNvSpPr>
          <p:nvPr>
            <p:ph type="title"/>
          </p:nvPr>
        </p:nvSpPr>
        <p:spPr/>
        <p:txBody>
          <a:bodyPr>
            <a:normAutofit fontScale="90000"/>
          </a:bodyPr>
          <a:lstStyle/>
          <a:p>
            <a:r>
              <a:rPr lang="zh-CN" altLang="en-US" dirty="0"/>
              <a:t>内部评价：客观评价</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959496"/>
            <a:ext cx="5760640" cy="4898504"/>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259</a:t>
            </a:fld>
            <a:r>
              <a:rPr lang="en-US" altLang="zh-CN"/>
              <a:t>/300</a:t>
            </a:r>
            <a:endParaRPr lang="zh-CN" altLang="en-US" dirty="0"/>
          </a:p>
        </p:txBody>
      </p:sp>
    </p:spTree>
    <p:extLst>
      <p:ext uri="{BB962C8B-B14F-4D97-AF65-F5344CB8AC3E}">
        <p14:creationId xmlns:p14="http://schemas.microsoft.com/office/powerpoint/2010/main" val="36463659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a:t>NLP</a:t>
            </a:r>
            <a:r>
              <a:rPr lang="zh-CN" altLang="en-US" sz="2400" dirty="0"/>
              <a:t>的总体介绍</a:t>
            </a:r>
            <a:endParaRPr lang="en-US" altLang="zh-CN" sz="2400" dirty="0"/>
          </a:p>
          <a:p>
            <a:pPr lvl="1"/>
            <a:r>
              <a:rPr lang="zh-CN" altLang="en-US" sz="2000" dirty="0"/>
              <a:t>简介、研究范式</a:t>
            </a:r>
            <a:endParaRPr lang="en-US" altLang="zh-CN" sz="2000" dirty="0"/>
          </a:p>
          <a:p>
            <a:pPr lvl="1"/>
            <a:endParaRPr lang="en-US" altLang="zh-CN" sz="2000" dirty="0"/>
          </a:p>
          <a:p>
            <a:r>
              <a:rPr lang="en-US" altLang="zh-CN" sz="2400" dirty="0">
                <a:solidFill>
                  <a:srgbClr val="FF0000"/>
                </a:solidFill>
              </a:rPr>
              <a:t>NLP</a:t>
            </a:r>
            <a:r>
              <a:rPr lang="zh-CN" altLang="en-US" sz="2400" dirty="0">
                <a:solidFill>
                  <a:srgbClr val="FF0000"/>
                </a:solidFill>
              </a:rPr>
              <a:t>的传统机器学习方法</a:t>
            </a:r>
            <a:endParaRPr lang="en-US" altLang="zh-CN" sz="2400" dirty="0">
              <a:solidFill>
                <a:srgbClr val="FF0000"/>
              </a:solidFill>
            </a:endParaRPr>
          </a:p>
          <a:p>
            <a:pPr lvl="1"/>
            <a:r>
              <a:rPr lang="zh-CN" altLang="en-US" sz="2000" dirty="0">
                <a:solidFill>
                  <a:srgbClr val="FF0000"/>
                </a:solidFill>
              </a:rPr>
              <a:t>简单分类、序列标注问题</a:t>
            </a:r>
            <a:endParaRPr lang="en-US" altLang="zh-CN" sz="2000" dirty="0">
              <a:solidFill>
                <a:srgbClr val="FF0000"/>
              </a:solidFill>
            </a:endParaRPr>
          </a:p>
          <a:p>
            <a:pPr lvl="1"/>
            <a:endParaRPr lang="en-US" altLang="zh-CN" sz="2000" dirty="0"/>
          </a:p>
          <a:p>
            <a:r>
              <a:rPr lang="en-US" altLang="zh-CN" sz="2400" dirty="0"/>
              <a:t>NLP</a:t>
            </a:r>
            <a:r>
              <a:rPr lang="zh-CN" altLang="en-US" sz="2400" dirty="0"/>
              <a:t>的深度学习方法</a:t>
            </a:r>
            <a:endParaRPr lang="en-US" altLang="zh-CN" sz="2400" dirty="0"/>
          </a:p>
          <a:p>
            <a:pPr lvl="1"/>
            <a:r>
              <a:rPr lang="zh-CN" altLang="en-US" sz="2000" dirty="0"/>
              <a:t>语义表示、反向传播、机器翻译、句法分析、文档分类</a:t>
            </a:r>
            <a:endParaRPr lang="en-US" altLang="zh-CN" sz="2000" dirty="0"/>
          </a:p>
          <a:p>
            <a:endParaRPr lang="en-US" altLang="zh-CN" sz="2000" dirty="0"/>
          </a:p>
          <a:p>
            <a:r>
              <a:rPr lang="en-US" altLang="zh-CN" sz="2400" dirty="0"/>
              <a:t>NLP</a:t>
            </a:r>
            <a:r>
              <a:rPr lang="zh-CN" altLang="en-US" sz="2400" dirty="0"/>
              <a:t>的典型任务简介</a:t>
            </a:r>
            <a:endParaRPr lang="en-US" altLang="zh-CN" sz="2400" dirty="0"/>
          </a:p>
          <a:p>
            <a:pPr lvl="1"/>
            <a:r>
              <a:rPr lang="zh-CN" altLang="en-US" sz="2000" dirty="0"/>
              <a:t>问答系统、情感分析、自然语言生成</a:t>
            </a:r>
            <a:endParaRPr lang="en-US" altLang="zh-CN" sz="2000" dirty="0"/>
          </a:p>
          <a:p>
            <a:pPr lvl="1"/>
            <a:endParaRPr lang="en-US" altLang="zh-CN" sz="2000" dirty="0"/>
          </a:p>
          <a:p>
            <a:r>
              <a:rPr lang="en-US" altLang="zh-CN" sz="2400" dirty="0"/>
              <a:t>NLP</a:t>
            </a:r>
            <a:r>
              <a:rPr lang="zh-CN" altLang="en-US" sz="2400" dirty="0"/>
              <a:t>的前沿研究进展：自然语言生成面对的主要挑战</a:t>
            </a:r>
            <a:endParaRPr lang="en-US" altLang="zh-CN" sz="2400" dirty="0"/>
          </a:p>
        </p:txBody>
      </p:sp>
      <p:sp>
        <p:nvSpPr>
          <p:cNvPr id="4" name="标题 3"/>
          <p:cNvSpPr>
            <a:spLocks noGrp="1"/>
          </p:cNvSpPr>
          <p:nvPr>
            <p:ph type="title"/>
          </p:nvPr>
        </p:nvSpPr>
        <p:spPr/>
        <p:txBody>
          <a:bodyPr>
            <a:normAutofit fontScale="90000"/>
          </a:bodyPr>
          <a:lstStyle/>
          <a:p>
            <a:r>
              <a:rPr lang="zh-CN" altLang="en-US" dirty="0"/>
              <a:t>内容安排</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26</a:t>
            </a:fld>
            <a:r>
              <a:rPr lang="en-US" altLang="zh-CN"/>
              <a:t>/300</a:t>
            </a:r>
            <a:endParaRPr lang="zh-CN" altLang="en-US" dirty="0"/>
          </a:p>
        </p:txBody>
      </p:sp>
    </p:spTree>
    <p:extLst>
      <p:ext uri="{BB962C8B-B14F-4D97-AF65-F5344CB8AC3E}">
        <p14:creationId xmlns:p14="http://schemas.microsoft.com/office/powerpoint/2010/main" val="392964380"/>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外部评价跟最终的应用领域密切相关，例如</a:t>
            </a:r>
            <a:endParaRPr lang="en-US" altLang="zh-CN" dirty="0"/>
          </a:p>
          <a:p>
            <a:pPr lvl="1"/>
            <a:r>
              <a:rPr lang="zh-CN" altLang="en-US" dirty="0"/>
              <a:t>对于机器翻译系统，输出文本的语法正确性一般不是核心需求</a:t>
            </a:r>
            <a:endParaRPr lang="en-US" altLang="zh-CN" dirty="0"/>
          </a:p>
          <a:p>
            <a:pPr lvl="1"/>
            <a:r>
              <a:rPr lang="zh-CN" altLang="en-US" dirty="0"/>
              <a:t>只要保证可读性，语法错误不影响用户目标的达成</a:t>
            </a:r>
            <a:endParaRPr lang="en-US" altLang="zh-CN" dirty="0"/>
          </a:p>
          <a:p>
            <a:endParaRPr lang="en-US" altLang="zh-CN" dirty="0"/>
          </a:p>
          <a:p>
            <a:r>
              <a:rPr lang="zh-CN" altLang="en-US" dirty="0"/>
              <a:t>但外部评价往往比内部评价更耗时、且有时很难找到足够的用户群体</a:t>
            </a:r>
            <a:endParaRPr lang="en-US" altLang="zh-CN" dirty="0"/>
          </a:p>
          <a:p>
            <a:pPr lvl="1"/>
            <a:r>
              <a:rPr lang="zh-CN" altLang="en-US" dirty="0"/>
              <a:t>一种权衡办法是提供交互全过程的</a:t>
            </a:r>
            <a:r>
              <a:rPr lang="en-US" altLang="zh-CN" dirty="0"/>
              <a:t>ground truth</a:t>
            </a:r>
          </a:p>
          <a:p>
            <a:pPr lvl="1"/>
            <a:r>
              <a:rPr lang="zh-CN" altLang="en-US" dirty="0"/>
              <a:t>比如，在面向任务的对话系统中，给出每轮的标准输出</a:t>
            </a:r>
            <a:endParaRPr lang="en-US" altLang="zh-CN" dirty="0"/>
          </a:p>
        </p:txBody>
      </p:sp>
      <p:sp>
        <p:nvSpPr>
          <p:cNvPr id="3" name="标题 2"/>
          <p:cNvSpPr>
            <a:spLocks noGrp="1"/>
          </p:cNvSpPr>
          <p:nvPr>
            <p:ph type="title"/>
          </p:nvPr>
        </p:nvSpPr>
        <p:spPr/>
        <p:txBody>
          <a:bodyPr>
            <a:normAutofit fontScale="90000"/>
          </a:bodyPr>
          <a:lstStyle/>
          <a:p>
            <a:r>
              <a:rPr lang="zh-CN" altLang="en-US" dirty="0"/>
              <a:t>外部评价</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260</a:t>
            </a:fld>
            <a:r>
              <a:rPr lang="en-US" altLang="zh-CN"/>
              <a:t>/300</a:t>
            </a:r>
            <a:endParaRPr lang="zh-CN" altLang="en-US" dirty="0"/>
          </a:p>
        </p:txBody>
      </p:sp>
    </p:spTree>
    <p:extLst>
      <p:ext uri="{BB962C8B-B14F-4D97-AF65-F5344CB8AC3E}">
        <p14:creationId xmlns:p14="http://schemas.microsoft.com/office/powerpoint/2010/main" val="173463760"/>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a:t>NLP</a:t>
            </a:r>
            <a:r>
              <a:rPr lang="zh-CN" altLang="en-US" sz="2400" dirty="0"/>
              <a:t>的总体介绍</a:t>
            </a:r>
            <a:endParaRPr lang="en-US" altLang="zh-CN" sz="2400" dirty="0"/>
          </a:p>
          <a:p>
            <a:pPr lvl="1"/>
            <a:r>
              <a:rPr lang="zh-CN" altLang="en-US" sz="2000" dirty="0"/>
              <a:t>简介、研究范式</a:t>
            </a:r>
            <a:endParaRPr lang="en-US" altLang="zh-CN" sz="2000" dirty="0"/>
          </a:p>
          <a:p>
            <a:pPr lvl="1"/>
            <a:endParaRPr lang="en-US" altLang="zh-CN" sz="2000" dirty="0"/>
          </a:p>
          <a:p>
            <a:r>
              <a:rPr lang="en-US" altLang="zh-CN" sz="2400" dirty="0"/>
              <a:t>NLP</a:t>
            </a:r>
            <a:r>
              <a:rPr lang="zh-CN" altLang="en-US" sz="2400" dirty="0"/>
              <a:t>的传统机器学习方法</a:t>
            </a:r>
            <a:endParaRPr lang="en-US" altLang="zh-CN" sz="2400" dirty="0"/>
          </a:p>
          <a:p>
            <a:pPr lvl="1"/>
            <a:r>
              <a:rPr lang="zh-CN" altLang="en-US" sz="2000" dirty="0"/>
              <a:t>简单分类、序列标注问题</a:t>
            </a:r>
            <a:endParaRPr lang="en-US" altLang="zh-CN" sz="2000" dirty="0"/>
          </a:p>
          <a:p>
            <a:pPr lvl="1"/>
            <a:endParaRPr lang="en-US" altLang="zh-CN" sz="2000" dirty="0"/>
          </a:p>
          <a:p>
            <a:r>
              <a:rPr lang="en-US" altLang="zh-CN" sz="2400" dirty="0"/>
              <a:t>NLP</a:t>
            </a:r>
            <a:r>
              <a:rPr lang="zh-CN" altLang="en-US" sz="2400" dirty="0"/>
              <a:t>的深度学习方法</a:t>
            </a:r>
            <a:endParaRPr lang="en-US" altLang="zh-CN" sz="2400" dirty="0"/>
          </a:p>
          <a:p>
            <a:pPr lvl="1"/>
            <a:r>
              <a:rPr lang="zh-CN" altLang="en-US" sz="2000" dirty="0"/>
              <a:t>语义表示、反向传播、机器翻译、句法分析、文档分类</a:t>
            </a:r>
            <a:endParaRPr lang="en-US" altLang="zh-CN" sz="2000" dirty="0"/>
          </a:p>
          <a:p>
            <a:endParaRPr lang="en-US" altLang="zh-CN" sz="2000" dirty="0"/>
          </a:p>
          <a:p>
            <a:r>
              <a:rPr lang="en-US" altLang="zh-CN" sz="2400" dirty="0"/>
              <a:t>NLP</a:t>
            </a:r>
            <a:r>
              <a:rPr lang="zh-CN" altLang="en-US" sz="2400" dirty="0"/>
              <a:t>的典型任务简介</a:t>
            </a:r>
            <a:endParaRPr lang="en-US" altLang="zh-CN" sz="2400" dirty="0"/>
          </a:p>
          <a:p>
            <a:pPr lvl="1"/>
            <a:r>
              <a:rPr lang="zh-CN" altLang="en-US" sz="2000" dirty="0"/>
              <a:t>问答系统、情感分析、自然语言生成</a:t>
            </a:r>
            <a:endParaRPr lang="en-US" altLang="zh-CN" sz="2000" dirty="0"/>
          </a:p>
          <a:p>
            <a:pPr lvl="1"/>
            <a:endParaRPr lang="en-US" altLang="zh-CN" sz="2000" dirty="0"/>
          </a:p>
          <a:p>
            <a:r>
              <a:rPr lang="en-US" altLang="zh-CN" sz="2400" dirty="0">
                <a:solidFill>
                  <a:srgbClr val="FF0000"/>
                </a:solidFill>
              </a:rPr>
              <a:t>NLP</a:t>
            </a:r>
            <a:r>
              <a:rPr lang="zh-CN" altLang="en-US" sz="2400" dirty="0">
                <a:solidFill>
                  <a:srgbClr val="FF0000"/>
                </a:solidFill>
              </a:rPr>
              <a:t>的前沿研究进展：自然语言生成面对的主要挑战</a:t>
            </a:r>
            <a:endParaRPr lang="en-US" altLang="zh-CN" sz="2400" dirty="0">
              <a:solidFill>
                <a:srgbClr val="FF0000"/>
              </a:solidFill>
            </a:endParaRPr>
          </a:p>
        </p:txBody>
      </p:sp>
      <p:sp>
        <p:nvSpPr>
          <p:cNvPr id="4" name="标题 3"/>
          <p:cNvSpPr>
            <a:spLocks noGrp="1"/>
          </p:cNvSpPr>
          <p:nvPr>
            <p:ph type="title"/>
          </p:nvPr>
        </p:nvSpPr>
        <p:spPr/>
        <p:txBody>
          <a:bodyPr>
            <a:normAutofit fontScale="90000"/>
          </a:bodyPr>
          <a:lstStyle/>
          <a:p>
            <a:r>
              <a:rPr lang="zh-CN" altLang="en-US" dirty="0"/>
              <a:t>内容安排</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261</a:t>
            </a:fld>
            <a:r>
              <a:rPr lang="en-US" altLang="zh-CN"/>
              <a:t>/300</a:t>
            </a:r>
            <a:endParaRPr lang="zh-CN" altLang="en-US" dirty="0"/>
          </a:p>
        </p:txBody>
      </p:sp>
    </p:spTree>
    <p:extLst>
      <p:ext uri="{BB962C8B-B14F-4D97-AF65-F5344CB8AC3E}">
        <p14:creationId xmlns:p14="http://schemas.microsoft.com/office/powerpoint/2010/main" val="163071583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ctr"/>
            <a:r>
              <a:rPr lang="zh-CN" altLang="en-US" sz="3200" dirty="0"/>
              <a:t>前沿研究进展：</a:t>
            </a:r>
            <a:br>
              <a:rPr lang="en-US" altLang="zh-CN" sz="4400" dirty="0"/>
            </a:br>
            <a:r>
              <a:rPr lang="zh-CN" altLang="en-US" dirty="0"/>
              <a:t>自然语言生成面对的主要挑战</a:t>
            </a:r>
          </a:p>
        </p:txBody>
      </p:sp>
      <p:sp>
        <p:nvSpPr>
          <p:cNvPr id="5" name="副标题 4"/>
          <p:cNvSpPr>
            <a:spLocks noGrp="1"/>
          </p:cNvSpPr>
          <p:nvPr>
            <p:ph type="subTitle" idx="1"/>
          </p:nvPr>
        </p:nvSpPr>
        <p:spPr/>
        <p:txBody>
          <a:bodyPr/>
          <a:lstStyle/>
          <a:p>
            <a:r>
              <a:rPr lang="zh-CN" altLang="en-US" b="0" dirty="0"/>
              <a:t>多样化</a:t>
            </a:r>
            <a:endParaRPr lang="en-US" altLang="zh-CN" b="0" dirty="0"/>
          </a:p>
          <a:p>
            <a:r>
              <a:rPr lang="zh-CN" altLang="en-US" b="0" dirty="0"/>
              <a:t>情感化</a:t>
            </a:r>
            <a:endParaRPr lang="en-US" altLang="zh-CN" b="0" dirty="0"/>
          </a:p>
          <a:p>
            <a:r>
              <a:rPr lang="zh-CN" altLang="en-US" b="0" dirty="0"/>
              <a:t>一致性</a:t>
            </a:r>
          </a:p>
        </p:txBody>
      </p:sp>
    </p:spTree>
    <p:extLst>
      <p:ext uri="{BB962C8B-B14F-4D97-AF65-F5344CB8AC3E}">
        <p14:creationId xmlns:p14="http://schemas.microsoft.com/office/powerpoint/2010/main" val="3770435310"/>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让模型说得好</a:t>
            </a:r>
            <a:endParaRPr lang="en-US" altLang="zh-CN" dirty="0"/>
          </a:p>
          <a:p>
            <a:endParaRPr lang="en-US" altLang="zh-CN" dirty="0"/>
          </a:p>
          <a:p>
            <a:pPr lvl="1"/>
            <a:endParaRPr lang="en-US" altLang="zh-CN" dirty="0"/>
          </a:p>
          <a:p>
            <a:pPr lvl="1"/>
            <a:endParaRPr lang="en-US" altLang="zh-CN" dirty="0"/>
          </a:p>
          <a:p>
            <a:pPr marL="457200" lvl="1" indent="0">
              <a:buNone/>
            </a:pPr>
            <a:endParaRPr lang="en-US" altLang="zh-CN" dirty="0"/>
          </a:p>
        </p:txBody>
      </p:sp>
      <p:sp>
        <p:nvSpPr>
          <p:cNvPr id="3" name="标题 2"/>
          <p:cNvSpPr>
            <a:spLocks noGrp="1"/>
          </p:cNvSpPr>
          <p:nvPr>
            <p:ph type="title"/>
          </p:nvPr>
        </p:nvSpPr>
        <p:spPr/>
        <p:txBody>
          <a:bodyPr/>
          <a:lstStyle/>
          <a:p>
            <a:r>
              <a:rPr lang="zh-CN" altLang="en-US" dirty="0"/>
              <a:t>主要挑战</a:t>
            </a:r>
          </a:p>
        </p:txBody>
      </p:sp>
      <p:graphicFrame>
        <p:nvGraphicFramePr>
          <p:cNvPr id="31" name="图示 30"/>
          <p:cNvGraphicFramePr/>
          <p:nvPr>
            <p:extLst/>
          </p:nvPr>
        </p:nvGraphicFramePr>
        <p:xfrm>
          <a:off x="1331640" y="1412776"/>
          <a:ext cx="6852084" cy="456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0"/>
          </p:nvPr>
        </p:nvSpPr>
        <p:spPr/>
        <p:txBody>
          <a:bodyPr/>
          <a:lstStyle/>
          <a:p>
            <a:fld id="{0C913308-F349-4B6D-A68A-DD1791B4A57B}" type="slidenum">
              <a:rPr lang="zh-CN" altLang="en-US" smtClean="0"/>
              <a:pPr/>
              <a:t>263</a:t>
            </a:fld>
            <a:r>
              <a:rPr lang="en-US" altLang="zh-CN"/>
              <a:t>/300</a:t>
            </a:r>
            <a:endParaRPr lang="zh-CN" altLang="en-US" dirty="0"/>
          </a:p>
        </p:txBody>
      </p:sp>
    </p:spTree>
    <p:extLst>
      <p:ext uri="{BB962C8B-B14F-4D97-AF65-F5344CB8AC3E}">
        <p14:creationId xmlns:p14="http://schemas.microsoft.com/office/powerpoint/2010/main" val="1922549825"/>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最大似然方法训练</a:t>
            </a:r>
            <a:r>
              <a:rPr lang="en-US" altLang="zh-CN" dirty="0"/>
              <a:t>(MLE)</a:t>
            </a:r>
            <a:r>
              <a:rPr lang="zh-CN" altLang="en-US" dirty="0"/>
              <a:t>导致模型生成</a:t>
            </a:r>
            <a:r>
              <a:rPr lang="zh-CN" altLang="en-US" dirty="0">
                <a:solidFill>
                  <a:srgbClr val="FF0000"/>
                </a:solidFill>
              </a:rPr>
              <a:t>常见但单调</a:t>
            </a:r>
            <a:r>
              <a:rPr lang="zh-CN" altLang="en-US" dirty="0"/>
              <a:t>的句子</a:t>
            </a:r>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12" y="1408559"/>
            <a:ext cx="6913513" cy="5044629"/>
          </a:xfrm>
          <a:prstGeom prst="rect">
            <a:avLst/>
          </a:prstGeom>
        </p:spPr>
      </p:pic>
      <p:sp>
        <p:nvSpPr>
          <p:cNvPr id="7" name="矩形 6"/>
          <p:cNvSpPr/>
          <p:nvPr/>
        </p:nvSpPr>
        <p:spPr bwMode="blackWhite">
          <a:xfrm>
            <a:off x="1187400" y="1700808"/>
            <a:ext cx="3384600"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1216620" y="4509120"/>
            <a:ext cx="3384600"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264</a:t>
            </a:fld>
            <a:r>
              <a:rPr lang="en-US" altLang="zh-CN"/>
              <a:t>/300</a:t>
            </a:r>
            <a:endParaRPr lang="zh-CN" altLang="en-US" dirty="0"/>
          </a:p>
        </p:txBody>
      </p:sp>
    </p:spTree>
    <p:extLst>
      <p:ext uri="{BB962C8B-B14F-4D97-AF65-F5344CB8AC3E}">
        <p14:creationId xmlns:p14="http://schemas.microsoft.com/office/powerpoint/2010/main" val="359880172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我们的目标是生成</a:t>
            </a:r>
            <a:r>
              <a:rPr lang="zh-CN" altLang="en-US" dirty="0">
                <a:solidFill>
                  <a:srgbClr val="FF0000"/>
                </a:solidFill>
              </a:rPr>
              <a:t>多样化</a:t>
            </a:r>
            <a:r>
              <a:rPr lang="zh-CN" altLang="en-US" dirty="0"/>
              <a:t>的句子</a:t>
            </a:r>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012" y="1408559"/>
            <a:ext cx="6913513" cy="5044629"/>
          </a:xfrm>
          <a:prstGeom prst="rect">
            <a:avLst/>
          </a:prstGeom>
        </p:spPr>
      </p:pic>
      <p:sp>
        <p:nvSpPr>
          <p:cNvPr id="7" name="矩形 6"/>
          <p:cNvSpPr/>
          <p:nvPr/>
        </p:nvSpPr>
        <p:spPr bwMode="blackWhite">
          <a:xfrm>
            <a:off x="1200099" y="2996530"/>
            <a:ext cx="6685013" cy="11887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1200098" y="5413200"/>
            <a:ext cx="6685013" cy="968549"/>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265</a:t>
            </a:fld>
            <a:r>
              <a:rPr lang="en-US" altLang="zh-CN"/>
              <a:t>/300</a:t>
            </a:r>
            <a:endParaRPr lang="zh-CN" altLang="en-US" dirty="0"/>
          </a:p>
        </p:txBody>
      </p:sp>
    </p:spTree>
    <p:extLst>
      <p:ext uri="{BB962C8B-B14F-4D97-AF65-F5344CB8AC3E}">
        <p14:creationId xmlns:p14="http://schemas.microsoft.com/office/powerpoint/2010/main" val="289457072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a:t>SeqGAN</a:t>
            </a:r>
            <a:r>
              <a:rPr lang="zh-CN" altLang="en-US" dirty="0"/>
              <a:t>可以比</a:t>
            </a:r>
            <a:r>
              <a:rPr lang="en-US" altLang="zh-CN" dirty="0"/>
              <a:t>MLE</a:t>
            </a:r>
            <a:r>
              <a:rPr lang="zh-CN" altLang="en-US" dirty="0"/>
              <a:t>更好的拟合数据分布，但存在</a:t>
            </a:r>
            <a:r>
              <a:rPr lang="zh-CN" altLang="en-US" dirty="0">
                <a:solidFill>
                  <a:srgbClr val="FF0000"/>
                </a:solidFill>
              </a:rPr>
              <a:t>奖励饱和问题</a:t>
            </a:r>
            <a:endParaRPr lang="en-US" altLang="zh-CN" dirty="0">
              <a:solidFill>
                <a:srgbClr val="FF0000"/>
              </a:solidFill>
            </a:endParaRPr>
          </a:p>
          <a:p>
            <a:pPr lvl="1"/>
            <a:r>
              <a:rPr lang="en-US" altLang="zh-CN" dirty="0" err="1"/>
              <a:t>SeqGAN</a:t>
            </a:r>
            <a:r>
              <a:rPr lang="zh-CN" altLang="en-US" dirty="0"/>
              <a:t>只奖励句子是否更符合真实文本</a:t>
            </a:r>
            <a:endParaRPr lang="en-US" altLang="zh-CN" dirty="0"/>
          </a:p>
          <a:p>
            <a:pPr lvl="1"/>
            <a:r>
              <a:rPr lang="en-US" altLang="zh-CN" dirty="0" err="1"/>
              <a:t>SeqGAN</a:t>
            </a:r>
            <a:r>
              <a:rPr lang="zh-CN" altLang="en-US" b="1" dirty="0"/>
              <a:t>没有额外奖励句子的多样性</a:t>
            </a:r>
            <a:endParaRPr lang="zh-CN" altLang="en-US" dirty="0"/>
          </a:p>
        </p:txBody>
      </p:sp>
      <p:sp>
        <p:nvSpPr>
          <p:cNvPr id="3" name="标题 2"/>
          <p:cNvSpPr>
            <a:spLocks noGrp="1"/>
          </p:cNvSpPr>
          <p:nvPr>
            <p:ph type="title"/>
          </p:nvPr>
        </p:nvSpPr>
        <p:spPr/>
        <p:txBody>
          <a:bodyPr/>
          <a:lstStyle/>
          <a:p>
            <a:r>
              <a:rPr lang="zh-CN" altLang="en-US" dirty="0"/>
              <a:t>多样化自然语言生成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92" y="3861048"/>
            <a:ext cx="9144000" cy="2135752"/>
          </a:xfrm>
          <a:prstGeom prst="rect">
            <a:avLst/>
          </a:prstGeom>
        </p:spPr>
      </p:pic>
      <p:sp>
        <p:nvSpPr>
          <p:cNvPr id="6" name="矩形 5"/>
          <p:cNvSpPr/>
          <p:nvPr/>
        </p:nvSpPr>
        <p:spPr bwMode="blackWhite">
          <a:xfrm>
            <a:off x="467545" y="3789610"/>
            <a:ext cx="2808312" cy="194364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7" name="矩形 6"/>
          <p:cNvSpPr/>
          <p:nvPr/>
        </p:nvSpPr>
        <p:spPr>
          <a:xfrm>
            <a:off x="3635896" y="3098648"/>
            <a:ext cx="3005951" cy="707886"/>
          </a:xfrm>
          <a:prstGeom prst="rect">
            <a:avLst/>
          </a:prstGeom>
        </p:spPr>
        <p:txBody>
          <a:bodyPr wrap="none">
            <a:spAutoFit/>
          </a:bodyPr>
          <a:lstStyle/>
          <a:p>
            <a:r>
              <a:rPr lang="zh-CN" altLang="en-US" sz="2000" dirty="0"/>
              <a:t>多样化的句子和常见句子</a:t>
            </a:r>
            <a:br>
              <a:rPr lang="en-US" altLang="zh-CN" sz="2000" dirty="0"/>
            </a:br>
            <a:r>
              <a:rPr lang="zh-CN" altLang="en-US" sz="2000" dirty="0"/>
              <a:t>获得</a:t>
            </a:r>
            <a:r>
              <a:rPr lang="zh-CN" altLang="en-US" sz="2000" b="1" dirty="0"/>
              <a:t>相似的</a:t>
            </a:r>
            <a:r>
              <a:rPr lang="zh-CN" altLang="en-US" sz="2000" dirty="0"/>
              <a:t>奖励</a:t>
            </a:r>
          </a:p>
        </p:txBody>
      </p:sp>
      <p:cxnSp>
        <p:nvCxnSpPr>
          <p:cNvPr id="9" name="直接箭头连接符 8"/>
          <p:cNvCxnSpPr>
            <a:stCxn id="7" idx="1"/>
          </p:cNvCxnSpPr>
          <p:nvPr/>
        </p:nvCxnSpPr>
        <p:spPr>
          <a:xfrm flipH="1">
            <a:off x="2771800" y="3452591"/>
            <a:ext cx="864096" cy="1726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266</a:t>
            </a:fld>
            <a:r>
              <a:rPr lang="en-US" altLang="zh-CN"/>
              <a:t>/300</a:t>
            </a:r>
            <a:endParaRPr lang="zh-CN" altLang="en-US" dirty="0"/>
          </a:p>
        </p:txBody>
      </p:sp>
    </p:spTree>
    <p:extLst>
      <p:ext uri="{BB962C8B-B14F-4D97-AF65-F5344CB8AC3E}">
        <p14:creationId xmlns:p14="http://schemas.microsoft.com/office/powerpoint/2010/main" val="2796692770"/>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Diversity-Promoting GAN: A Cross-Entropy Based Generative Adversarial Network for Diversified Text Generation </a:t>
            </a:r>
            <a:r>
              <a:rPr lang="en-US" altLang="zh-CN" sz="1600" dirty="0"/>
              <a:t>[Xu et al, 2018]</a:t>
            </a:r>
            <a:endParaRPr lang="en-US" altLang="zh-CN" dirty="0"/>
          </a:p>
          <a:p>
            <a:r>
              <a:rPr lang="zh-CN" altLang="en-US" dirty="0"/>
              <a:t>利用</a:t>
            </a:r>
            <a:r>
              <a:rPr lang="zh-CN" altLang="en-US" dirty="0">
                <a:solidFill>
                  <a:srgbClr val="FF0000"/>
                </a:solidFill>
              </a:rPr>
              <a:t>对抗学习</a:t>
            </a:r>
            <a:r>
              <a:rPr lang="zh-CN" altLang="en-US" dirty="0"/>
              <a:t>的思想</a:t>
            </a:r>
            <a:endParaRPr lang="en-US" altLang="zh-CN" dirty="0"/>
          </a:p>
          <a:p>
            <a:pPr lvl="1"/>
            <a:r>
              <a:rPr lang="zh-CN" altLang="en-US" dirty="0"/>
              <a:t>生成器 生成句子 以使判别器无法分辨</a:t>
            </a:r>
            <a:endParaRPr lang="en-US" altLang="zh-CN" dirty="0"/>
          </a:p>
          <a:p>
            <a:pPr lvl="1"/>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273579"/>
            <a:ext cx="5116612" cy="3179609"/>
          </a:xfrm>
          <a:prstGeom prst="rect">
            <a:avLst/>
          </a:prstGeom>
        </p:spPr>
      </p:pic>
      <p:sp>
        <p:nvSpPr>
          <p:cNvPr id="7" name="矩形 6"/>
          <p:cNvSpPr/>
          <p:nvPr/>
        </p:nvSpPr>
        <p:spPr bwMode="blackWhite">
          <a:xfrm>
            <a:off x="2195736" y="5013176"/>
            <a:ext cx="5188620" cy="1512168"/>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267</a:t>
            </a:fld>
            <a:r>
              <a:rPr lang="en-US" altLang="zh-CN"/>
              <a:t>/300</a:t>
            </a:r>
            <a:endParaRPr lang="zh-CN" altLang="en-US" dirty="0"/>
          </a:p>
        </p:txBody>
      </p:sp>
    </p:spTree>
    <p:extLst>
      <p:ext uri="{BB962C8B-B14F-4D97-AF65-F5344CB8AC3E}">
        <p14:creationId xmlns:p14="http://schemas.microsoft.com/office/powerpoint/2010/main" val="3497335333"/>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Diversity-Promoting GAN: A Cross-Entropy Based Generative Adversarial Network for Diversified Text Generation </a:t>
            </a:r>
            <a:r>
              <a:rPr lang="en-US" altLang="zh-CN" sz="1600" dirty="0"/>
              <a:t>[Xu et al, 2018]</a:t>
            </a:r>
            <a:endParaRPr lang="en-US" altLang="zh-CN" dirty="0"/>
          </a:p>
          <a:p>
            <a:r>
              <a:rPr lang="zh-CN" altLang="en-US" dirty="0"/>
              <a:t>利用</a:t>
            </a:r>
            <a:r>
              <a:rPr lang="zh-CN" altLang="en-US" dirty="0">
                <a:solidFill>
                  <a:srgbClr val="FF0000"/>
                </a:solidFill>
              </a:rPr>
              <a:t>对抗学习</a:t>
            </a:r>
            <a:r>
              <a:rPr lang="zh-CN" altLang="en-US" dirty="0"/>
              <a:t>的思想</a:t>
            </a:r>
            <a:endParaRPr lang="en-US" altLang="zh-CN" dirty="0"/>
          </a:p>
          <a:p>
            <a:pPr lvl="1"/>
            <a:r>
              <a:rPr lang="zh-CN" altLang="en-US" dirty="0"/>
              <a:t>判别器 判断句子 是否是多样化的、流畅的</a:t>
            </a:r>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273579"/>
            <a:ext cx="5116612" cy="3179609"/>
          </a:xfrm>
          <a:prstGeom prst="rect">
            <a:avLst/>
          </a:prstGeom>
        </p:spPr>
      </p:pic>
      <p:sp>
        <p:nvSpPr>
          <p:cNvPr id="7" name="矩形 6"/>
          <p:cNvSpPr/>
          <p:nvPr/>
        </p:nvSpPr>
        <p:spPr bwMode="blackWhite">
          <a:xfrm>
            <a:off x="2051720" y="3212976"/>
            <a:ext cx="5472608" cy="180020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268</a:t>
            </a:fld>
            <a:r>
              <a:rPr lang="en-US" altLang="zh-CN"/>
              <a:t>/300</a:t>
            </a:r>
            <a:endParaRPr lang="zh-CN" altLang="en-US" dirty="0"/>
          </a:p>
        </p:txBody>
      </p:sp>
    </p:spTree>
    <p:extLst>
      <p:ext uri="{BB962C8B-B14F-4D97-AF65-F5344CB8AC3E}">
        <p14:creationId xmlns:p14="http://schemas.microsoft.com/office/powerpoint/2010/main" val="195427167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如何判断一个句子是多样化的？</a:t>
            </a:r>
            <a:endParaRPr lang="en-US" altLang="zh-CN" dirty="0"/>
          </a:p>
          <a:p>
            <a:r>
              <a:rPr lang="zh-CN" altLang="en-US" dirty="0"/>
              <a:t>利用</a:t>
            </a:r>
            <a:r>
              <a:rPr lang="zh-CN" altLang="en-US" b="1" dirty="0">
                <a:solidFill>
                  <a:srgbClr val="FF0000"/>
                </a:solidFill>
              </a:rPr>
              <a:t>语言模型</a:t>
            </a:r>
            <a:r>
              <a:rPr lang="zh-CN" altLang="en-US" dirty="0"/>
              <a:t>判断句子的多样性</a:t>
            </a:r>
            <a:endParaRPr lang="en-US" altLang="zh-CN" dirty="0"/>
          </a:p>
          <a:p>
            <a:pPr lvl="1"/>
            <a:r>
              <a:rPr lang="zh-CN" altLang="en-US" dirty="0"/>
              <a:t>多样化的句子在语言空间概率相对较低</a:t>
            </a:r>
            <a:endParaRPr lang="en-US" altLang="zh-CN" dirty="0"/>
          </a:p>
          <a:p>
            <a:pPr lvl="1"/>
            <a:r>
              <a:rPr lang="zh-CN" altLang="en-US" dirty="0"/>
              <a:t>利用</a:t>
            </a:r>
            <a:r>
              <a:rPr lang="en-US" altLang="zh-CN" dirty="0"/>
              <a:t>teacher-forcing</a:t>
            </a:r>
            <a:r>
              <a:rPr lang="zh-CN" altLang="en-US" dirty="0"/>
              <a:t>避免生成不通顺的句子</a:t>
            </a:r>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744" y="3573462"/>
            <a:ext cx="5116612" cy="3179609"/>
          </a:xfrm>
          <a:prstGeom prst="rect">
            <a:avLst/>
          </a:prstGeom>
        </p:spPr>
      </p:pic>
      <p:sp>
        <p:nvSpPr>
          <p:cNvPr id="5" name="矩形 4"/>
          <p:cNvSpPr/>
          <p:nvPr/>
        </p:nvSpPr>
        <p:spPr>
          <a:xfrm>
            <a:off x="5959834" y="3064326"/>
            <a:ext cx="2980303" cy="369332"/>
          </a:xfrm>
          <a:prstGeom prst="rect">
            <a:avLst/>
          </a:prstGeom>
        </p:spPr>
        <p:txBody>
          <a:bodyPr wrap="none">
            <a:spAutoFit/>
          </a:bodyPr>
          <a:lstStyle/>
          <a:p>
            <a:r>
              <a:rPr lang="zh-CN" altLang="en-US" dirty="0"/>
              <a:t>语言模型的交叉熵作为奖励</a:t>
            </a:r>
            <a:endParaRPr lang="en-US" altLang="zh-CN" dirty="0"/>
          </a:p>
        </p:txBody>
      </p:sp>
      <p:sp>
        <p:nvSpPr>
          <p:cNvPr id="7" name="矩形 6"/>
          <p:cNvSpPr/>
          <p:nvPr/>
        </p:nvSpPr>
        <p:spPr bwMode="blackWhite">
          <a:xfrm>
            <a:off x="2483768" y="3648584"/>
            <a:ext cx="4392488" cy="860535"/>
          </a:xfrm>
          <a:prstGeom prst="rect">
            <a:avLst/>
          </a:prstGeom>
          <a:noFill/>
          <a:ln w="57150">
            <a:solidFill>
              <a:srgbClr val="FF0000"/>
            </a:solidFill>
            <a:miter lim="800000"/>
            <a:headEnd/>
            <a:tailEnd/>
          </a:ln>
          <a:extLst/>
        </p:spPr>
        <p:txBody>
          <a:bodyPr rtlCol="0" anchor="ctr"/>
          <a:lstStyle/>
          <a:p>
            <a:pPr algn="ctr"/>
            <a:endParaRPr lang="zh-CN" altLang="en-US"/>
          </a:p>
        </p:txBody>
      </p:sp>
      <p:cxnSp>
        <p:nvCxnSpPr>
          <p:cNvPr id="8" name="直接箭头连接符 7"/>
          <p:cNvCxnSpPr/>
          <p:nvPr/>
        </p:nvCxnSpPr>
        <p:spPr>
          <a:xfrm flipH="1">
            <a:off x="5632182" y="3280986"/>
            <a:ext cx="307792" cy="227795"/>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269</a:t>
            </a:fld>
            <a:r>
              <a:rPr lang="en-US" altLang="zh-CN"/>
              <a:t>/300</a:t>
            </a:r>
            <a:endParaRPr lang="zh-CN" altLang="en-US" dirty="0"/>
          </a:p>
        </p:txBody>
      </p:sp>
    </p:spTree>
    <p:extLst>
      <p:ext uri="{BB962C8B-B14F-4D97-AF65-F5344CB8AC3E}">
        <p14:creationId xmlns:p14="http://schemas.microsoft.com/office/powerpoint/2010/main" val="2082285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的传统机器学习方法</a:t>
            </a:r>
          </a:p>
        </p:txBody>
      </p:sp>
      <p:sp>
        <p:nvSpPr>
          <p:cNvPr id="3" name="副标题 2"/>
          <p:cNvSpPr>
            <a:spLocks noGrp="1"/>
          </p:cNvSpPr>
          <p:nvPr>
            <p:ph type="subTitle" idx="1"/>
          </p:nvPr>
        </p:nvSpPr>
        <p:spPr/>
        <p:txBody>
          <a:bodyPr/>
          <a:lstStyle/>
          <a:p>
            <a:r>
              <a:rPr lang="zh-CN" altLang="en-US" dirty="0"/>
              <a:t>简单分类：机器学习基础</a:t>
            </a:r>
          </a:p>
          <a:p>
            <a:r>
              <a:rPr lang="zh-CN" altLang="en-US" dirty="0"/>
              <a:t>结构化分类：序列标注问题</a:t>
            </a:r>
          </a:p>
        </p:txBody>
      </p:sp>
    </p:spTree>
    <p:extLst>
      <p:ext uri="{BB962C8B-B14F-4D97-AF65-F5344CB8AC3E}">
        <p14:creationId xmlns:p14="http://schemas.microsoft.com/office/powerpoint/2010/main" val="3206564414"/>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任务：给定一句话，扩展为评论</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实验数据</a:t>
            </a:r>
            <a:endParaRPr lang="en-US" altLang="zh-CN" dirty="0"/>
          </a:p>
          <a:p>
            <a:pPr lvl="1"/>
            <a:r>
              <a:rPr lang="en-US" altLang="zh-CN" dirty="0"/>
              <a:t>Yelp Review Generation</a:t>
            </a:r>
          </a:p>
          <a:p>
            <a:pPr lvl="1"/>
            <a:r>
              <a:rPr lang="en-US" altLang="zh-CN" dirty="0"/>
              <a:t>Amazon Review Generation</a:t>
            </a:r>
          </a:p>
          <a:p>
            <a:pPr lvl="1"/>
            <a:r>
              <a:rPr lang="en-US" altLang="zh-CN" dirty="0" err="1"/>
              <a:t>OpenSubtitles</a:t>
            </a:r>
            <a:r>
              <a:rPr lang="en-US" altLang="zh-CN" dirty="0"/>
              <a:t> Dialogue</a:t>
            </a:r>
          </a:p>
          <a:p>
            <a:pPr lvl="2"/>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sp>
        <p:nvSpPr>
          <p:cNvPr id="6" name="Rectangle 1"/>
          <p:cNvSpPr>
            <a:spLocks noChangeArrowheads="1"/>
          </p:cNvSpPr>
          <p:nvPr/>
        </p:nvSpPr>
        <p:spPr bwMode="auto">
          <a:xfrm>
            <a:off x="827361" y="1484784"/>
            <a:ext cx="7344816" cy="2246769"/>
          </a:xfrm>
          <a:prstGeom prst="rect">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Input: </a:t>
            </a:r>
            <a:r>
              <a:rPr kumimoji="0" lang="zh-CN" altLang="zh-CN" sz="20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they have the best chinese bbq pork ( char siu ) in town , and they called it char siu wong ( king of chinese bbq pork ) . </a:t>
            </a:r>
            <a:endParaRPr kumimoji="0" lang="en-US" altLang="zh-CN" sz="2000" b="0" i="0" u="none" strike="noStrike" cap="none" normalizeH="0" baseline="0" dirty="0">
              <a:ln>
                <a:noFill/>
              </a:ln>
              <a:solidFill>
                <a:srgbClr val="000000"/>
              </a:solidFill>
              <a:effectLst/>
              <a:latin typeface="等线" panose="02010600030101010101" pitchFamily="2" charset="-122"/>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000" dirty="0">
              <a:solidFill>
                <a:srgbClr val="000000"/>
              </a:solidFill>
              <a:latin typeface="等线" panose="02010600030101010101" pitchFamily="2" charset="-122"/>
              <a:ea typeface="等线"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Output:</a:t>
            </a:r>
            <a:r>
              <a:rPr kumimoji="0" lang="en-US" altLang="zh-CN" sz="2000" b="1" i="0" u="none" strike="noStrike" cap="none" normalizeH="0" dirty="0">
                <a:ln>
                  <a:noFill/>
                </a:ln>
                <a:solidFill>
                  <a:srgbClr val="000000"/>
                </a:solidFill>
                <a:effectLst/>
                <a:latin typeface="等线" panose="02010600030101010101" pitchFamily="2" charset="-122"/>
                <a:ea typeface="等线" panose="02010600030101010101" pitchFamily="2" charset="-122"/>
              </a:rPr>
              <a:t> </a:t>
            </a:r>
            <a:r>
              <a:rPr kumimoji="0" lang="zh-CN" altLang="zh-CN" sz="2000" b="0" i="0" u="none" strike="noStrike" cap="none" normalizeH="0" baseline="0" dirty="0">
                <a:ln>
                  <a:noFill/>
                </a:ln>
                <a:solidFill>
                  <a:srgbClr val="000000"/>
                </a:solidFill>
                <a:effectLst/>
                <a:latin typeface="等线" panose="02010600030101010101" pitchFamily="2" charset="-122"/>
                <a:ea typeface="等线" panose="02010600030101010101" pitchFamily="2" charset="-122"/>
              </a:rPr>
              <a:t>hmm ... it 's pretty true ! i 've to pre-order this dish every single time , cuz it 's always sold out . other dishes are very good too , like roast pork , fried glutinous rice , steamed fish , etc . i ca n't stop myself for coming back when i 'm craving for siu mei</a:t>
            </a:r>
            <a:r>
              <a:rPr kumimoji="0" lang="zh-CN" altLang="zh-CN" sz="2000" b="0" i="0" u="none" strike="noStrike" cap="none" normalizeH="0" baseline="0" dirty="0">
                <a:ln>
                  <a:noFill/>
                </a:ln>
                <a:solidFill>
                  <a:schemeClr val="tx1"/>
                </a:solidFill>
                <a:effectLst/>
                <a:latin typeface="等线" panose="02010600030101010101" pitchFamily="2" charset="-122"/>
                <a:ea typeface="等线" panose="02010600030101010101" pitchFamily="2" charset="-122"/>
              </a:rPr>
              <a:t> </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270</a:t>
            </a:fld>
            <a:r>
              <a:rPr lang="en-US" altLang="zh-CN"/>
              <a:t>/300</a:t>
            </a:r>
            <a:endParaRPr lang="zh-CN" altLang="en-US" dirty="0"/>
          </a:p>
        </p:txBody>
      </p:sp>
    </p:spTree>
    <p:extLst>
      <p:ext uri="{BB962C8B-B14F-4D97-AF65-F5344CB8AC3E}">
        <p14:creationId xmlns:p14="http://schemas.microsoft.com/office/powerpoint/2010/main" val="3564687628"/>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实验结果：生成文本</a:t>
            </a:r>
            <a:r>
              <a:rPr lang="zh-CN" altLang="en-US" dirty="0">
                <a:solidFill>
                  <a:srgbClr val="FF0000"/>
                </a:solidFill>
              </a:rPr>
              <a:t>显著更长</a:t>
            </a:r>
            <a:endParaRPr lang="en-US" altLang="zh-CN" dirty="0">
              <a:solidFill>
                <a:srgbClr val="FF0000"/>
              </a:solidFill>
            </a:endParaRPr>
          </a:p>
          <a:p>
            <a:pPr lvl="1"/>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155" y="1556792"/>
            <a:ext cx="5616624" cy="5039340"/>
          </a:xfrm>
          <a:prstGeom prst="rect">
            <a:avLst/>
          </a:prstGeom>
        </p:spPr>
      </p:pic>
      <p:sp>
        <p:nvSpPr>
          <p:cNvPr id="9" name="矩形 8"/>
          <p:cNvSpPr/>
          <p:nvPr/>
        </p:nvSpPr>
        <p:spPr bwMode="blackWhite">
          <a:xfrm>
            <a:off x="4151554" y="1590720"/>
            <a:ext cx="864096" cy="4896544"/>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0" name="矩形 9"/>
          <p:cNvSpPr/>
          <p:nvPr/>
        </p:nvSpPr>
        <p:spPr bwMode="blackWhite">
          <a:xfrm>
            <a:off x="2688828" y="2483292"/>
            <a:ext cx="2326822" cy="76361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1" name="矩形 10"/>
          <p:cNvSpPr/>
          <p:nvPr/>
        </p:nvSpPr>
        <p:spPr bwMode="blackWhite">
          <a:xfrm>
            <a:off x="2688828" y="4139476"/>
            <a:ext cx="2326822" cy="76361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2" name="矩形 11"/>
          <p:cNvSpPr/>
          <p:nvPr/>
        </p:nvSpPr>
        <p:spPr bwMode="blackWhite">
          <a:xfrm>
            <a:off x="2688828" y="5795660"/>
            <a:ext cx="2326822" cy="70240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6" name="矩形 5"/>
          <p:cNvSpPr/>
          <p:nvPr/>
        </p:nvSpPr>
        <p:spPr>
          <a:xfrm>
            <a:off x="161346" y="5749111"/>
            <a:ext cx="2318520" cy="830997"/>
          </a:xfrm>
          <a:prstGeom prst="rect">
            <a:avLst/>
          </a:prstGeom>
        </p:spPr>
        <p:txBody>
          <a:bodyPr wrap="square">
            <a:spAutoFit/>
          </a:bodyPr>
          <a:lstStyle/>
          <a:p>
            <a:r>
              <a:rPr lang="en-US" altLang="zh-CN" sz="1600" dirty="0"/>
              <a:t>S</a:t>
            </a:r>
            <a:r>
              <a:rPr lang="zh-CN" altLang="en-US" sz="1600" dirty="0"/>
              <a:t>表示只有句级别奖励</a:t>
            </a:r>
            <a:endParaRPr lang="en-US" altLang="zh-CN" sz="1600" dirty="0"/>
          </a:p>
          <a:p>
            <a:r>
              <a:rPr lang="en-US" altLang="zh-CN" sz="1600" dirty="0"/>
              <a:t>W</a:t>
            </a:r>
            <a:r>
              <a:rPr lang="zh-CN" altLang="en-US" sz="1600" dirty="0"/>
              <a:t>表示只有词级别奖励</a:t>
            </a:r>
            <a:endParaRPr lang="en-US" altLang="zh-CN" sz="1600" dirty="0"/>
          </a:p>
          <a:p>
            <a:r>
              <a:rPr lang="en-US" altLang="zh-CN" sz="1600" dirty="0"/>
              <a:t>SW</a:t>
            </a:r>
            <a:r>
              <a:rPr lang="zh-CN" altLang="en-US" sz="1600" dirty="0"/>
              <a:t>表示有两种奖励</a:t>
            </a:r>
            <a:endParaRPr lang="en-US" altLang="zh-CN" sz="1600" dirty="0"/>
          </a:p>
        </p:txBody>
      </p:sp>
      <p:sp>
        <p:nvSpPr>
          <p:cNvPr id="13" name="矩形 12"/>
          <p:cNvSpPr/>
          <p:nvPr/>
        </p:nvSpPr>
        <p:spPr>
          <a:xfrm>
            <a:off x="407242" y="3212410"/>
            <a:ext cx="1932059" cy="707886"/>
          </a:xfrm>
          <a:prstGeom prst="rect">
            <a:avLst/>
          </a:prstGeom>
        </p:spPr>
        <p:txBody>
          <a:bodyPr wrap="square">
            <a:spAutoFit/>
          </a:bodyPr>
          <a:lstStyle/>
          <a:p>
            <a:r>
              <a:rPr lang="en-US" altLang="zh-CN" sz="2000" dirty="0">
                <a:latin typeface="微软雅黑" panose="020B0503020204020204" pitchFamily="34" charset="-122"/>
                <a:ea typeface="微软雅黑" panose="020B0503020204020204" pitchFamily="34" charset="-122"/>
              </a:rPr>
              <a:t>Token</a:t>
            </a:r>
            <a:r>
              <a:rPr lang="zh-CN" altLang="en-US" sz="2000" dirty="0">
                <a:latin typeface="微软雅黑" panose="020B0503020204020204" pitchFamily="34" charset="-122"/>
                <a:ea typeface="微软雅黑" panose="020B0503020204020204" pitchFamily="34" charset="-122"/>
              </a:rPr>
              <a:t>表示</a:t>
            </a:r>
            <a:br>
              <a:rPr lang="en-US" altLang="zh-CN" sz="2000" dirty="0">
                <a:latin typeface="微软雅黑" panose="020B0503020204020204" pitchFamily="34" charset="-122"/>
                <a:ea typeface="微软雅黑" panose="020B0503020204020204" pitchFamily="34" charset="-122"/>
              </a:rPr>
            </a:br>
            <a:r>
              <a:rPr lang="zh-CN" altLang="en-US" sz="2000" dirty="0">
                <a:solidFill>
                  <a:srgbClr val="FF0000"/>
                </a:solidFill>
                <a:latin typeface="微软雅黑" panose="020B0503020204020204" pitchFamily="34" charset="-122"/>
                <a:ea typeface="微软雅黑" panose="020B0503020204020204" pitchFamily="34" charset="-122"/>
              </a:rPr>
              <a:t>生成的词数</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271</a:t>
            </a:fld>
            <a:r>
              <a:rPr lang="en-US" altLang="zh-CN"/>
              <a:t>/300</a:t>
            </a:r>
            <a:endParaRPr lang="zh-CN" altLang="en-US" dirty="0"/>
          </a:p>
        </p:txBody>
      </p:sp>
    </p:spTree>
    <p:extLst>
      <p:ext uri="{BB962C8B-B14F-4D97-AF65-F5344CB8AC3E}">
        <p14:creationId xmlns:p14="http://schemas.microsoft.com/office/powerpoint/2010/main" val="4252090648"/>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实验结果：生成文本</a:t>
            </a:r>
            <a:r>
              <a:rPr lang="zh-CN" altLang="en-US" dirty="0">
                <a:solidFill>
                  <a:srgbClr val="FF0000"/>
                </a:solidFill>
              </a:rPr>
              <a:t>表达更丰富</a:t>
            </a:r>
            <a:endParaRPr lang="en-US" altLang="zh-CN" dirty="0">
              <a:solidFill>
                <a:srgbClr val="FF0000"/>
              </a:solidFill>
            </a:endParaRPr>
          </a:p>
        </p:txBody>
      </p:sp>
      <p:sp>
        <p:nvSpPr>
          <p:cNvPr id="3" name="标题 2"/>
          <p:cNvSpPr>
            <a:spLocks noGrp="1"/>
          </p:cNvSpPr>
          <p:nvPr>
            <p:ph type="title"/>
          </p:nvPr>
        </p:nvSpPr>
        <p:spPr/>
        <p:txBody>
          <a:bodyPr/>
          <a:lstStyle/>
          <a:p>
            <a:r>
              <a:rPr lang="zh-CN" altLang="en-US" dirty="0"/>
              <a:t>多样化自然语言生成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7155" y="1556792"/>
            <a:ext cx="5616624" cy="5039340"/>
          </a:xfrm>
          <a:prstGeom prst="rect">
            <a:avLst/>
          </a:prstGeom>
        </p:spPr>
      </p:pic>
      <p:sp>
        <p:nvSpPr>
          <p:cNvPr id="9" name="矩形 8"/>
          <p:cNvSpPr/>
          <p:nvPr/>
        </p:nvSpPr>
        <p:spPr bwMode="blackWhite">
          <a:xfrm>
            <a:off x="5033692" y="1590720"/>
            <a:ext cx="3066700" cy="4896544"/>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0" name="矩形 9"/>
          <p:cNvSpPr/>
          <p:nvPr/>
        </p:nvSpPr>
        <p:spPr bwMode="blackWhite">
          <a:xfrm>
            <a:off x="4932039" y="2482370"/>
            <a:ext cx="3269781" cy="76361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1" name="矩形 10"/>
          <p:cNvSpPr/>
          <p:nvPr/>
        </p:nvSpPr>
        <p:spPr bwMode="blackWhite">
          <a:xfrm>
            <a:off x="4932038" y="4139476"/>
            <a:ext cx="3269782" cy="729684"/>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2" name="矩形 11"/>
          <p:cNvSpPr/>
          <p:nvPr/>
        </p:nvSpPr>
        <p:spPr bwMode="blackWhite">
          <a:xfrm>
            <a:off x="4932037" y="5795660"/>
            <a:ext cx="3269783" cy="70240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6" name="矩形 5"/>
          <p:cNvSpPr/>
          <p:nvPr/>
        </p:nvSpPr>
        <p:spPr>
          <a:xfrm>
            <a:off x="161346" y="5749111"/>
            <a:ext cx="2318520" cy="830997"/>
          </a:xfrm>
          <a:prstGeom prst="rect">
            <a:avLst/>
          </a:prstGeom>
        </p:spPr>
        <p:txBody>
          <a:bodyPr wrap="square">
            <a:spAutoFit/>
          </a:bodyPr>
          <a:lstStyle/>
          <a:p>
            <a:r>
              <a:rPr lang="en-US" altLang="zh-CN" sz="1600" dirty="0"/>
              <a:t>S</a:t>
            </a:r>
            <a:r>
              <a:rPr lang="zh-CN" altLang="en-US" sz="1600" dirty="0"/>
              <a:t>表示只有句级别奖励</a:t>
            </a:r>
            <a:endParaRPr lang="en-US" altLang="zh-CN" sz="1600" dirty="0"/>
          </a:p>
          <a:p>
            <a:r>
              <a:rPr lang="en-US" altLang="zh-CN" sz="1600" dirty="0"/>
              <a:t>W</a:t>
            </a:r>
            <a:r>
              <a:rPr lang="zh-CN" altLang="en-US" sz="1600" dirty="0"/>
              <a:t>表示只有词级别奖励</a:t>
            </a:r>
            <a:endParaRPr lang="en-US" altLang="zh-CN" sz="1600" dirty="0"/>
          </a:p>
          <a:p>
            <a:r>
              <a:rPr lang="en-US" altLang="zh-CN" sz="1600" dirty="0"/>
              <a:t>SW</a:t>
            </a:r>
            <a:r>
              <a:rPr lang="zh-CN" altLang="en-US" sz="1600" dirty="0"/>
              <a:t>表示有两种奖励</a:t>
            </a:r>
            <a:endParaRPr lang="en-US" altLang="zh-CN" sz="1600" dirty="0"/>
          </a:p>
        </p:txBody>
      </p:sp>
      <p:sp>
        <p:nvSpPr>
          <p:cNvPr id="13" name="矩形 12"/>
          <p:cNvSpPr/>
          <p:nvPr/>
        </p:nvSpPr>
        <p:spPr>
          <a:xfrm>
            <a:off x="407242" y="3246904"/>
            <a:ext cx="1932059" cy="1015663"/>
          </a:xfrm>
          <a:prstGeom prst="rect">
            <a:avLst/>
          </a:prstGeom>
        </p:spPr>
        <p:txBody>
          <a:bodyPr wrap="square">
            <a:spAutoFit/>
          </a:bodyPr>
          <a:lstStyle/>
          <a:p>
            <a:r>
              <a:rPr lang="en-US" altLang="zh-CN" sz="2000" dirty="0" err="1">
                <a:latin typeface="微软雅黑" panose="020B0503020204020204" pitchFamily="34" charset="-122"/>
                <a:ea typeface="微软雅黑" panose="020B0503020204020204" pitchFamily="34" charset="-122"/>
              </a:rPr>
              <a:t>Dist</a:t>
            </a:r>
            <a:r>
              <a:rPr lang="en-US" altLang="zh-CN" sz="2000" dirty="0">
                <a:latin typeface="微软雅黑" panose="020B0503020204020204" pitchFamily="34" charset="-122"/>
                <a:ea typeface="微软雅黑" panose="020B0503020204020204" pitchFamily="34" charset="-122"/>
              </a:rPr>
              <a:t>-n</a:t>
            </a:r>
            <a:r>
              <a:rPr lang="zh-CN" altLang="en-US" sz="2000" dirty="0">
                <a:latin typeface="微软雅黑" panose="020B0503020204020204" pitchFamily="34" charset="-122"/>
                <a:ea typeface="微软雅黑" panose="020B0503020204020204" pitchFamily="34" charset="-122"/>
              </a:rPr>
              <a:t>表示</a:t>
            </a:r>
            <a:br>
              <a:rPr lang="en-US" altLang="zh-CN" sz="2000" dirty="0">
                <a:latin typeface="微软雅黑" panose="020B0503020204020204" pitchFamily="34" charset="-122"/>
                <a:ea typeface="微软雅黑" panose="020B0503020204020204" pitchFamily="34" charset="-122"/>
              </a:rPr>
            </a:br>
            <a:r>
              <a:rPr lang="zh-CN" altLang="en-US" sz="2000" dirty="0">
                <a:latin typeface="微软雅黑" panose="020B0503020204020204" pitchFamily="34" charset="-122"/>
                <a:ea typeface="微软雅黑" panose="020B0503020204020204" pitchFamily="34" charset="-122"/>
              </a:rPr>
              <a:t>独特的</a:t>
            </a:r>
            <a:r>
              <a:rPr lang="en-US" altLang="zh-CN" sz="2000" dirty="0" err="1">
                <a:latin typeface="微软雅黑" panose="020B0503020204020204" pitchFamily="34" charset="-122"/>
                <a:ea typeface="微软雅黑" panose="020B0503020204020204" pitchFamily="34" charset="-122"/>
              </a:rPr>
              <a:t>ngram</a:t>
            </a:r>
            <a:r>
              <a:rPr lang="zh-CN" altLang="en-US" sz="2000" dirty="0">
                <a:latin typeface="微软雅黑" panose="020B0503020204020204" pitchFamily="34" charset="-122"/>
                <a:ea typeface="微软雅黑" panose="020B0503020204020204" pitchFamily="34" charset="-122"/>
              </a:rPr>
              <a:t>数量</a:t>
            </a:r>
            <a:endParaRPr lang="en-US" altLang="zh-CN" sz="2000"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272</a:t>
            </a:fld>
            <a:r>
              <a:rPr lang="en-US" altLang="zh-CN"/>
              <a:t>/300</a:t>
            </a:r>
            <a:endParaRPr lang="zh-CN" altLang="en-US" dirty="0"/>
          </a:p>
        </p:txBody>
      </p:sp>
    </p:spTree>
    <p:extLst>
      <p:ext uri="{BB962C8B-B14F-4D97-AF65-F5344CB8AC3E}">
        <p14:creationId xmlns:p14="http://schemas.microsoft.com/office/powerpoint/2010/main" val="665996240"/>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实验结果：人工评价同样</a:t>
            </a:r>
            <a:r>
              <a:rPr lang="en-US" altLang="zh-CN" dirty="0"/>
              <a:t>DP-GAN</a:t>
            </a:r>
            <a:r>
              <a:rPr lang="zh-CN" altLang="en-US" dirty="0"/>
              <a:t>更好</a:t>
            </a:r>
            <a:endParaRPr lang="en-US" altLang="zh-CN" dirty="0"/>
          </a:p>
          <a:p>
            <a:pPr lvl="1"/>
            <a:r>
              <a:rPr lang="zh-CN" altLang="en-US" dirty="0"/>
              <a:t>对比排序、越低越好</a:t>
            </a:r>
            <a:endParaRPr lang="en-US" altLang="zh-CN" dirty="0"/>
          </a:p>
          <a:p>
            <a:pPr lvl="2"/>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700808"/>
            <a:ext cx="5908048" cy="4464496"/>
          </a:xfrm>
          <a:prstGeom prst="rect">
            <a:avLst/>
          </a:prstGeom>
        </p:spPr>
      </p:pic>
      <p:sp>
        <p:nvSpPr>
          <p:cNvPr id="9" name="矩形 8"/>
          <p:cNvSpPr/>
          <p:nvPr/>
        </p:nvSpPr>
        <p:spPr bwMode="blackWhite">
          <a:xfrm>
            <a:off x="2915816" y="3068960"/>
            <a:ext cx="4176464"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0" name="矩形 9"/>
          <p:cNvSpPr/>
          <p:nvPr/>
        </p:nvSpPr>
        <p:spPr bwMode="blackWhite">
          <a:xfrm>
            <a:off x="2887430" y="4364633"/>
            <a:ext cx="4176464"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1" name="矩形 10"/>
          <p:cNvSpPr/>
          <p:nvPr/>
        </p:nvSpPr>
        <p:spPr bwMode="blackWhite">
          <a:xfrm>
            <a:off x="2915816" y="5660306"/>
            <a:ext cx="4176464"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273</a:t>
            </a:fld>
            <a:r>
              <a:rPr lang="en-US" altLang="zh-CN"/>
              <a:t>/300</a:t>
            </a:r>
            <a:endParaRPr lang="zh-CN" altLang="en-US" dirty="0"/>
          </a:p>
        </p:txBody>
      </p:sp>
    </p:spTree>
    <p:extLst>
      <p:ext uri="{BB962C8B-B14F-4D97-AF65-F5344CB8AC3E}">
        <p14:creationId xmlns:p14="http://schemas.microsoft.com/office/powerpoint/2010/main" val="309066019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实验分析：</a:t>
            </a:r>
            <a:r>
              <a:rPr lang="en-US" altLang="zh-CN" dirty="0"/>
              <a:t>DP-GAN</a:t>
            </a:r>
            <a:r>
              <a:rPr lang="zh-CN" altLang="en-US" dirty="0"/>
              <a:t>与</a:t>
            </a:r>
            <a:r>
              <a:rPr lang="en-US" altLang="zh-CN" dirty="0" err="1"/>
              <a:t>SeqGAN</a:t>
            </a:r>
            <a:r>
              <a:rPr lang="zh-CN" altLang="en-US" dirty="0"/>
              <a:t>相比</a:t>
            </a:r>
            <a:r>
              <a:rPr lang="zh-CN" altLang="en-US" dirty="0">
                <a:solidFill>
                  <a:srgbClr val="FF0000"/>
                </a:solidFill>
              </a:rPr>
              <a:t>没有奖励饱和问题</a:t>
            </a:r>
            <a:endParaRPr lang="en-US" altLang="zh-CN" dirty="0">
              <a:solidFill>
                <a:srgbClr val="FF0000"/>
              </a:solidFill>
            </a:endParaRPr>
          </a:p>
          <a:p>
            <a:pPr lvl="1"/>
            <a:r>
              <a:rPr lang="en-US" altLang="zh-CN" dirty="0" err="1"/>
              <a:t>SeqGAN</a:t>
            </a:r>
            <a:r>
              <a:rPr lang="zh-CN" altLang="en-US" dirty="0"/>
              <a:t>奖励缺少区分度</a:t>
            </a:r>
            <a:endParaRPr lang="en-US" altLang="zh-CN" dirty="0"/>
          </a:p>
          <a:p>
            <a:pPr lvl="1"/>
            <a:r>
              <a:rPr lang="en-US" altLang="zh-CN" dirty="0"/>
              <a:t>DP-GAN</a:t>
            </a:r>
            <a:r>
              <a:rPr lang="zh-CN" altLang="en-US" dirty="0"/>
              <a:t>的奖励更平滑、更有区分度</a:t>
            </a:r>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29000"/>
            <a:ext cx="9144000" cy="2135752"/>
          </a:xfrm>
          <a:prstGeom prst="rect">
            <a:avLst/>
          </a:prstGeom>
        </p:spPr>
      </p:pic>
      <p:sp>
        <p:nvSpPr>
          <p:cNvPr id="7" name="矩形 6"/>
          <p:cNvSpPr/>
          <p:nvPr/>
        </p:nvSpPr>
        <p:spPr bwMode="blackWhite">
          <a:xfrm>
            <a:off x="441153" y="3357562"/>
            <a:ext cx="2808312" cy="194364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4564436" y="3357562"/>
            <a:ext cx="4435102" cy="194364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274</a:t>
            </a:fld>
            <a:r>
              <a:rPr lang="en-US" altLang="zh-CN"/>
              <a:t>/300</a:t>
            </a:r>
            <a:endParaRPr lang="zh-CN" altLang="en-US" dirty="0"/>
          </a:p>
        </p:txBody>
      </p:sp>
    </p:spTree>
    <p:extLst>
      <p:ext uri="{BB962C8B-B14F-4D97-AF65-F5344CB8AC3E}">
        <p14:creationId xmlns:p14="http://schemas.microsoft.com/office/powerpoint/2010/main" val="402059790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实验分析：</a:t>
            </a:r>
            <a:r>
              <a:rPr lang="en-US" altLang="zh-CN" dirty="0"/>
              <a:t>DP-GAN</a:t>
            </a:r>
            <a:r>
              <a:rPr lang="zh-CN" altLang="en-US" dirty="0"/>
              <a:t>生成文本比</a:t>
            </a:r>
            <a:r>
              <a:rPr lang="en-US" altLang="zh-CN" dirty="0"/>
              <a:t>MLE</a:t>
            </a:r>
            <a:r>
              <a:rPr lang="zh-CN" altLang="en-US" dirty="0"/>
              <a:t>更</a:t>
            </a:r>
            <a:r>
              <a:rPr lang="zh-CN" altLang="en-US" dirty="0">
                <a:solidFill>
                  <a:srgbClr val="FF0000"/>
                </a:solidFill>
              </a:rPr>
              <a:t>符合真实文本分布</a:t>
            </a:r>
            <a:endParaRPr lang="en-US" altLang="zh-CN" dirty="0">
              <a:solidFill>
                <a:srgbClr val="FF0000"/>
              </a:solidFill>
            </a:endParaRPr>
          </a:p>
        </p:txBody>
      </p:sp>
      <p:sp>
        <p:nvSpPr>
          <p:cNvPr id="3" name="标题 2"/>
          <p:cNvSpPr>
            <a:spLocks noGrp="1"/>
          </p:cNvSpPr>
          <p:nvPr>
            <p:ph type="title"/>
          </p:nvPr>
        </p:nvSpPr>
        <p:spPr/>
        <p:txBody>
          <a:bodyPr/>
          <a:lstStyle/>
          <a:p>
            <a:r>
              <a:rPr lang="zh-CN" altLang="en-US" dirty="0"/>
              <a:t>多样化自然语言生成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8848" y="1870656"/>
            <a:ext cx="7767108" cy="458668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275</a:t>
            </a:fld>
            <a:r>
              <a:rPr lang="en-US" altLang="zh-CN"/>
              <a:t>/300</a:t>
            </a:r>
            <a:endParaRPr lang="zh-CN" altLang="en-US" dirty="0"/>
          </a:p>
        </p:txBody>
      </p:sp>
    </p:spTree>
    <p:extLst>
      <p:ext uri="{BB962C8B-B14F-4D97-AF65-F5344CB8AC3E}">
        <p14:creationId xmlns:p14="http://schemas.microsoft.com/office/powerpoint/2010/main" val="446358494"/>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生成样例：句子更长、用词更丰富</a:t>
            </a:r>
            <a:endParaRPr lang="en-US" altLang="zh-CN" dirty="0"/>
          </a:p>
          <a:p>
            <a:pPr lvl="2"/>
            <a:endParaRPr lang="en-US" altLang="zh-CN" dirty="0"/>
          </a:p>
        </p:txBody>
      </p:sp>
      <p:sp>
        <p:nvSpPr>
          <p:cNvPr id="3" name="标题 2"/>
          <p:cNvSpPr>
            <a:spLocks noGrp="1"/>
          </p:cNvSpPr>
          <p:nvPr>
            <p:ph type="title"/>
          </p:nvPr>
        </p:nvSpPr>
        <p:spPr/>
        <p:txBody>
          <a:bodyPr/>
          <a:lstStyle/>
          <a:p>
            <a:r>
              <a:rPr lang="zh-CN" altLang="en-US" dirty="0"/>
              <a:t>多样化自然语言生成</a:t>
            </a:r>
          </a:p>
        </p:txBody>
      </p:sp>
      <p:pic>
        <p:nvPicPr>
          <p:cNvPr id="6" name="图片 5" descr="屏幕剪辑"/>
          <p:cNvPicPr>
            <a:picLocks noChangeAspect="1"/>
          </p:cNvPicPr>
          <p:nvPr/>
        </p:nvPicPr>
        <p:blipFill rotWithShape="1">
          <a:blip r:embed="rId2">
            <a:extLst>
              <a:ext uri="{28A0092B-C50C-407E-A947-70E740481C1C}">
                <a14:useLocalDpi xmlns:a14="http://schemas.microsoft.com/office/drawing/2010/main" val="0"/>
              </a:ext>
            </a:extLst>
          </a:blip>
          <a:srcRect t="2653" b="51147"/>
          <a:stretch/>
        </p:blipFill>
        <p:spPr>
          <a:xfrm>
            <a:off x="991283" y="1529190"/>
            <a:ext cx="6419588" cy="1704082"/>
          </a:xfrm>
          <a:prstGeom prst="rect">
            <a:avLst/>
          </a:prstGeom>
        </p:spPr>
      </p:pic>
      <p:pic>
        <p:nvPicPr>
          <p:cNvPr id="9" name="图片 8" descr="屏幕剪辑"/>
          <p:cNvPicPr>
            <a:picLocks noChangeAspect="1"/>
          </p:cNvPicPr>
          <p:nvPr/>
        </p:nvPicPr>
        <p:blipFill rotWithShape="1">
          <a:blip r:embed="rId3">
            <a:extLst>
              <a:ext uri="{28A0092B-C50C-407E-A947-70E740481C1C}">
                <a14:useLocalDpi xmlns:a14="http://schemas.microsoft.com/office/drawing/2010/main" val="0"/>
              </a:ext>
            </a:extLst>
          </a:blip>
          <a:srcRect t="52700" b="1584"/>
          <a:stretch/>
        </p:blipFill>
        <p:spPr>
          <a:xfrm>
            <a:off x="949835" y="3933057"/>
            <a:ext cx="6502485" cy="2592288"/>
          </a:xfrm>
          <a:prstGeom prst="rect">
            <a:avLst/>
          </a:prstGeom>
        </p:spPr>
      </p:pic>
      <p:sp>
        <p:nvSpPr>
          <p:cNvPr id="7" name="矩形 6"/>
          <p:cNvSpPr/>
          <p:nvPr/>
        </p:nvSpPr>
        <p:spPr bwMode="blackWhite">
          <a:xfrm>
            <a:off x="1187624" y="2492896"/>
            <a:ext cx="6048672" cy="792088"/>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1187624" y="5733256"/>
            <a:ext cx="6192688" cy="86409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276</a:t>
            </a:fld>
            <a:r>
              <a:rPr lang="en-US" altLang="zh-CN"/>
              <a:t>/300</a:t>
            </a:r>
            <a:endParaRPr lang="zh-CN" altLang="en-US" dirty="0"/>
          </a:p>
        </p:txBody>
      </p:sp>
    </p:spTree>
    <p:extLst>
      <p:ext uri="{BB962C8B-B14F-4D97-AF65-F5344CB8AC3E}">
        <p14:creationId xmlns:p14="http://schemas.microsoft.com/office/powerpoint/2010/main" val="494334034"/>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让模型说得好</a:t>
            </a:r>
            <a:endParaRPr lang="en-US" altLang="zh-CN" dirty="0"/>
          </a:p>
          <a:p>
            <a:endParaRPr lang="en-US" altLang="zh-CN" dirty="0"/>
          </a:p>
          <a:p>
            <a:pPr lvl="1"/>
            <a:endParaRPr lang="en-US" altLang="zh-CN" dirty="0"/>
          </a:p>
          <a:p>
            <a:pPr lvl="1"/>
            <a:endParaRPr lang="en-US" altLang="zh-CN" dirty="0"/>
          </a:p>
          <a:p>
            <a:pPr marL="457200" lvl="1" indent="0">
              <a:buNone/>
            </a:pPr>
            <a:endParaRPr lang="en-US" altLang="zh-CN" dirty="0"/>
          </a:p>
        </p:txBody>
      </p:sp>
      <p:sp>
        <p:nvSpPr>
          <p:cNvPr id="3" name="标题 2"/>
          <p:cNvSpPr>
            <a:spLocks noGrp="1"/>
          </p:cNvSpPr>
          <p:nvPr>
            <p:ph type="title"/>
          </p:nvPr>
        </p:nvSpPr>
        <p:spPr/>
        <p:txBody>
          <a:bodyPr/>
          <a:lstStyle/>
          <a:p>
            <a:r>
              <a:rPr lang="zh-CN" altLang="en-US" dirty="0"/>
              <a:t>主要挑战</a:t>
            </a:r>
          </a:p>
        </p:txBody>
      </p:sp>
      <p:graphicFrame>
        <p:nvGraphicFramePr>
          <p:cNvPr id="31" name="图示 30"/>
          <p:cNvGraphicFramePr/>
          <p:nvPr>
            <p:extLst/>
          </p:nvPr>
        </p:nvGraphicFramePr>
        <p:xfrm>
          <a:off x="1331640" y="1412776"/>
          <a:ext cx="6852084" cy="456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0"/>
          </p:nvPr>
        </p:nvSpPr>
        <p:spPr/>
        <p:txBody>
          <a:bodyPr/>
          <a:lstStyle/>
          <a:p>
            <a:fld id="{0C913308-F349-4B6D-A68A-DD1791B4A57B}" type="slidenum">
              <a:rPr lang="zh-CN" altLang="en-US" smtClean="0"/>
              <a:pPr/>
              <a:t>277</a:t>
            </a:fld>
            <a:r>
              <a:rPr lang="en-US" altLang="zh-CN"/>
              <a:t>/300</a:t>
            </a:r>
            <a:endParaRPr lang="zh-CN" altLang="en-US" dirty="0"/>
          </a:p>
        </p:txBody>
      </p:sp>
    </p:spTree>
    <p:extLst>
      <p:ext uri="{BB962C8B-B14F-4D97-AF65-F5344CB8AC3E}">
        <p14:creationId xmlns:p14="http://schemas.microsoft.com/office/powerpoint/2010/main" val="319612690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任务：文本情感极性转换</a:t>
            </a:r>
            <a:endParaRPr lang="en-US" altLang="zh-CN" dirty="0"/>
          </a:p>
          <a:p>
            <a:pPr lvl="1"/>
            <a:r>
              <a:rPr lang="zh-CN" altLang="en-US" dirty="0"/>
              <a:t>在保持内容的前提下，改变文本的情感极性</a:t>
            </a:r>
            <a:endParaRPr lang="en-US" altLang="zh-CN" dirty="0"/>
          </a:p>
          <a:p>
            <a:endParaRPr lang="en-US" altLang="zh-CN" dirty="0"/>
          </a:p>
          <a:p>
            <a:r>
              <a:rPr lang="zh-CN" altLang="en-US" dirty="0"/>
              <a:t>示例</a:t>
            </a:r>
            <a:r>
              <a:rPr lang="en-US" altLang="zh-CN" dirty="0">
                <a:cs typeface="Arial"/>
              </a:rPr>
              <a:t>:</a:t>
            </a:r>
          </a:p>
          <a:p>
            <a:pPr marL="4225" marR="1691" indent="81977">
              <a:lnSpc>
                <a:spcPct val="103099"/>
              </a:lnSpc>
              <a:buFontTx/>
              <a:buAutoNum type="arabicParenR"/>
              <a:tabLst>
                <a:tab pos="161629" algn="l"/>
              </a:tabLst>
            </a:pPr>
            <a:r>
              <a:rPr lang="en-US" altLang="zh-CN" dirty="0">
                <a:cs typeface="Arial"/>
              </a:rPr>
              <a:t> </a:t>
            </a:r>
            <a:r>
              <a:rPr lang="en-US" altLang="zh-CN" dirty="0">
                <a:solidFill>
                  <a:srgbClr val="FF0000"/>
                </a:solidFill>
                <a:cs typeface="Arial"/>
              </a:rPr>
              <a:t>The movie </a:t>
            </a:r>
            <a:r>
              <a:rPr lang="en-US" altLang="zh-CN" dirty="0">
                <a:cs typeface="Arial"/>
              </a:rPr>
              <a:t>is </a:t>
            </a:r>
            <a:r>
              <a:rPr lang="en-US" altLang="zh-CN" dirty="0">
                <a:solidFill>
                  <a:srgbClr val="0000FF"/>
                </a:solidFill>
                <a:cs typeface="Arial"/>
              </a:rPr>
              <a:t>amazing</a:t>
            </a:r>
            <a:r>
              <a:rPr lang="en-US" altLang="zh-CN" dirty="0">
                <a:cs typeface="Arial"/>
              </a:rPr>
              <a:t>! — </a:t>
            </a:r>
            <a:r>
              <a:rPr lang="en-US" altLang="zh-CN" dirty="0">
                <a:solidFill>
                  <a:srgbClr val="FF0000"/>
                </a:solidFill>
                <a:cs typeface="Arial"/>
              </a:rPr>
              <a:t>The movie </a:t>
            </a:r>
            <a:r>
              <a:rPr lang="en-US" altLang="zh-CN" dirty="0">
                <a:cs typeface="Arial"/>
              </a:rPr>
              <a:t>is </a:t>
            </a:r>
            <a:r>
              <a:rPr lang="en-US" altLang="zh-CN" dirty="0">
                <a:solidFill>
                  <a:srgbClr val="0000FF"/>
                </a:solidFill>
                <a:cs typeface="Arial"/>
              </a:rPr>
              <a:t>boring</a:t>
            </a:r>
            <a:r>
              <a:rPr lang="en-US" altLang="zh-CN" dirty="0">
                <a:cs typeface="Arial"/>
              </a:rPr>
              <a:t>!</a:t>
            </a:r>
          </a:p>
          <a:p>
            <a:pPr marL="4225" marR="1691" indent="81977">
              <a:lnSpc>
                <a:spcPct val="103099"/>
              </a:lnSpc>
              <a:buFont typeface="Wingdings" pitchFamily="2" charset="2"/>
              <a:buAutoNum type="arabicParenR"/>
              <a:tabLst>
                <a:tab pos="161629" algn="l"/>
              </a:tabLst>
            </a:pPr>
            <a:r>
              <a:rPr lang="en-US" altLang="zh-CN" dirty="0">
                <a:cs typeface="Arial"/>
              </a:rPr>
              <a:t> I went to this restaurant last weak, </a:t>
            </a:r>
            <a:r>
              <a:rPr lang="en-US" altLang="zh-CN" dirty="0">
                <a:solidFill>
                  <a:srgbClr val="FF0000"/>
                </a:solidFill>
                <a:cs typeface="Arial"/>
              </a:rPr>
              <a:t>the staff </a:t>
            </a:r>
            <a:r>
              <a:rPr lang="en-US" altLang="zh-CN" dirty="0">
                <a:cs typeface="Arial"/>
              </a:rPr>
              <a:t>was </a:t>
            </a:r>
            <a:r>
              <a:rPr lang="en-US" altLang="zh-CN" dirty="0">
                <a:solidFill>
                  <a:srgbClr val="0000FF"/>
                </a:solidFill>
                <a:cs typeface="Arial"/>
              </a:rPr>
              <a:t>friendly</a:t>
            </a:r>
            <a:r>
              <a:rPr lang="en-US" altLang="zh-CN" dirty="0">
                <a:cs typeface="Arial"/>
              </a:rPr>
              <a:t>, and I were </a:t>
            </a:r>
            <a:r>
              <a:rPr lang="en-US" altLang="zh-CN" dirty="0">
                <a:solidFill>
                  <a:srgbClr val="0000FF"/>
                </a:solidFill>
                <a:cs typeface="Arial"/>
              </a:rPr>
              <a:t>so happy </a:t>
            </a:r>
            <a:r>
              <a:rPr lang="en-US" altLang="zh-CN" dirty="0">
                <a:cs typeface="Arial"/>
              </a:rPr>
              <a:t>to have a </a:t>
            </a:r>
            <a:r>
              <a:rPr lang="en-US" altLang="zh-CN" dirty="0">
                <a:solidFill>
                  <a:srgbClr val="0000FF"/>
                </a:solidFill>
                <a:cs typeface="Arial"/>
              </a:rPr>
              <a:t>great </a:t>
            </a:r>
            <a:r>
              <a:rPr lang="en-US" altLang="zh-CN" dirty="0">
                <a:solidFill>
                  <a:srgbClr val="FF0000"/>
                </a:solidFill>
                <a:cs typeface="Arial"/>
              </a:rPr>
              <a:t>meal</a:t>
            </a:r>
            <a:r>
              <a:rPr lang="en-US" altLang="zh-CN" dirty="0">
                <a:cs typeface="Arial"/>
              </a:rPr>
              <a:t>! — I went to this  restaurant last weak, </a:t>
            </a:r>
            <a:r>
              <a:rPr lang="en-US" altLang="zh-CN" dirty="0">
                <a:solidFill>
                  <a:srgbClr val="FF0000"/>
                </a:solidFill>
                <a:cs typeface="Arial"/>
              </a:rPr>
              <a:t>the staff </a:t>
            </a:r>
            <a:r>
              <a:rPr lang="en-US" altLang="zh-CN" dirty="0">
                <a:cs typeface="Arial"/>
              </a:rPr>
              <a:t>was </a:t>
            </a:r>
            <a:r>
              <a:rPr lang="en-US" altLang="zh-CN" dirty="0">
                <a:solidFill>
                  <a:srgbClr val="0000FF"/>
                </a:solidFill>
                <a:cs typeface="Arial"/>
              </a:rPr>
              <a:t>rude</a:t>
            </a:r>
            <a:r>
              <a:rPr lang="en-US" altLang="zh-CN" dirty="0">
                <a:cs typeface="Arial"/>
              </a:rPr>
              <a:t>, and I were </a:t>
            </a:r>
            <a:r>
              <a:rPr lang="en-US" altLang="zh-CN" dirty="0">
                <a:solidFill>
                  <a:srgbClr val="0000FF"/>
                </a:solidFill>
                <a:cs typeface="Arial"/>
              </a:rPr>
              <a:t>so angry </a:t>
            </a:r>
            <a:r>
              <a:rPr lang="en-US" altLang="zh-CN" dirty="0">
                <a:cs typeface="Arial"/>
              </a:rPr>
              <a:t>to have a </a:t>
            </a:r>
            <a:r>
              <a:rPr lang="en-US" altLang="zh-CN" dirty="0">
                <a:solidFill>
                  <a:srgbClr val="0000FF"/>
                </a:solidFill>
                <a:cs typeface="Arial"/>
              </a:rPr>
              <a:t>terrible </a:t>
            </a:r>
            <a:r>
              <a:rPr lang="en-US" altLang="zh-CN" dirty="0">
                <a:solidFill>
                  <a:srgbClr val="FF0000"/>
                </a:solidFill>
                <a:cs typeface="Arial"/>
              </a:rPr>
              <a:t>meal</a:t>
            </a:r>
            <a:r>
              <a:rPr lang="en-US" altLang="zh-CN" dirty="0">
                <a:cs typeface="Arial"/>
              </a:rPr>
              <a:t>! </a:t>
            </a:r>
          </a:p>
          <a:p>
            <a:endParaRPr lang="zh-CN" altLang="en-US" dirty="0"/>
          </a:p>
          <a:p>
            <a:endParaRPr lang="zh-CN" altLang="en-US" dirty="0"/>
          </a:p>
        </p:txBody>
      </p:sp>
      <p:sp>
        <p:nvSpPr>
          <p:cNvPr id="3" name="标题 2"/>
          <p:cNvSpPr>
            <a:spLocks noGrp="1"/>
          </p:cNvSpPr>
          <p:nvPr>
            <p:ph type="title"/>
          </p:nvPr>
        </p:nvSpPr>
        <p:spPr/>
        <p:txBody>
          <a:bodyPr/>
          <a:lstStyle/>
          <a:p>
            <a:r>
              <a:rPr lang="zh-CN" altLang="en-US" dirty="0"/>
              <a:t>情感化自然语言生成</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278</a:t>
            </a:fld>
            <a:r>
              <a:rPr lang="en-US" altLang="zh-CN"/>
              <a:t>/300</a:t>
            </a:r>
            <a:endParaRPr lang="zh-CN" altLang="en-US" dirty="0"/>
          </a:p>
        </p:txBody>
      </p:sp>
    </p:spTree>
    <p:extLst>
      <p:ext uri="{BB962C8B-B14F-4D97-AF65-F5344CB8AC3E}">
        <p14:creationId xmlns:p14="http://schemas.microsoft.com/office/powerpoint/2010/main" val="1376449038"/>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简单的情感词替换会产生不合理的句子</a:t>
            </a:r>
          </a:p>
        </p:txBody>
      </p:sp>
      <p:sp>
        <p:nvSpPr>
          <p:cNvPr id="3" name="标题 2"/>
          <p:cNvSpPr>
            <a:spLocks noGrp="1"/>
          </p:cNvSpPr>
          <p:nvPr>
            <p:ph type="title"/>
          </p:nvPr>
        </p:nvSpPr>
        <p:spPr/>
        <p:txBody>
          <a:bodyPr/>
          <a:lstStyle/>
          <a:p>
            <a:r>
              <a:rPr lang="zh-CN" altLang="en-US" dirty="0"/>
              <a:t>情感化自然语言生成</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318" y="2763708"/>
            <a:ext cx="2355350" cy="2355350"/>
          </a:xfrm>
          <a:prstGeom prst="rect">
            <a:avLst/>
          </a:prstGeom>
        </p:spPr>
      </p:pic>
      <p:sp>
        <p:nvSpPr>
          <p:cNvPr id="6" name="矩形 5"/>
          <p:cNvSpPr/>
          <p:nvPr/>
        </p:nvSpPr>
        <p:spPr>
          <a:xfrm>
            <a:off x="374029" y="5375454"/>
            <a:ext cx="3142655" cy="400110"/>
          </a:xfrm>
          <a:prstGeom prst="rect">
            <a:avLst/>
          </a:prstGeom>
        </p:spPr>
        <p:txBody>
          <a:bodyPr wrap="none">
            <a:spAutoFit/>
          </a:bodyPr>
          <a:lstStyle/>
          <a:p>
            <a:r>
              <a:rPr lang="en-US" altLang="zh-CN" sz="2000" b="1" dirty="0">
                <a:latin typeface="Calibri" panose="020F0502020204030204" pitchFamily="34" charset="0"/>
              </a:rPr>
              <a:t>The food is terrible like rock</a:t>
            </a:r>
          </a:p>
        </p:txBody>
      </p:sp>
      <p:sp>
        <p:nvSpPr>
          <p:cNvPr id="7" name="矩形 6"/>
          <p:cNvSpPr/>
          <p:nvPr/>
        </p:nvSpPr>
        <p:spPr>
          <a:xfrm>
            <a:off x="5314805" y="5417065"/>
            <a:ext cx="3293274" cy="400110"/>
          </a:xfrm>
          <a:prstGeom prst="rect">
            <a:avLst/>
          </a:prstGeom>
        </p:spPr>
        <p:txBody>
          <a:bodyPr wrap="none">
            <a:spAutoFit/>
          </a:bodyPr>
          <a:lstStyle/>
          <a:p>
            <a:r>
              <a:rPr lang="en-US" altLang="zh-CN" sz="2000" b="1" dirty="0">
                <a:latin typeface="Calibri" panose="020F0502020204030204" pitchFamily="34" charset="0"/>
              </a:rPr>
              <a:t>The food is delicious like rock</a:t>
            </a: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8781" y="2766863"/>
            <a:ext cx="3721369" cy="2476402"/>
          </a:xfrm>
          <a:prstGeom prst="rect">
            <a:avLst/>
          </a:prstGeom>
        </p:spPr>
      </p:pic>
      <p:cxnSp>
        <p:nvCxnSpPr>
          <p:cNvPr id="9" name="直接箭头连接符 8"/>
          <p:cNvCxnSpPr/>
          <p:nvPr/>
        </p:nvCxnSpPr>
        <p:spPr>
          <a:xfrm>
            <a:off x="3707904" y="4005064"/>
            <a:ext cx="62534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279</a:t>
            </a:fld>
            <a:r>
              <a:rPr lang="en-US" altLang="zh-CN"/>
              <a:t>/300</a:t>
            </a:r>
            <a:endParaRPr lang="zh-CN" altLang="en-US" dirty="0"/>
          </a:p>
        </p:txBody>
      </p:sp>
    </p:spTree>
    <p:extLst>
      <p:ext uri="{BB962C8B-B14F-4D97-AF65-F5344CB8AC3E}">
        <p14:creationId xmlns:p14="http://schemas.microsoft.com/office/powerpoint/2010/main" val="32068405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的传统机器学习方法</a:t>
            </a:r>
          </a:p>
        </p:txBody>
      </p:sp>
      <p:sp>
        <p:nvSpPr>
          <p:cNvPr id="3" name="副标题 2"/>
          <p:cNvSpPr>
            <a:spLocks noGrp="1"/>
          </p:cNvSpPr>
          <p:nvPr>
            <p:ph type="subTitle" idx="1"/>
          </p:nvPr>
        </p:nvSpPr>
        <p:spPr/>
        <p:txBody>
          <a:bodyPr/>
          <a:lstStyle/>
          <a:p>
            <a:r>
              <a:rPr lang="zh-CN" altLang="en-US" dirty="0">
                <a:solidFill>
                  <a:schemeClr val="accent2">
                    <a:lumMod val="75000"/>
                  </a:schemeClr>
                </a:solidFill>
              </a:rPr>
              <a:t>简单分类：机器学习基础</a:t>
            </a:r>
          </a:p>
          <a:p>
            <a:r>
              <a:rPr lang="zh-CN" altLang="en-US" dirty="0"/>
              <a:t>结构化分类：序列标注问题</a:t>
            </a:r>
          </a:p>
        </p:txBody>
      </p:sp>
    </p:spTree>
    <p:extLst>
      <p:ext uri="{BB962C8B-B14F-4D97-AF65-F5344CB8AC3E}">
        <p14:creationId xmlns:p14="http://schemas.microsoft.com/office/powerpoint/2010/main" val="423385893"/>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情感词替换需要先进行词义消岐</a:t>
            </a:r>
          </a:p>
        </p:txBody>
      </p:sp>
      <p:sp>
        <p:nvSpPr>
          <p:cNvPr id="3" name="标题 2"/>
          <p:cNvSpPr>
            <a:spLocks noGrp="1"/>
          </p:cNvSpPr>
          <p:nvPr>
            <p:ph type="title"/>
          </p:nvPr>
        </p:nvSpPr>
        <p:spPr/>
        <p:txBody>
          <a:bodyPr/>
          <a:lstStyle/>
          <a:p>
            <a:r>
              <a:rPr lang="zh-CN" altLang="en-US" dirty="0"/>
              <a:t>情感化自然语言生成</a:t>
            </a:r>
          </a:p>
        </p:txBody>
      </p:sp>
      <p:sp>
        <p:nvSpPr>
          <p:cNvPr id="9" name="矩形 8"/>
          <p:cNvSpPr/>
          <p:nvPr/>
        </p:nvSpPr>
        <p:spPr>
          <a:xfrm>
            <a:off x="1477408" y="3014814"/>
            <a:ext cx="635239" cy="461665"/>
          </a:xfrm>
          <a:prstGeom prst="rect">
            <a:avLst/>
          </a:prstGeom>
        </p:spPr>
        <p:txBody>
          <a:bodyPr wrap="none">
            <a:spAutoFit/>
          </a:bodyPr>
          <a:lstStyle/>
          <a:p>
            <a:r>
              <a:rPr lang="en-US" altLang="zh-CN" sz="2400" b="1" dirty="0">
                <a:latin typeface="Calibri" panose="020F0502020204030204" pitchFamily="34" charset="0"/>
              </a:rPr>
              <a:t>evil</a:t>
            </a:r>
            <a:endParaRPr lang="zh-CN" altLang="en-US" sz="2400" b="1"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7904" y="3312494"/>
            <a:ext cx="2143125" cy="2143125"/>
          </a:xfrm>
          <a:prstGeom prst="rect">
            <a:avLst/>
          </a:prstGeom>
        </p:spPr>
      </p:pic>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3638408"/>
            <a:ext cx="2705100" cy="1685925"/>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0871" y="3497160"/>
            <a:ext cx="2200275" cy="2076450"/>
          </a:xfrm>
          <a:prstGeom prst="rect">
            <a:avLst/>
          </a:prstGeom>
        </p:spPr>
      </p:pic>
      <p:sp>
        <p:nvSpPr>
          <p:cNvPr id="13" name="矩形 12"/>
          <p:cNvSpPr/>
          <p:nvPr/>
        </p:nvSpPr>
        <p:spPr>
          <a:xfrm>
            <a:off x="7531543" y="3014814"/>
            <a:ext cx="667170" cy="461665"/>
          </a:xfrm>
          <a:prstGeom prst="rect">
            <a:avLst/>
          </a:prstGeom>
        </p:spPr>
        <p:txBody>
          <a:bodyPr wrap="none">
            <a:spAutoFit/>
          </a:bodyPr>
          <a:lstStyle/>
          <a:p>
            <a:r>
              <a:rPr lang="en-US" altLang="zh-CN" sz="2400" b="1" dirty="0">
                <a:latin typeface="Calibri" panose="020F0502020204030204" pitchFamily="34" charset="0"/>
              </a:rPr>
              <a:t>bad</a:t>
            </a:r>
            <a:endParaRPr lang="zh-CN" altLang="en-US" sz="2400" b="1" dirty="0"/>
          </a:p>
        </p:txBody>
      </p:sp>
      <p:sp>
        <p:nvSpPr>
          <p:cNvPr id="14" name="矩形 13"/>
          <p:cNvSpPr/>
          <p:nvPr/>
        </p:nvSpPr>
        <p:spPr>
          <a:xfrm>
            <a:off x="4444522" y="3035495"/>
            <a:ext cx="410690" cy="461665"/>
          </a:xfrm>
          <a:prstGeom prst="rect">
            <a:avLst/>
          </a:prstGeom>
        </p:spPr>
        <p:txBody>
          <a:bodyPr wrap="none">
            <a:spAutoFit/>
          </a:bodyPr>
          <a:lstStyle/>
          <a:p>
            <a:r>
              <a:rPr lang="en-US" altLang="zh-CN" sz="2400" b="1" dirty="0">
                <a:latin typeface="Calibri" panose="020F0502020204030204" pitchFamily="34" charset="0"/>
              </a:rPr>
              <a:t>ill</a:t>
            </a:r>
            <a:endParaRPr lang="zh-CN" altLang="en-US" sz="2400" b="1" dirty="0"/>
          </a:p>
        </p:txBody>
      </p:sp>
      <p:sp>
        <p:nvSpPr>
          <p:cNvPr id="15" name="矩形 14"/>
          <p:cNvSpPr/>
          <p:nvPr/>
        </p:nvSpPr>
        <p:spPr>
          <a:xfrm>
            <a:off x="3390284" y="1808002"/>
            <a:ext cx="2060372" cy="461665"/>
          </a:xfrm>
          <a:prstGeom prst="rect">
            <a:avLst/>
          </a:prstGeom>
        </p:spPr>
        <p:txBody>
          <a:bodyPr wrap="none">
            <a:spAutoFit/>
          </a:bodyPr>
          <a:lstStyle/>
          <a:p>
            <a:r>
              <a:rPr lang="en-US" altLang="zh-CN" sz="2400" b="1" dirty="0">
                <a:latin typeface="Calibri" panose="020F0502020204030204" pitchFamily="34" charset="0"/>
              </a:rPr>
              <a:t>good</a:t>
            </a:r>
            <a:r>
              <a:rPr lang="zh-CN" altLang="en-US" sz="2400" b="1" dirty="0">
                <a:latin typeface="Calibri" panose="020F0502020204030204" pitchFamily="34" charset="0"/>
              </a:rPr>
              <a:t>的反义词</a:t>
            </a:r>
            <a:endParaRPr lang="zh-CN" altLang="en-US" sz="2400" b="1" dirty="0"/>
          </a:p>
        </p:txBody>
      </p:sp>
      <p:cxnSp>
        <p:nvCxnSpPr>
          <p:cNvPr id="18" name="直接箭头连接符 17"/>
          <p:cNvCxnSpPr/>
          <p:nvPr/>
        </p:nvCxnSpPr>
        <p:spPr>
          <a:xfrm flipH="1">
            <a:off x="2447632" y="2494649"/>
            <a:ext cx="864096" cy="17268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a:off x="4420470" y="2423211"/>
            <a:ext cx="0" cy="45193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a:off x="5292080" y="2410405"/>
            <a:ext cx="1618026" cy="40189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280</a:t>
            </a:fld>
            <a:r>
              <a:rPr lang="en-US" altLang="zh-CN"/>
              <a:t>/300</a:t>
            </a:r>
            <a:endParaRPr lang="zh-CN" altLang="en-US" dirty="0"/>
          </a:p>
        </p:txBody>
      </p:sp>
    </p:spTree>
    <p:extLst>
      <p:ext uri="{BB962C8B-B14F-4D97-AF65-F5344CB8AC3E}">
        <p14:creationId xmlns:p14="http://schemas.microsoft.com/office/powerpoint/2010/main" val="328623229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现有方法能够</a:t>
            </a:r>
            <a:r>
              <a:rPr lang="zh-CN" altLang="en-US" b="1" dirty="0">
                <a:solidFill>
                  <a:srgbClr val="FF0000"/>
                </a:solidFill>
              </a:rPr>
              <a:t>较好地转换极性</a:t>
            </a:r>
            <a:r>
              <a:rPr lang="zh-CN" altLang="en-US" dirty="0"/>
              <a:t>但转换后</a:t>
            </a:r>
            <a:r>
              <a:rPr lang="zh-CN" altLang="en-US" dirty="0">
                <a:solidFill>
                  <a:srgbClr val="FF0000"/>
                </a:solidFill>
              </a:rPr>
              <a:t>内容往往</a:t>
            </a:r>
            <a:r>
              <a:rPr lang="zh-CN" altLang="en-US" b="1" dirty="0">
                <a:solidFill>
                  <a:srgbClr val="FF0000"/>
                </a:solidFill>
              </a:rPr>
              <a:t>与输入无关</a:t>
            </a:r>
            <a:endParaRPr lang="en-US" altLang="zh-CN" b="1" dirty="0">
              <a:solidFill>
                <a:srgbClr val="FF0000"/>
              </a:solidFill>
            </a:endParaRPr>
          </a:p>
          <a:p>
            <a:pPr lvl="1"/>
            <a:endParaRPr lang="en-US" altLang="zh-CN" dirty="0"/>
          </a:p>
        </p:txBody>
      </p:sp>
      <p:sp>
        <p:nvSpPr>
          <p:cNvPr id="3" name="标题 2"/>
          <p:cNvSpPr>
            <a:spLocks noGrp="1"/>
          </p:cNvSpPr>
          <p:nvPr>
            <p:ph type="title"/>
          </p:nvPr>
        </p:nvSpPr>
        <p:spPr/>
        <p:txBody>
          <a:bodyPr/>
          <a:lstStyle/>
          <a:p>
            <a:r>
              <a:rPr lang="zh-CN" altLang="en-US" dirty="0"/>
              <a:t>情感化自然语言生成</a:t>
            </a:r>
          </a:p>
        </p:txBody>
      </p:sp>
      <p:sp>
        <p:nvSpPr>
          <p:cNvPr id="9" name="矩形 8"/>
          <p:cNvSpPr/>
          <p:nvPr/>
        </p:nvSpPr>
        <p:spPr>
          <a:xfrm>
            <a:off x="1901259" y="2606883"/>
            <a:ext cx="4046389" cy="400110"/>
          </a:xfrm>
          <a:prstGeom prst="rect">
            <a:avLst/>
          </a:prstGeom>
        </p:spPr>
        <p:txBody>
          <a:bodyPr wrap="square">
            <a:spAutoFit/>
          </a:bodyPr>
          <a:lstStyle/>
          <a:p>
            <a:r>
              <a:rPr lang="en-US" altLang="zh-CN" sz="2000" dirty="0">
                <a:latin typeface="Calibri" panose="020F0502020204030204" pitchFamily="34" charset="0"/>
              </a:rPr>
              <a:t>The food is delicious</a:t>
            </a:r>
            <a:endParaRPr lang="zh-CN" altLang="en-US" sz="2000" dirty="0">
              <a:latin typeface="Calibri" panose="020F0502020204030204" pitchFamily="34" charset="0"/>
            </a:endParaRPr>
          </a:p>
        </p:txBody>
      </p:sp>
      <p:sp>
        <p:nvSpPr>
          <p:cNvPr id="10" name="矩形 9"/>
          <p:cNvSpPr/>
          <p:nvPr/>
        </p:nvSpPr>
        <p:spPr>
          <a:xfrm>
            <a:off x="1936531" y="5304281"/>
            <a:ext cx="3467499" cy="400110"/>
          </a:xfrm>
          <a:prstGeom prst="rect">
            <a:avLst/>
          </a:prstGeom>
        </p:spPr>
        <p:txBody>
          <a:bodyPr wrap="square">
            <a:spAutoFit/>
          </a:bodyPr>
          <a:lstStyle/>
          <a:p>
            <a:r>
              <a:rPr lang="en-US" altLang="zh-CN" sz="2000" dirty="0">
                <a:latin typeface="Calibri" panose="020F0502020204030204" pitchFamily="34" charset="0"/>
              </a:rPr>
              <a:t>What a bad movie</a:t>
            </a:r>
            <a:endParaRPr lang="zh-CN" altLang="en-US" sz="2000" dirty="0">
              <a:latin typeface="Calibri" panose="020F0502020204030204" pitchFamily="34" charset="0"/>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1772816"/>
            <a:ext cx="2808312" cy="1868803"/>
          </a:xfrm>
          <a:prstGeom prst="rect">
            <a:avLst/>
          </a:prstGeom>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2372" y="4765365"/>
            <a:ext cx="3097089" cy="1435924"/>
          </a:xfrm>
          <a:prstGeom prst="rect">
            <a:avLst/>
          </a:prstGeom>
        </p:spPr>
      </p:pic>
      <p:cxnSp>
        <p:nvCxnSpPr>
          <p:cNvPr id="13" name="直接箭头连接符 12"/>
          <p:cNvCxnSpPr/>
          <p:nvPr/>
        </p:nvCxnSpPr>
        <p:spPr>
          <a:xfrm>
            <a:off x="4139952" y="3861048"/>
            <a:ext cx="0" cy="81197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0"/>
          </p:nvPr>
        </p:nvSpPr>
        <p:spPr/>
        <p:txBody>
          <a:bodyPr/>
          <a:lstStyle/>
          <a:p>
            <a:fld id="{0C913308-F349-4B6D-A68A-DD1791B4A57B}" type="slidenum">
              <a:rPr lang="zh-CN" altLang="en-US" smtClean="0"/>
              <a:pPr/>
              <a:t>281</a:t>
            </a:fld>
            <a:r>
              <a:rPr lang="en-US" altLang="zh-CN"/>
              <a:t>/300</a:t>
            </a:r>
            <a:endParaRPr lang="zh-CN" altLang="en-US" dirty="0"/>
          </a:p>
        </p:txBody>
      </p:sp>
    </p:spTree>
    <p:extLst>
      <p:ext uri="{BB962C8B-B14F-4D97-AF65-F5344CB8AC3E}">
        <p14:creationId xmlns:p14="http://schemas.microsoft.com/office/powerpoint/2010/main" val="1671136549"/>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现有方法能够</a:t>
            </a:r>
            <a:r>
              <a:rPr lang="zh-CN" altLang="en-US" dirty="0">
                <a:solidFill>
                  <a:srgbClr val="FF0000"/>
                </a:solidFill>
              </a:rPr>
              <a:t>较好地转换极性</a:t>
            </a:r>
            <a:r>
              <a:rPr lang="zh-CN" altLang="en-US" dirty="0"/>
              <a:t>但转换后</a:t>
            </a:r>
            <a:r>
              <a:rPr lang="zh-CN" altLang="en-US" dirty="0">
                <a:solidFill>
                  <a:srgbClr val="FF0000"/>
                </a:solidFill>
              </a:rPr>
              <a:t>内容往往与输入无关</a:t>
            </a:r>
            <a:endParaRPr lang="en-US" altLang="zh-CN" dirty="0">
              <a:solidFill>
                <a:srgbClr val="FF0000"/>
              </a:solidFill>
            </a:endParaRPr>
          </a:p>
          <a:p>
            <a:r>
              <a:rPr lang="zh-CN" altLang="en-US" dirty="0"/>
              <a:t>原因：</a:t>
            </a:r>
            <a:r>
              <a:rPr lang="zh-CN" altLang="en-US" dirty="0">
                <a:solidFill>
                  <a:srgbClr val="FF0000"/>
                </a:solidFill>
              </a:rPr>
              <a:t>隐式地分离</a:t>
            </a:r>
            <a:r>
              <a:rPr lang="zh-CN" altLang="en-US" dirty="0"/>
              <a:t>情感信息和语义内容</a:t>
            </a:r>
            <a:endParaRPr lang="en-US" altLang="zh-CN" dirty="0"/>
          </a:p>
          <a:p>
            <a:pPr lvl="1"/>
            <a:r>
              <a:rPr lang="zh-CN" altLang="en-US" dirty="0"/>
              <a:t>利用一个隐向量表示排除情感信息地语义内容</a:t>
            </a:r>
            <a:endParaRPr lang="en-US" altLang="zh-CN" dirty="0"/>
          </a:p>
          <a:p>
            <a:pPr lvl="1"/>
            <a:r>
              <a:rPr lang="zh-CN" altLang="en-US" dirty="0"/>
              <a:t>由于</a:t>
            </a:r>
            <a:r>
              <a:rPr lang="zh-CN" altLang="en-US" b="1" dirty="0"/>
              <a:t>缺少平行语料</a:t>
            </a:r>
            <a:r>
              <a:rPr lang="zh-CN" altLang="en-US" dirty="0"/>
              <a:t>，很难只更改向量中地情感信息而不该表语义内容</a:t>
            </a:r>
            <a:endParaRPr lang="en-US" altLang="zh-CN" dirty="0"/>
          </a:p>
        </p:txBody>
      </p:sp>
      <p:sp>
        <p:nvSpPr>
          <p:cNvPr id="3" name="标题 2"/>
          <p:cNvSpPr>
            <a:spLocks noGrp="1"/>
          </p:cNvSpPr>
          <p:nvPr>
            <p:ph type="title"/>
          </p:nvPr>
        </p:nvSpPr>
        <p:spPr/>
        <p:txBody>
          <a:bodyPr/>
          <a:lstStyle/>
          <a:p>
            <a:r>
              <a:rPr lang="zh-CN" altLang="en-US" dirty="0"/>
              <a:t>情感化自然语言生成</a:t>
            </a:r>
          </a:p>
        </p:txBody>
      </p:sp>
      <p:cxnSp>
        <p:nvCxnSpPr>
          <p:cNvPr id="13" name="直接箭头连接符 12"/>
          <p:cNvCxnSpPr/>
          <p:nvPr/>
        </p:nvCxnSpPr>
        <p:spPr>
          <a:xfrm>
            <a:off x="4211960" y="4509120"/>
            <a:ext cx="0" cy="75597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00534" y="3601370"/>
            <a:ext cx="2303259" cy="400110"/>
          </a:xfrm>
          <a:prstGeom prst="rect">
            <a:avLst/>
          </a:prstGeom>
        </p:spPr>
        <p:txBody>
          <a:bodyPr wrap="none">
            <a:spAutoFit/>
          </a:bodyPr>
          <a:lstStyle/>
          <a:p>
            <a:r>
              <a:rPr lang="en-US" altLang="zh-CN" sz="2000" dirty="0">
                <a:latin typeface="Calibri" panose="020F0502020204030204" pitchFamily="34" charset="0"/>
              </a:rPr>
              <a:t>The food is delicious</a:t>
            </a:r>
            <a:endParaRPr lang="zh-CN" altLang="en-US" sz="2000" dirty="0">
              <a:latin typeface="Calibri" panose="020F0502020204030204" pitchFamily="34" charset="0"/>
            </a:endParaRPr>
          </a:p>
        </p:txBody>
      </p:sp>
      <p:sp>
        <p:nvSpPr>
          <p:cNvPr id="15" name="矩形 14"/>
          <p:cNvSpPr/>
          <p:nvPr/>
        </p:nvSpPr>
        <p:spPr>
          <a:xfrm>
            <a:off x="2018286" y="5791827"/>
            <a:ext cx="2085507" cy="400110"/>
          </a:xfrm>
          <a:prstGeom prst="rect">
            <a:avLst/>
          </a:prstGeom>
        </p:spPr>
        <p:txBody>
          <a:bodyPr wrap="none">
            <a:spAutoFit/>
          </a:bodyPr>
          <a:lstStyle/>
          <a:p>
            <a:r>
              <a:rPr lang="en-US" altLang="zh-CN" sz="2000" dirty="0">
                <a:latin typeface="Calibri" panose="020F0502020204030204" pitchFamily="34" charset="0"/>
              </a:rPr>
              <a:t>What a bad movie</a:t>
            </a:r>
            <a:endParaRPr lang="zh-CN" altLang="en-US" sz="2000" dirty="0">
              <a:latin typeface="Calibri" panose="020F0502020204030204" pitchFamily="34" charset="0"/>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5552" y="3284984"/>
            <a:ext cx="1598529" cy="1063748"/>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1960" y="5561456"/>
            <a:ext cx="1862726" cy="86362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282</a:t>
            </a:fld>
            <a:r>
              <a:rPr lang="en-US" altLang="zh-CN"/>
              <a:t>/300</a:t>
            </a:r>
            <a:endParaRPr lang="zh-CN" altLang="en-US" dirty="0"/>
          </a:p>
        </p:txBody>
      </p:sp>
    </p:spTree>
    <p:extLst>
      <p:ext uri="{BB962C8B-B14F-4D97-AF65-F5344CB8AC3E}">
        <p14:creationId xmlns:p14="http://schemas.microsoft.com/office/powerpoint/2010/main" val="2855821093"/>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Unpaired Sentiment-to-Sentiment Translation: A Cycled Reinforcement Learning Approach </a:t>
            </a:r>
            <a:r>
              <a:rPr lang="en-US" altLang="zh-CN" sz="1800" dirty="0"/>
              <a:t>[Xu et al.,  ACL 2018]</a:t>
            </a:r>
            <a:endParaRPr lang="en-US" altLang="zh-CN" dirty="0"/>
          </a:p>
          <a:p>
            <a:pPr lvl="1"/>
            <a:endParaRPr lang="en-US" altLang="zh-CN" dirty="0"/>
          </a:p>
          <a:p>
            <a:r>
              <a:rPr lang="zh-CN" altLang="en-US" dirty="0"/>
              <a:t>不需要平行语料</a:t>
            </a:r>
            <a:endParaRPr lang="en-US" altLang="zh-CN" dirty="0"/>
          </a:p>
          <a:p>
            <a:r>
              <a:rPr lang="zh-CN" altLang="en-US" dirty="0"/>
              <a:t>自动识别情感词</a:t>
            </a:r>
            <a:endParaRPr lang="en-US" altLang="zh-CN" dirty="0"/>
          </a:p>
          <a:p>
            <a:r>
              <a:rPr lang="zh-CN" altLang="en-US" dirty="0"/>
              <a:t>显式地分离情感词和非情感词</a:t>
            </a:r>
            <a:endParaRPr lang="en-US" altLang="zh-CN" dirty="0"/>
          </a:p>
        </p:txBody>
      </p:sp>
      <p:sp>
        <p:nvSpPr>
          <p:cNvPr id="3" name="标题 2"/>
          <p:cNvSpPr>
            <a:spLocks noGrp="1"/>
          </p:cNvSpPr>
          <p:nvPr>
            <p:ph type="title"/>
          </p:nvPr>
        </p:nvSpPr>
        <p:spPr/>
        <p:txBody>
          <a:bodyPr/>
          <a:lstStyle/>
          <a:p>
            <a:r>
              <a:rPr lang="zh-CN" altLang="en-US" dirty="0"/>
              <a:t>情感化自然语言生成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1629370"/>
            <a:ext cx="3977602" cy="4752380"/>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283</a:t>
            </a:fld>
            <a:r>
              <a:rPr lang="en-US" altLang="zh-CN"/>
              <a:t>/300</a:t>
            </a:r>
            <a:endParaRPr lang="zh-CN" altLang="en-US" dirty="0"/>
          </a:p>
        </p:txBody>
      </p:sp>
    </p:spTree>
    <p:extLst>
      <p:ext uri="{BB962C8B-B14F-4D97-AF65-F5344CB8AC3E}">
        <p14:creationId xmlns:p14="http://schemas.microsoft.com/office/powerpoint/2010/main" val="2369283838"/>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Unpaired Sentiment-to-Sentiment Translation: A Cycled Reinforcement Learning Approach </a:t>
            </a:r>
            <a:r>
              <a:rPr lang="en-US" altLang="zh-CN" sz="1800" dirty="0"/>
              <a:t>[Xu et al.,  ACL 2018]</a:t>
            </a:r>
            <a:endParaRPr lang="en-US" altLang="zh-CN" dirty="0"/>
          </a:p>
          <a:p>
            <a:pPr lvl="1"/>
            <a:endParaRPr lang="en-US" altLang="zh-CN" dirty="0"/>
          </a:p>
          <a:p>
            <a:r>
              <a:rPr lang="en-US" altLang="zh-CN" dirty="0"/>
              <a:t>Neutralization module</a:t>
            </a:r>
          </a:p>
          <a:p>
            <a:pPr lvl="1"/>
            <a:r>
              <a:rPr lang="zh-CN" altLang="en-US" dirty="0"/>
              <a:t>利用自注意力机制</a:t>
            </a:r>
            <a:r>
              <a:rPr lang="en-US" altLang="zh-CN" dirty="0"/>
              <a:t>(self attention)</a:t>
            </a:r>
            <a:br>
              <a:rPr lang="en-US" altLang="zh-CN" dirty="0"/>
            </a:br>
            <a:r>
              <a:rPr lang="zh-CN" altLang="en-US" dirty="0"/>
              <a:t>去除情感词</a:t>
            </a:r>
            <a:endParaRPr lang="en-US" altLang="zh-CN" dirty="0"/>
          </a:p>
          <a:p>
            <a:r>
              <a:rPr lang="en-US" altLang="zh-CN" dirty="0" err="1"/>
              <a:t>Emotionalization</a:t>
            </a:r>
            <a:r>
              <a:rPr lang="en-US" altLang="zh-CN" dirty="0"/>
              <a:t> module</a:t>
            </a:r>
          </a:p>
          <a:p>
            <a:pPr lvl="1"/>
            <a:r>
              <a:rPr lang="zh-CN" altLang="en-US" dirty="0"/>
              <a:t>为中性化的句子增加情感内容</a:t>
            </a:r>
            <a:endParaRPr lang="en-US" altLang="zh-CN" dirty="0"/>
          </a:p>
          <a:p>
            <a:r>
              <a:rPr lang="en-US" altLang="zh-CN" dirty="0"/>
              <a:t>Cycled reinforcement learning</a:t>
            </a:r>
          </a:p>
          <a:p>
            <a:pPr lvl="1"/>
            <a:r>
              <a:rPr lang="zh-CN" altLang="en-US" dirty="0"/>
              <a:t>融合两个模块以联合训练</a:t>
            </a:r>
            <a:endParaRPr lang="en-US" altLang="zh-CN" dirty="0"/>
          </a:p>
        </p:txBody>
      </p:sp>
      <p:sp>
        <p:nvSpPr>
          <p:cNvPr id="3" name="标题 2"/>
          <p:cNvSpPr>
            <a:spLocks noGrp="1"/>
          </p:cNvSpPr>
          <p:nvPr>
            <p:ph type="title"/>
          </p:nvPr>
        </p:nvSpPr>
        <p:spPr/>
        <p:txBody>
          <a:bodyPr/>
          <a:lstStyle/>
          <a:p>
            <a:r>
              <a:rPr lang="zh-CN" altLang="en-US" dirty="0"/>
              <a:t>情感化自然语言生成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1629370"/>
            <a:ext cx="3977602" cy="4752380"/>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284</a:t>
            </a:fld>
            <a:r>
              <a:rPr lang="en-US" altLang="zh-CN"/>
              <a:t>/300</a:t>
            </a:r>
            <a:endParaRPr lang="zh-CN" altLang="en-US" dirty="0"/>
          </a:p>
        </p:txBody>
      </p:sp>
    </p:spTree>
    <p:extLst>
      <p:ext uri="{BB962C8B-B14F-4D97-AF65-F5344CB8AC3E}">
        <p14:creationId xmlns:p14="http://schemas.microsoft.com/office/powerpoint/2010/main" val="2253323034"/>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实验数据</a:t>
            </a:r>
            <a:endParaRPr lang="en-US" altLang="zh-CN" dirty="0"/>
          </a:p>
          <a:p>
            <a:pPr lvl="1"/>
            <a:r>
              <a:rPr lang="en-US" altLang="zh-CN" dirty="0"/>
              <a:t>Yelp Review</a:t>
            </a:r>
          </a:p>
          <a:p>
            <a:pPr lvl="1"/>
            <a:r>
              <a:rPr lang="en-US" altLang="zh-CN" dirty="0"/>
              <a:t>Amazon Food Review</a:t>
            </a:r>
          </a:p>
          <a:p>
            <a:endParaRPr lang="en-US" altLang="zh-CN" dirty="0"/>
          </a:p>
          <a:p>
            <a:endParaRPr lang="en-US" altLang="zh-CN" dirty="0"/>
          </a:p>
          <a:p>
            <a:r>
              <a:rPr lang="zh-CN" altLang="en-US" dirty="0"/>
              <a:t>每个评论仅有对应的评分</a:t>
            </a:r>
            <a:endParaRPr lang="en-US" altLang="zh-CN" dirty="0"/>
          </a:p>
          <a:p>
            <a:r>
              <a:rPr lang="zh-CN" altLang="en-US" dirty="0"/>
              <a:t>但没有对应的相反情感评论</a:t>
            </a:r>
            <a:endParaRPr lang="en-US" altLang="zh-CN" dirty="0"/>
          </a:p>
          <a:p>
            <a:pPr lvl="1"/>
            <a:r>
              <a:rPr lang="zh-CN" altLang="en-US" dirty="0"/>
              <a:t>缺少平行语料</a:t>
            </a:r>
            <a:endParaRPr lang="en-US" altLang="zh-CN" dirty="0"/>
          </a:p>
        </p:txBody>
      </p:sp>
      <p:sp>
        <p:nvSpPr>
          <p:cNvPr id="3" name="标题 2"/>
          <p:cNvSpPr>
            <a:spLocks noGrp="1"/>
          </p:cNvSpPr>
          <p:nvPr>
            <p:ph type="title"/>
          </p:nvPr>
        </p:nvSpPr>
        <p:spPr/>
        <p:txBody>
          <a:bodyPr/>
          <a:lstStyle/>
          <a:p>
            <a:r>
              <a:rPr lang="zh-CN" altLang="en-US" dirty="0"/>
              <a:t>情感化自然语言生成</a:t>
            </a:r>
          </a:p>
        </p:txBody>
      </p:sp>
      <p:sp>
        <p:nvSpPr>
          <p:cNvPr id="5" name="矩形 4"/>
          <p:cNvSpPr/>
          <p:nvPr/>
        </p:nvSpPr>
        <p:spPr>
          <a:xfrm>
            <a:off x="4355976" y="1034305"/>
            <a:ext cx="4572000" cy="5078313"/>
          </a:xfrm>
          <a:prstGeom prst="rect">
            <a:avLst/>
          </a:prstGeom>
          <a:ln w="38100">
            <a:solidFill>
              <a:srgbClr val="FF0000"/>
            </a:solidFill>
          </a:ln>
        </p:spPr>
        <p:txBody>
          <a:bodyPr>
            <a:spAutoFit/>
          </a:bodyPr>
          <a:lstStyle/>
          <a:p>
            <a:r>
              <a:rPr lang="en-US" altLang="zh-CN" dirty="0">
                <a:latin typeface="微软雅黑" panose="020B0503020204020204" pitchFamily="34" charset="-122"/>
                <a:ea typeface="微软雅黑" panose="020B0503020204020204" pitchFamily="34" charset="-122"/>
              </a:rPr>
              <a:t>Michael is absolutely wonderful. </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 would strongly advise against using this company. </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Horrible experience! </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Worst cleaning job ever! </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Hainan chicken was really good. </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I really don’t understand all the negative reviews for this dentist. </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Smells so weird in there. </a:t>
            </a:r>
          </a:p>
          <a:p>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The service was nearly non-existent and extremely rude</a:t>
            </a:r>
            <a:endParaRPr lang="zh-CN" altLang="en-US"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285</a:t>
            </a:fld>
            <a:r>
              <a:rPr lang="en-US" altLang="zh-CN"/>
              <a:t>/300</a:t>
            </a:r>
            <a:endParaRPr lang="zh-CN" altLang="en-US" dirty="0"/>
          </a:p>
        </p:txBody>
      </p:sp>
    </p:spTree>
    <p:extLst>
      <p:ext uri="{BB962C8B-B14F-4D97-AF65-F5344CB8AC3E}">
        <p14:creationId xmlns:p14="http://schemas.microsoft.com/office/powerpoint/2010/main" val="179029774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实验结果：取得了</a:t>
            </a:r>
            <a:r>
              <a:rPr lang="zh-CN" altLang="en-US" dirty="0">
                <a:solidFill>
                  <a:srgbClr val="FF0000"/>
                </a:solidFill>
              </a:rPr>
              <a:t>转换成功率和内容保留的平衡</a:t>
            </a:r>
            <a:endParaRPr lang="en-US" altLang="zh-CN" dirty="0">
              <a:solidFill>
                <a:srgbClr val="FF0000"/>
              </a:solidFill>
            </a:endParaRPr>
          </a:p>
          <a:p>
            <a:pPr lvl="1"/>
            <a:r>
              <a:rPr lang="en-US" altLang="zh-CN" dirty="0"/>
              <a:t>G-score</a:t>
            </a:r>
            <a:r>
              <a:rPr lang="zh-CN" altLang="en-US" dirty="0"/>
              <a:t>是</a:t>
            </a:r>
            <a:r>
              <a:rPr lang="en-US" altLang="zh-CN" dirty="0"/>
              <a:t>ACC</a:t>
            </a:r>
            <a:r>
              <a:rPr lang="zh-CN" altLang="en-US" dirty="0"/>
              <a:t>和</a:t>
            </a:r>
            <a:r>
              <a:rPr lang="en-US" altLang="zh-CN" dirty="0"/>
              <a:t>BLEU</a:t>
            </a:r>
            <a:r>
              <a:rPr lang="zh-CN" altLang="en-US" dirty="0"/>
              <a:t>的几何平均值</a:t>
            </a:r>
            <a:endParaRPr lang="en-US" altLang="zh-CN" dirty="0"/>
          </a:p>
        </p:txBody>
      </p:sp>
      <p:sp>
        <p:nvSpPr>
          <p:cNvPr id="3" name="标题 2"/>
          <p:cNvSpPr>
            <a:spLocks noGrp="1"/>
          </p:cNvSpPr>
          <p:nvPr>
            <p:ph type="title"/>
          </p:nvPr>
        </p:nvSpPr>
        <p:spPr/>
        <p:txBody>
          <a:bodyPr/>
          <a:lstStyle/>
          <a:p>
            <a:r>
              <a:rPr lang="zh-CN" altLang="en-US" dirty="0"/>
              <a:t>情感化自然语言生成</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218" y="2204864"/>
            <a:ext cx="7969417" cy="3258750"/>
          </a:xfrm>
          <a:prstGeom prst="rect">
            <a:avLst/>
          </a:prstGeom>
        </p:spPr>
      </p:pic>
      <p:sp>
        <p:nvSpPr>
          <p:cNvPr id="9" name="矩形 8"/>
          <p:cNvSpPr/>
          <p:nvPr/>
        </p:nvSpPr>
        <p:spPr bwMode="blackWhite">
          <a:xfrm>
            <a:off x="621833" y="3321152"/>
            <a:ext cx="7969417" cy="46760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10" name="矩形 9"/>
          <p:cNvSpPr/>
          <p:nvPr/>
        </p:nvSpPr>
        <p:spPr bwMode="blackWhite">
          <a:xfrm>
            <a:off x="684218" y="4851451"/>
            <a:ext cx="7969417" cy="467606"/>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286</a:t>
            </a:fld>
            <a:r>
              <a:rPr lang="en-US" altLang="zh-CN"/>
              <a:t>/300</a:t>
            </a:r>
            <a:endParaRPr lang="zh-CN" altLang="en-US" dirty="0"/>
          </a:p>
        </p:txBody>
      </p:sp>
    </p:spTree>
    <p:extLst>
      <p:ext uri="{BB962C8B-B14F-4D97-AF65-F5344CB8AC3E}">
        <p14:creationId xmlns:p14="http://schemas.microsoft.com/office/powerpoint/2010/main" val="343632335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实验结果：</a:t>
            </a:r>
            <a:r>
              <a:rPr lang="zh-CN" altLang="en-US" dirty="0">
                <a:solidFill>
                  <a:srgbClr val="FF0000"/>
                </a:solidFill>
              </a:rPr>
              <a:t>人工评测</a:t>
            </a:r>
            <a:r>
              <a:rPr lang="zh-CN" altLang="en-US" dirty="0"/>
              <a:t>同样显式提出的方法</a:t>
            </a:r>
            <a:r>
              <a:rPr lang="zh-CN" altLang="en-US" dirty="0">
                <a:solidFill>
                  <a:srgbClr val="FF0000"/>
                </a:solidFill>
              </a:rPr>
              <a:t>综合效果更好</a:t>
            </a:r>
            <a:endParaRPr lang="en-US" altLang="zh-CN" dirty="0">
              <a:solidFill>
                <a:srgbClr val="FF0000"/>
              </a:solidFill>
            </a:endParaRPr>
          </a:p>
          <a:p>
            <a:pPr lvl="1"/>
            <a:r>
              <a:rPr lang="zh-CN" altLang="en-US" dirty="0"/>
              <a:t>评测方法：</a:t>
            </a:r>
            <a:r>
              <a:rPr lang="en-US" altLang="zh-CN" dirty="0"/>
              <a:t>1-10</a:t>
            </a:r>
            <a:r>
              <a:rPr lang="zh-CN" altLang="en-US" dirty="0"/>
              <a:t>评分</a:t>
            </a:r>
            <a:endParaRPr lang="en-US" altLang="zh-CN" dirty="0"/>
          </a:p>
        </p:txBody>
      </p:sp>
      <p:sp>
        <p:nvSpPr>
          <p:cNvPr id="3" name="标题 2"/>
          <p:cNvSpPr>
            <a:spLocks noGrp="1"/>
          </p:cNvSpPr>
          <p:nvPr>
            <p:ph type="title"/>
          </p:nvPr>
        </p:nvSpPr>
        <p:spPr/>
        <p:txBody>
          <a:bodyPr/>
          <a:lstStyle/>
          <a:p>
            <a:r>
              <a:rPr lang="zh-CN" altLang="en-US" dirty="0"/>
              <a:t>情感化自然语言生成</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031" y="2636912"/>
            <a:ext cx="7858925" cy="3240360"/>
          </a:xfrm>
          <a:prstGeom prst="rect">
            <a:avLst/>
          </a:prstGeom>
        </p:spPr>
      </p:pic>
      <p:sp>
        <p:nvSpPr>
          <p:cNvPr id="8" name="矩形 7"/>
          <p:cNvSpPr/>
          <p:nvPr/>
        </p:nvSpPr>
        <p:spPr bwMode="blackWhite">
          <a:xfrm>
            <a:off x="427031" y="3861048"/>
            <a:ext cx="7969417" cy="360040"/>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9" name="矩形 8"/>
          <p:cNvSpPr/>
          <p:nvPr/>
        </p:nvSpPr>
        <p:spPr bwMode="blackWhite">
          <a:xfrm>
            <a:off x="427031" y="5375658"/>
            <a:ext cx="7969417" cy="357598"/>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287</a:t>
            </a:fld>
            <a:r>
              <a:rPr lang="en-US" altLang="zh-CN"/>
              <a:t>/300</a:t>
            </a:r>
            <a:endParaRPr lang="zh-CN" altLang="en-US" dirty="0"/>
          </a:p>
        </p:txBody>
      </p:sp>
    </p:spTree>
    <p:extLst>
      <p:ext uri="{BB962C8B-B14F-4D97-AF65-F5344CB8AC3E}">
        <p14:creationId xmlns:p14="http://schemas.microsoft.com/office/powerpoint/2010/main" val="219010504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实验分析：自注意力机制可以很准确地识别情感词</a:t>
            </a:r>
          </a:p>
        </p:txBody>
      </p:sp>
      <p:sp>
        <p:nvSpPr>
          <p:cNvPr id="3" name="标题 2"/>
          <p:cNvSpPr>
            <a:spLocks noGrp="1"/>
          </p:cNvSpPr>
          <p:nvPr>
            <p:ph type="title"/>
          </p:nvPr>
        </p:nvSpPr>
        <p:spPr/>
        <p:txBody>
          <a:bodyPr/>
          <a:lstStyle/>
          <a:p>
            <a:r>
              <a:rPr lang="zh-CN" altLang="en-US" dirty="0"/>
              <a:t>情感化自然语言生成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80" y="2060848"/>
            <a:ext cx="7978776" cy="3775054"/>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288</a:t>
            </a:fld>
            <a:r>
              <a:rPr lang="en-US" altLang="zh-CN"/>
              <a:t>/300</a:t>
            </a:r>
            <a:endParaRPr lang="zh-CN" altLang="en-US" dirty="0"/>
          </a:p>
        </p:txBody>
      </p:sp>
    </p:spTree>
    <p:extLst>
      <p:ext uri="{BB962C8B-B14F-4D97-AF65-F5344CB8AC3E}">
        <p14:creationId xmlns:p14="http://schemas.microsoft.com/office/powerpoint/2010/main" val="389859112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生成样例</a:t>
            </a:r>
            <a:endParaRPr lang="en-US" altLang="zh-CN" dirty="0"/>
          </a:p>
          <a:p>
            <a:endParaRPr lang="en-US" altLang="zh-CN" dirty="0"/>
          </a:p>
          <a:p>
            <a:r>
              <a:rPr lang="zh-CN" altLang="en-US" dirty="0"/>
              <a:t>现有方法</a:t>
            </a:r>
            <a:endParaRPr lang="en-US" altLang="zh-CN" dirty="0"/>
          </a:p>
          <a:p>
            <a:pPr lvl="1"/>
            <a:r>
              <a:rPr lang="zh-CN" altLang="en-US" b="1" dirty="0"/>
              <a:t>内容经常无关</a:t>
            </a:r>
            <a:endParaRPr lang="en-US" altLang="zh-CN" b="1" dirty="0"/>
          </a:p>
          <a:p>
            <a:pPr lvl="1"/>
            <a:r>
              <a:rPr lang="zh-CN" altLang="en-US" dirty="0"/>
              <a:t>情感转换十分充分</a:t>
            </a:r>
            <a:endParaRPr lang="en-US" altLang="zh-CN" dirty="0"/>
          </a:p>
          <a:p>
            <a:pPr lvl="2"/>
            <a:r>
              <a:rPr lang="zh-CN" altLang="en-US" dirty="0"/>
              <a:t>用词极为鲜明</a:t>
            </a:r>
            <a:endParaRPr lang="en-US" altLang="zh-CN" dirty="0"/>
          </a:p>
          <a:p>
            <a:pPr lvl="3"/>
            <a:r>
              <a:rPr lang="en-US" altLang="zh-CN" dirty="0"/>
              <a:t>Great, best, love</a:t>
            </a:r>
          </a:p>
          <a:p>
            <a:r>
              <a:rPr lang="zh-CN" altLang="en-US" dirty="0"/>
              <a:t>提出方法</a:t>
            </a:r>
            <a:endParaRPr lang="en-US" altLang="zh-CN" dirty="0"/>
          </a:p>
          <a:p>
            <a:pPr lvl="1"/>
            <a:r>
              <a:rPr lang="zh-CN" altLang="en-US" b="1" dirty="0"/>
              <a:t>内容保留更完整</a:t>
            </a:r>
            <a:endParaRPr lang="en-US" altLang="zh-CN" b="1" dirty="0"/>
          </a:p>
          <a:p>
            <a:pPr lvl="1"/>
            <a:r>
              <a:rPr lang="zh-CN" altLang="en-US" dirty="0"/>
              <a:t>情感转换也很充分</a:t>
            </a:r>
            <a:endParaRPr lang="en-US" altLang="zh-CN" dirty="0"/>
          </a:p>
          <a:p>
            <a:pPr lvl="2"/>
            <a:r>
              <a:rPr lang="zh-CN" altLang="en-US" dirty="0"/>
              <a:t>但可能含蓄一些</a:t>
            </a:r>
            <a:endParaRPr lang="en-US" altLang="zh-CN" dirty="0"/>
          </a:p>
          <a:p>
            <a:pPr lvl="3"/>
            <a:r>
              <a:rPr lang="en-US" altLang="zh-CN" dirty="0"/>
              <a:t>Thanks, fresh</a:t>
            </a:r>
          </a:p>
        </p:txBody>
      </p:sp>
      <p:sp>
        <p:nvSpPr>
          <p:cNvPr id="3" name="标题 2"/>
          <p:cNvSpPr>
            <a:spLocks noGrp="1"/>
          </p:cNvSpPr>
          <p:nvPr>
            <p:ph type="title"/>
          </p:nvPr>
        </p:nvSpPr>
        <p:spPr/>
        <p:txBody>
          <a:bodyPr/>
          <a:lstStyle/>
          <a:p>
            <a:r>
              <a:rPr lang="zh-CN" altLang="en-US" dirty="0"/>
              <a:t>情感化自然语言生成</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5519" y="859675"/>
            <a:ext cx="5191281" cy="5427574"/>
          </a:xfrm>
          <a:prstGeom prst="rect">
            <a:avLst/>
          </a:prstGeom>
        </p:spPr>
      </p:pic>
      <p:sp>
        <p:nvSpPr>
          <p:cNvPr id="6" name="矩形 5"/>
          <p:cNvSpPr/>
          <p:nvPr/>
        </p:nvSpPr>
        <p:spPr bwMode="blackWhite">
          <a:xfrm>
            <a:off x="3635896" y="1844824"/>
            <a:ext cx="5305121" cy="28803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7" name="矩形 6"/>
          <p:cNvSpPr/>
          <p:nvPr/>
        </p:nvSpPr>
        <p:spPr bwMode="blackWhite">
          <a:xfrm>
            <a:off x="3575462" y="3068959"/>
            <a:ext cx="5305121" cy="540081"/>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8" name="矩形 7"/>
          <p:cNvSpPr/>
          <p:nvPr/>
        </p:nvSpPr>
        <p:spPr bwMode="blackWhite">
          <a:xfrm>
            <a:off x="3619624" y="4761592"/>
            <a:ext cx="5305121" cy="467607"/>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9" name="矩形 8"/>
          <p:cNvSpPr/>
          <p:nvPr/>
        </p:nvSpPr>
        <p:spPr bwMode="blackWhite">
          <a:xfrm>
            <a:off x="3575461" y="5985421"/>
            <a:ext cx="5305121" cy="288032"/>
          </a:xfrm>
          <a:prstGeom prst="rect">
            <a:avLst/>
          </a:prstGeom>
          <a:noFill/>
          <a:ln w="57150">
            <a:solidFill>
              <a:srgbClr val="FF0000"/>
            </a:solidFill>
            <a:miter lim="800000"/>
            <a:headEnd/>
            <a:tailEnd/>
          </a:ln>
          <a:extLst/>
        </p:spPr>
        <p:txBody>
          <a:bodyPr rtlCol="0" anchor="ctr"/>
          <a:lstStyle/>
          <a:p>
            <a:pPr algn="ctr"/>
            <a:endParaRPr lang="zh-CN" altLang="en-US"/>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289</a:t>
            </a:fld>
            <a:r>
              <a:rPr lang="en-US" altLang="zh-CN"/>
              <a:t>/300</a:t>
            </a:r>
            <a:endParaRPr lang="zh-CN" altLang="en-US" dirty="0"/>
          </a:p>
        </p:txBody>
      </p:sp>
    </p:spTree>
    <p:extLst>
      <p:ext uri="{BB962C8B-B14F-4D97-AF65-F5344CB8AC3E}">
        <p14:creationId xmlns:p14="http://schemas.microsoft.com/office/powerpoint/2010/main" val="151105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简单分类问题</a:t>
            </a:r>
            <a:endParaRPr lang="en-US" altLang="zh-CN" dirty="0"/>
          </a:p>
          <a:p>
            <a:endParaRPr lang="en-US" altLang="zh-CN" dirty="0"/>
          </a:p>
          <a:p>
            <a:pPr lvl="1"/>
            <a:r>
              <a:rPr lang="zh-CN" altLang="en-US" dirty="0">
                <a:solidFill>
                  <a:srgbClr val="FF0000"/>
                </a:solidFill>
              </a:rPr>
              <a:t>感知器模型</a:t>
            </a:r>
            <a:r>
              <a:rPr lang="en-US" altLang="zh-CN" dirty="0">
                <a:solidFill>
                  <a:srgbClr val="FF0000"/>
                </a:solidFill>
              </a:rPr>
              <a:t>(perceptron)</a:t>
            </a:r>
          </a:p>
          <a:p>
            <a:pPr lvl="1"/>
            <a:endParaRPr lang="en-US" altLang="zh-CN" dirty="0"/>
          </a:p>
          <a:p>
            <a:pPr lvl="1"/>
            <a:endParaRPr lang="en-US" altLang="zh-CN" dirty="0"/>
          </a:p>
          <a:p>
            <a:pPr lvl="1"/>
            <a:r>
              <a:rPr lang="zh-CN" altLang="en-US" dirty="0"/>
              <a:t>支持向量机模型</a:t>
            </a:r>
            <a:r>
              <a:rPr lang="en-US" altLang="zh-CN" dirty="0"/>
              <a:t>(support vector machine, SVM)</a:t>
            </a:r>
            <a:endParaRPr lang="zh-CN" altLang="en-US" dirty="0"/>
          </a:p>
        </p:txBody>
      </p:sp>
      <p:sp>
        <p:nvSpPr>
          <p:cNvPr id="3" name="标题 2"/>
          <p:cNvSpPr>
            <a:spLocks noGrp="1"/>
          </p:cNvSpPr>
          <p:nvPr>
            <p:ph type="title"/>
          </p:nvPr>
        </p:nvSpPr>
        <p:spPr/>
        <p:txBody>
          <a:bodyPr>
            <a:normAutofit fontScale="90000"/>
          </a:bodyPr>
          <a:lstStyle/>
          <a:p>
            <a:r>
              <a:rPr lang="zh-CN" altLang="en-US" dirty="0"/>
              <a:t>大纲</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29</a:t>
            </a:fld>
            <a:r>
              <a:rPr lang="en-US" altLang="zh-CN"/>
              <a:t>/300</a:t>
            </a:r>
            <a:endParaRPr lang="zh-CN" altLang="en-US" dirty="0"/>
          </a:p>
        </p:txBody>
      </p:sp>
    </p:spTree>
    <p:extLst>
      <p:ext uri="{BB962C8B-B14F-4D97-AF65-F5344CB8AC3E}">
        <p14:creationId xmlns:p14="http://schemas.microsoft.com/office/powerpoint/2010/main" val="1586529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让模型说得好</a:t>
            </a:r>
            <a:endParaRPr lang="en-US" altLang="zh-CN" dirty="0"/>
          </a:p>
          <a:p>
            <a:endParaRPr lang="en-US" altLang="zh-CN" dirty="0"/>
          </a:p>
          <a:p>
            <a:pPr lvl="1"/>
            <a:endParaRPr lang="en-US" altLang="zh-CN" dirty="0"/>
          </a:p>
          <a:p>
            <a:pPr lvl="1"/>
            <a:endParaRPr lang="en-US" altLang="zh-CN" dirty="0"/>
          </a:p>
          <a:p>
            <a:pPr marL="457200" lvl="1" indent="0">
              <a:buNone/>
            </a:pPr>
            <a:endParaRPr lang="en-US" altLang="zh-CN" dirty="0"/>
          </a:p>
        </p:txBody>
      </p:sp>
      <p:sp>
        <p:nvSpPr>
          <p:cNvPr id="3" name="标题 2"/>
          <p:cNvSpPr>
            <a:spLocks noGrp="1"/>
          </p:cNvSpPr>
          <p:nvPr>
            <p:ph type="title"/>
          </p:nvPr>
        </p:nvSpPr>
        <p:spPr/>
        <p:txBody>
          <a:bodyPr/>
          <a:lstStyle/>
          <a:p>
            <a:r>
              <a:rPr lang="zh-CN" altLang="en-US" dirty="0"/>
              <a:t>主要挑战</a:t>
            </a:r>
          </a:p>
        </p:txBody>
      </p:sp>
      <p:graphicFrame>
        <p:nvGraphicFramePr>
          <p:cNvPr id="31" name="图示 30"/>
          <p:cNvGraphicFramePr/>
          <p:nvPr>
            <p:extLst/>
          </p:nvPr>
        </p:nvGraphicFramePr>
        <p:xfrm>
          <a:off x="1331640" y="1412776"/>
          <a:ext cx="6852084" cy="456805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灯片编号占位符 3"/>
          <p:cNvSpPr>
            <a:spLocks noGrp="1"/>
          </p:cNvSpPr>
          <p:nvPr>
            <p:ph type="sldNum" sz="quarter" idx="10"/>
          </p:nvPr>
        </p:nvSpPr>
        <p:spPr/>
        <p:txBody>
          <a:bodyPr/>
          <a:lstStyle/>
          <a:p>
            <a:fld id="{0C913308-F349-4B6D-A68A-DD1791B4A57B}" type="slidenum">
              <a:rPr lang="zh-CN" altLang="en-US" smtClean="0"/>
              <a:pPr/>
              <a:t>290</a:t>
            </a:fld>
            <a:r>
              <a:rPr lang="en-US" altLang="zh-CN"/>
              <a:t>/300</a:t>
            </a:r>
            <a:endParaRPr lang="zh-CN" altLang="en-US" dirty="0"/>
          </a:p>
        </p:txBody>
      </p:sp>
    </p:spTree>
    <p:extLst>
      <p:ext uri="{BB962C8B-B14F-4D97-AF65-F5344CB8AC3E}">
        <p14:creationId xmlns:p14="http://schemas.microsoft.com/office/powerpoint/2010/main" val="2885796844"/>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Improving Semantic Relevance for Sequence-to-Sequence Learning of Chinese Social Media Text Summarization</a:t>
            </a:r>
            <a:r>
              <a:rPr lang="zh-CN" altLang="en-US" dirty="0"/>
              <a:t> </a:t>
            </a:r>
            <a:r>
              <a:rPr lang="en-US" altLang="zh-CN" sz="1800" dirty="0"/>
              <a:t>[Ma et al., ACL 2017]</a:t>
            </a:r>
          </a:p>
          <a:p>
            <a:endParaRPr lang="en-US" altLang="zh-CN" dirty="0"/>
          </a:p>
          <a:p>
            <a:r>
              <a:rPr lang="zh-CN" altLang="en-US" dirty="0"/>
              <a:t>自动文摘：</a:t>
            </a:r>
            <a:br>
              <a:rPr lang="en-US" altLang="zh-CN" dirty="0"/>
            </a:br>
            <a:r>
              <a:rPr lang="zh-CN" altLang="en-US" dirty="0"/>
              <a:t>使</a:t>
            </a:r>
            <a:r>
              <a:rPr lang="zh-CN" altLang="en-US" dirty="0">
                <a:solidFill>
                  <a:srgbClr val="FF0000"/>
                </a:solidFill>
              </a:rPr>
              <a:t>输入编码向量</a:t>
            </a:r>
            <a:r>
              <a:rPr lang="zh-CN" altLang="en-US" dirty="0"/>
              <a:t>和</a:t>
            </a:r>
            <a:r>
              <a:rPr lang="zh-CN" altLang="en-US" dirty="0">
                <a:solidFill>
                  <a:srgbClr val="FF0000"/>
                </a:solidFill>
              </a:rPr>
              <a:t>输出编码向量</a:t>
            </a:r>
            <a:br>
              <a:rPr lang="en-US" altLang="zh-CN" dirty="0"/>
            </a:br>
            <a:r>
              <a:rPr lang="zh-CN" altLang="en-US" dirty="0"/>
              <a:t>尽可能一致</a:t>
            </a:r>
            <a:endParaRPr lang="en-US" altLang="zh-CN" dirty="0"/>
          </a:p>
          <a:p>
            <a:pPr lvl="1"/>
            <a:r>
              <a:rPr lang="zh-CN" altLang="en-US" dirty="0"/>
              <a:t>针对自动文摘中</a:t>
            </a:r>
            <a:r>
              <a:rPr lang="zh-CN" altLang="en-US" b="1" dirty="0"/>
              <a:t>生成摘要和</a:t>
            </a:r>
            <a:br>
              <a:rPr lang="en-US" altLang="zh-CN" b="1" dirty="0"/>
            </a:br>
            <a:r>
              <a:rPr lang="zh-CN" altLang="en-US" b="1" dirty="0"/>
              <a:t>输入无关</a:t>
            </a:r>
            <a:r>
              <a:rPr lang="zh-CN" altLang="en-US" dirty="0"/>
              <a:t>的问题</a:t>
            </a:r>
            <a:endParaRPr lang="en-US" altLang="zh-CN" dirty="0"/>
          </a:p>
          <a:p>
            <a:pPr lvl="1"/>
            <a:r>
              <a:rPr lang="zh-CN" altLang="en-US" dirty="0"/>
              <a:t>解码器可以看作对摘要的编码</a:t>
            </a:r>
            <a:endParaRPr lang="en-US" altLang="zh-CN" dirty="0"/>
          </a:p>
        </p:txBody>
      </p:sp>
      <p:sp>
        <p:nvSpPr>
          <p:cNvPr id="3" name="标题 2"/>
          <p:cNvSpPr>
            <a:spLocks noGrp="1"/>
          </p:cNvSpPr>
          <p:nvPr>
            <p:ph type="title"/>
          </p:nvPr>
        </p:nvSpPr>
        <p:spPr/>
        <p:txBody>
          <a:bodyPr/>
          <a:lstStyle/>
          <a:p>
            <a:r>
              <a:rPr lang="zh-CN" altLang="en-US" dirty="0"/>
              <a:t>如何改进一致性</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935" y="2060848"/>
            <a:ext cx="3938215" cy="423232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291</a:t>
            </a:fld>
            <a:r>
              <a:rPr lang="en-US" altLang="zh-CN"/>
              <a:t>/300</a:t>
            </a:r>
            <a:endParaRPr lang="zh-CN" altLang="en-US" dirty="0"/>
          </a:p>
        </p:txBody>
      </p:sp>
    </p:spTree>
    <p:extLst>
      <p:ext uri="{BB962C8B-B14F-4D97-AF65-F5344CB8AC3E}">
        <p14:creationId xmlns:p14="http://schemas.microsoft.com/office/powerpoint/2010/main" val="78302647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A Hierarchical End-to-End Model for Jointly Improving Text Summarization and Sentiment Classification </a:t>
            </a:r>
            <a:r>
              <a:rPr lang="en-US" altLang="zh-CN" sz="1800" dirty="0"/>
              <a:t>[Ma et al., IJCAI 2018]</a:t>
            </a:r>
          </a:p>
          <a:p>
            <a:endParaRPr lang="en-US" altLang="zh-CN" dirty="0"/>
          </a:p>
          <a:p>
            <a:r>
              <a:rPr lang="zh-CN" altLang="en-US" dirty="0"/>
              <a:t>自动文摘：</a:t>
            </a:r>
            <a:br>
              <a:rPr lang="en-US" altLang="zh-CN" dirty="0"/>
            </a:br>
            <a:r>
              <a:rPr lang="zh-CN" altLang="en-US" dirty="0"/>
              <a:t>通过</a:t>
            </a:r>
            <a:r>
              <a:rPr lang="zh-CN" altLang="en-US" dirty="0">
                <a:solidFill>
                  <a:srgbClr val="FF0000"/>
                </a:solidFill>
              </a:rPr>
              <a:t>情感分析任务</a:t>
            </a:r>
            <a:r>
              <a:rPr lang="zh-CN" altLang="en-US" dirty="0"/>
              <a:t>辅助</a:t>
            </a:r>
            <a:br>
              <a:rPr lang="en-US" altLang="zh-CN" dirty="0"/>
            </a:br>
            <a:r>
              <a:rPr lang="zh-CN" altLang="en-US" dirty="0">
                <a:solidFill>
                  <a:srgbClr val="FF0000"/>
                </a:solidFill>
              </a:rPr>
              <a:t>自动文摘任务</a:t>
            </a:r>
            <a:endParaRPr lang="en-US" altLang="zh-CN" dirty="0">
              <a:solidFill>
                <a:srgbClr val="FF0000"/>
              </a:solidFill>
            </a:endParaRPr>
          </a:p>
          <a:p>
            <a:pPr lvl="1"/>
            <a:r>
              <a:rPr lang="zh-CN" altLang="en-US" dirty="0"/>
              <a:t>多任务学习方法</a:t>
            </a:r>
            <a:endParaRPr lang="en-US" altLang="zh-CN" dirty="0"/>
          </a:p>
          <a:p>
            <a:pPr lvl="1"/>
            <a:r>
              <a:rPr lang="zh-CN" altLang="en-US" dirty="0"/>
              <a:t>情感分析看作摘要的宏观指导</a:t>
            </a:r>
            <a:endParaRPr lang="en-US" altLang="zh-CN" dirty="0"/>
          </a:p>
          <a:p>
            <a:endParaRPr lang="en-US" altLang="zh-CN" dirty="0"/>
          </a:p>
        </p:txBody>
      </p:sp>
      <p:sp>
        <p:nvSpPr>
          <p:cNvPr id="3" name="标题 2"/>
          <p:cNvSpPr>
            <a:spLocks noGrp="1"/>
          </p:cNvSpPr>
          <p:nvPr>
            <p:ph type="title"/>
          </p:nvPr>
        </p:nvSpPr>
        <p:spPr/>
        <p:txBody>
          <a:bodyPr/>
          <a:lstStyle/>
          <a:p>
            <a:r>
              <a:rPr lang="zh-CN" altLang="en-US" dirty="0"/>
              <a:t>如何改进一致性</a:t>
            </a:r>
          </a:p>
        </p:txBody>
      </p:sp>
      <p:pic>
        <p:nvPicPr>
          <p:cNvPr id="5" name="图片 4" descr="屏幕剪辑"/>
          <p:cNvPicPr>
            <a:picLocks noChangeAspect="1"/>
          </p:cNvPicPr>
          <p:nvPr/>
        </p:nvPicPr>
        <p:blipFill rotWithShape="1">
          <a:blip r:embed="rId2">
            <a:extLst>
              <a:ext uri="{28A0092B-C50C-407E-A947-70E740481C1C}">
                <a14:useLocalDpi xmlns:a14="http://schemas.microsoft.com/office/drawing/2010/main" val="0"/>
              </a:ext>
            </a:extLst>
          </a:blip>
          <a:srcRect r="1294"/>
          <a:stretch/>
        </p:blipFill>
        <p:spPr>
          <a:xfrm>
            <a:off x="4741927" y="2204864"/>
            <a:ext cx="4113247" cy="371274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292</a:t>
            </a:fld>
            <a:r>
              <a:rPr lang="en-US" altLang="zh-CN"/>
              <a:t>/300</a:t>
            </a:r>
            <a:endParaRPr lang="zh-CN" altLang="en-US" dirty="0"/>
          </a:p>
        </p:txBody>
      </p:sp>
    </p:spTree>
    <p:extLst>
      <p:ext uri="{BB962C8B-B14F-4D97-AF65-F5344CB8AC3E}">
        <p14:creationId xmlns:p14="http://schemas.microsoft.com/office/powerpoint/2010/main" val="170497602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Global Encoding for Abstractive Summarization </a:t>
            </a:r>
            <a:r>
              <a:rPr lang="en-US" altLang="zh-CN" sz="1800" dirty="0"/>
              <a:t>[Lin et al., ACL 2018]</a:t>
            </a:r>
          </a:p>
          <a:p>
            <a:endParaRPr lang="en-US" altLang="zh-CN" dirty="0"/>
          </a:p>
          <a:p>
            <a:r>
              <a:rPr lang="zh-CN" altLang="en-US" dirty="0"/>
              <a:t>自动文摘：</a:t>
            </a:r>
            <a:br>
              <a:rPr lang="en-US" altLang="zh-CN" dirty="0"/>
            </a:br>
            <a:r>
              <a:rPr lang="zh-CN" altLang="en-US" dirty="0"/>
              <a:t>为注意力机制提供</a:t>
            </a:r>
            <a:r>
              <a:rPr lang="zh-CN" altLang="en-US" dirty="0">
                <a:solidFill>
                  <a:srgbClr val="FF0000"/>
                </a:solidFill>
              </a:rPr>
              <a:t>短语级别</a:t>
            </a:r>
            <a:br>
              <a:rPr lang="en-US" altLang="zh-CN" dirty="0">
                <a:solidFill>
                  <a:srgbClr val="FF0000"/>
                </a:solidFill>
              </a:rPr>
            </a:br>
            <a:r>
              <a:rPr lang="zh-CN" altLang="en-US" dirty="0"/>
              <a:t>的输入</a:t>
            </a:r>
            <a:endParaRPr lang="en-US" altLang="zh-CN" dirty="0"/>
          </a:p>
          <a:p>
            <a:pPr lvl="1"/>
            <a:r>
              <a:rPr lang="zh-CN" altLang="en-US" dirty="0"/>
              <a:t>自动文摘中的注意力会引起</a:t>
            </a:r>
            <a:br>
              <a:rPr lang="en-US" altLang="zh-CN" dirty="0"/>
            </a:br>
            <a:r>
              <a:rPr lang="zh-CN" altLang="en-US" dirty="0"/>
              <a:t>输出短语</a:t>
            </a:r>
            <a:r>
              <a:rPr lang="zh-CN" altLang="en-US" b="1" dirty="0"/>
              <a:t>重复问题</a:t>
            </a:r>
            <a:endParaRPr lang="en-US" altLang="zh-CN" b="1" dirty="0"/>
          </a:p>
          <a:p>
            <a:pPr lvl="1"/>
            <a:r>
              <a:rPr lang="zh-CN" altLang="en-US" dirty="0"/>
              <a:t>通过</a:t>
            </a:r>
            <a:r>
              <a:rPr lang="en-US" altLang="zh-CN" dirty="0"/>
              <a:t>Inception CNN</a:t>
            </a:r>
            <a:r>
              <a:rPr lang="zh-CN" altLang="en-US" dirty="0"/>
              <a:t>构造输入</a:t>
            </a:r>
            <a:br>
              <a:rPr lang="en-US" altLang="zh-CN" dirty="0"/>
            </a:br>
            <a:r>
              <a:rPr lang="zh-CN" altLang="en-US" b="1" dirty="0"/>
              <a:t>短语级别向量</a:t>
            </a:r>
            <a:r>
              <a:rPr lang="zh-CN" altLang="en-US" dirty="0"/>
              <a:t>以供注意力机制利用</a:t>
            </a:r>
            <a:endParaRPr lang="en-US" altLang="zh-CN" dirty="0"/>
          </a:p>
          <a:p>
            <a:pPr lvl="1"/>
            <a:endParaRPr lang="en-US" altLang="zh-CN" dirty="0"/>
          </a:p>
          <a:p>
            <a:pPr lvl="1"/>
            <a:endParaRPr lang="en-US" altLang="zh-CN" dirty="0"/>
          </a:p>
          <a:p>
            <a:pPr lvl="1"/>
            <a:r>
              <a:rPr lang="zh-CN" altLang="en-US" dirty="0"/>
              <a:t>能够明显减少输出文本重复问题</a:t>
            </a:r>
            <a:endParaRPr lang="en-US" altLang="zh-CN" dirty="0"/>
          </a:p>
          <a:p>
            <a:endParaRPr lang="en-US" altLang="zh-CN" dirty="0"/>
          </a:p>
        </p:txBody>
      </p:sp>
      <p:sp>
        <p:nvSpPr>
          <p:cNvPr id="3" name="标题 2"/>
          <p:cNvSpPr>
            <a:spLocks noGrp="1"/>
          </p:cNvSpPr>
          <p:nvPr>
            <p:ph type="title"/>
          </p:nvPr>
        </p:nvSpPr>
        <p:spPr/>
        <p:txBody>
          <a:bodyPr/>
          <a:lstStyle/>
          <a:p>
            <a:r>
              <a:rPr lang="zh-CN" altLang="en-US" dirty="0"/>
              <a:t>如何改进一致性</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2811" y="1439874"/>
            <a:ext cx="3143145" cy="2847087"/>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4286961"/>
            <a:ext cx="3120573" cy="2571039"/>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293</a:t>
            </a:fld>
            <a:r>
              <a:rPr lang="en-US" altLang="zh-CN"/>
              <a:t>/300</a:t>
            </a:r>
            <a:endParaRPr lang="zh-CN" altLang="en-US" dirty="0"/>
          </a:p>
        </p:txBody>
      </p:sp>
    </p:spTree>
    <p:extLst>
      <p:ext uri="{BB962C8B-B14F-4D97-AF65-F5344CB8AC3E}">
        <p14:creationId xmlns:p14="http://schemas.microsoft.com/office/powerpoint/2010/main" val="2721464344"/>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Bag-of-Words as Target for Neural Machine Translation </a:t>
            </a:r>
            <a:r>
              <a:rPr lang="en-US" altLang="zh-CN" sz="1800" dirty="0"/>
              <a:t>[Ma et al., 2018]</a:t>
            </a:r>
          </a:p>
          <a:p>
            <a:endParaRPr lang="en-US" altLang="zh-CN" dirty="0"/>
          </a:p>
          <a:p>
            <a:r>
              <a:rPr lang="zh-CN" altLang="en-US" dirty="0"/>
              <a:t>机器翻译：</a:t>
            </a:r>
            <a:br>
              <a:rPr lang="en-US" altLang="zh-CN" dirty="0"/>
            </a:br>
            <a:r>
              <a:rPr lang="zh-CN" altLang="en-US" dirty="0"/>
              <a:t>句子</a:t>
            </a:r>
            <a:r>
              <a:rPr lang="zh-CN" altLang="en-US" dirty="0">
                <a:solidFill>
                  <a:srgbClr val="FF0000"/>
                </a:solidFill>
              </a:rPr>
              <a:t>词袋作为额外监督</a:t>
            </a:r>
            <a:r>
              <a:rPr lang="zh-CN" altLang="en-US" dirty="0"/>
              <a:t>信号</a:t>
            </a:r>
            <a:endParaRPr lang="en-US" altLang="zh-CN" dirty="0"/>
          </a:p>
          <a:p>
            <a:pPr lvl="1"/>
            <a:r>
              <a:rPr lang="zh-CN" altLang="en-US" dirty="0"/>
              <a:t>原有训练要求输出端词绝对顺序</a:t>
            </a:r>
            <a:br>
              <a:rPr lang="en-US" altLang="zh-CN" dirty="0"/>
            </a:br>
            <a:r>
              <a:rPr lang="zh-CN" altLang="en-US" dirty="0"/>
              <a:t>相同</a:t>
            </a:r>
            <a:endParaRPr lang="en-US" altLang="zh-CN" dirty="0"/>
          </a:p>
          <a:p>
            <a:pPr lvl="2"/>
            <a:r>
              <a:rPr lang="zh-CN" altLang="en-US" dirty="0"/>
              <a:t>过度惩罚那些相对次序正确</a:t>
            </a:r>
            <a:br>
              <a:rPr lang="en-US" altLang="zh-CN" dirty="0"/>
            </a:br>
            <a:r>
              <a:rPr lang="zh-CN" altLang="en-US" dirty="0"/>
              <a:t>的词</a:t>
            </a:r>
            <a:endParaRPr lang="en-US" altLang="zh-CN" dirty="0"/>
          </a:p>
          <a:p>
            <a:pPr lvl="1"/>
            <a:r>
              <a:rPr lang="zh-CN" altLang="en-US" dirty="0"/>
              <a:t>词袋可以容忍绝对次序错误但</a:t>
            </a:r>
            <a:br>
              <a:rPr lang="en-US" altLang="zh-CN" dirty="0"/>
            </a:br>
            <a:r>
              <a:rPr lang="zh-CN" altLang="en-US" dirty="0"/>
              <a:t>相对顺序正确的句子</a:t>
            </a:r>
            <a:endParaRPr lang="en-US" altLang="zh-CN" dirty="0"/>
          </a:p>
        </p:txBody>
      </p:sp>
      <p:sp>
        <p:nvSpPr>
          <p:cNvPr id="3" name="标题 2"/>
          <p:cNvSpPr>
            <a:spLocks noGrp="1"/>
          </p:cNvSpPr>
          <p:nvPr>
            <p:ph type="title"/>
          </p:nvPr>
        </p:nvSpPr>
        <p:spPr/>
        <p:txBody>
          <a:bodyPr/>
          <a:lstStyle/>
          <a:p>
            <a:r>
              <a:rPr lang="zh-CN" altLang="en-US" dirty="0"/>
              <a:t>如何改进一致性</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1700808"/>
            <a:ext cx="4221487" cy="4451648"/>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294</a:t>
            </a:fld>
            <a:r>
              <a:rPr lang="en-US" altLang="zh-CN"/>
              <a:t>/300</a:t>
            </a:r>
            <a:endParaRPr lang="zh-CN" altLang="en-US" dirty="0"/>
          </a:p>
        </p:txBody>
      </p:sp>
    </p:spTree>
    <p:extLst>
      <p:ext uri="{BB962C8B-B14F-4D97-AF65-F5344CB8AC3E}">
        <p14:creationId xmlns:p14="http://schemas.microsoft.com/office/powerpoint/2010/main" val="1576034603"/>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Deconvolution-Based Global Decoding for Neural Machine Translation </a:t>
            </a:r>
            <a:r>
              <a:rPr lang="en-US" altLang="zh-CN" sz="1800" dirty="0"/>
              <a:t>[Lin et al., COLING 2018]</a:t>
            </a:r>
          </a:p>
          <a:p>
            <a:endParaRPr lang="en-US" altLang="zh-CN" dirty="0"/>
          </a:p>
          <a:p>
            <a:r>
              <a:rPr lang="zh-CN" altLang="en-US" dirty="0"/>
              <a:t>机器翻译：通过反卷积</a:t>
            </a:r>
            <a:r>
              <a:rPr lang="zh-CN" altLang="en-US" dirty="0">
                <a:solidFill>
                  <a:srgbClr val="FF0000"/>
                </a:solidFill>
              </a:rPr>
              <a:t>预先生成全局信息</a:t>
            </a:r>
            <a:r>
              <a:rPr lang="zh-CN" altLang="en-US" dirty="0"/>
              <a:t>供解码器参考</a:t>
            </a:r>
            <a:endParaRPr lang="en-US" altLang="zh-CN" dirty="0"/>
          </a:p>
          <a:p>
            <a:pPr lvl="1"/>
            <a:r>
              <a:rPr lang="zh-CN" altLang="en-US" dirty="0"/>
              <a:t>改进解码时内部的一致性</a:t>
            </a:r>
          </a:p>
        </p:txBody>
      </p:sp>
      <p:sp>
        <p:nvSpPr>
          <p:cNvPr id="3" name="标题 2"/>
          <p:cNvSpPr>
            <a:spLocks noGrp="1"/>
          </p:cNvSpPr>
          <p:nvPr>
            <p:ph type="title"/>
          </p:nvPr>
        </p:nvSpPr>
        <p:spPr/>
        <p:txBody>
          <a:bodyPr/>
          <a:lstStyle/>
          <a:p>
            <a:r>
              <a:rPr lang="zh-CN" altLang="en-US" dirty="0"/>
              <a:t>如何改进一致性</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915" y="3960732"/>
            <a:ext cx="6948041" cy="2733656"/>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295</a:t>
            </a:fld>
            <a:r>
              <a:rPr lang="en-US" altLang="zh-CN"/>
              <a:t>/300</a:t>
            </a:r>
            <a:endParaRPr lang="zh-CN" altLang="en-US" dirty="0"/>
          </a:p>
        </p:txBody>
      </p:sp>
    </p:spTree>
    <p:extLst>
      <p:ext uri="{BB962C8B-B14F-4D97-AF65-F5344CB8AC3E}">
        <p14:creationId xmlns:p14="http://schemas.microsoft.com/office/powerpoint/2010/main" val="418828470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NLP</a:t>
            </a:r>
            <a:r>
              <a:rPr lang="zh-CN" altLang="en-US" dirty="0"/>
              <a:t>的总体介绍</a:t>
            </a:r>
            <a:endParaRPr lang="en-US" altLang="zh-CN" dirty="0"/>
          </a:p>
          <a:p>
            <a:pPr lvl="1"/>
            <a:r>
              <a:rPr lang="zh-CN" altLang="en-US" dirty="0"/>
              <a:t>简介、研究范式</a:t>
            </a:r>
            <a:endParaRPr lang="en-US" altLang="zh-CN" dirty="0"/>
          </a:p>
          <a:p>
            <a:r>
              <a:rPr lang="en-US" altLang="zh-CN" dirty="0"/>
              <a:t>NLP</a:t>
            </a:r>
            <a:r>
              <a:rPr lang="zh-CN" altLang="en-US" dirty="0"/>
              <a:t>的传统机器学习方法</a:t>
            </a:r>
            <a:endParaRPr lang="en-US" altLang="zh-CN" dirty="0"/>
          </a:p>
          <a:p>
            <a:pPr lvl="1"/>
            <a:r>
              <a:rPr lang="zh-CN" altLang="en-US" dirty="0"/>
              <a:t>简单分类、序列标注问题</a:t>
            </a:r>
            <a:endParaRPr lang="en-US" altLang="zh-CN" dirty="0"/>
          </a:p>
          <a:p>
            <a:r>
              <a:rPr lang="en-US" altLang="zh-CN" dirty="0"/>
              <a:t>NLP</a:t>
            </a:r>
            <a:r>
              <a:rPr lang="zh-CN" altLang="en-US" dirty="0"/>
              <a:t>的深度学习方法</a:t>
            </a:r>
            <a:endParaRPr lang="en-US" altLang="zh-CN" dirty="0"/>
          </a:p>
          <a:p>
            <a:pPr lvl="1"/>
            <a:r>
              <a:rPr lang="zh-CN" altLang="en-US" dirty="0"/>
              <a:t>语义表示、反向传播、机器翻译、句法分析、文档分类</a:t>
            </a:r>
            <a:endParaRPr lang="en-US" altLang="zh-CN" sz="2000" dirty="0"/>
          </a:p>
          <a:p>
            <a:r>
              <a:rPr lang="en-US" altLang="zh-CN" dirty="0"/>
              <a:t>NLP</a:t>
            </a:r>
            <a:r>
              <a:rPr lang="zh-CN" altLang="en-US" dirty="0"/>
              <a:t>的典型任务简介</a:t>
            </a:r>
            <a:endParaRPr lang="en-US" altLang="zh-CN" dirty="0"/>
          </a:p>
          <a:p>
            <a:pPr lvl="1"/>
            <a:r>
              <a:rPr lang="zh-CN" altLang="en-US" dirty="0"/>
              <a:t>问答系统、情感分析、自然语言生成</a:t>
            </a:r>
            <a:endParaRPr lang="en-US" altLang="zh-CN" dirty="0"/>
          </a:p>
          <a:p>
            <a:r>
              <a:rPr lang="en-US" altLang="zh-CN" dirty="0"/>
              <a:t>NLP</a:t>
            </a:r>
            <a:r>
              <a:rPr lang="zh-CN" altLang="en-US" dirty="0"/>
              <a:t>的前沿研究进展</a:t>
            </a:r>
            <a:endParaRPr lang="en-US" altLang="zh-CN" dirty="0"/>
          </a:p>
          <a:p>
            <a:pPr lvl="1"/>
            <a:r>
              <a:rPr lang="zh-CN" altLang="en-US" dirty="0"/>
              <a:t>自然语言生成面对的主要挑战</a:t>
            </a:r>
            <a:endParaRPr lang="en-US" altLang="zh-CN" dirty="0"/>
          </a:p>
        </p:txBody>
      </p:sp>
      <p:sp>
        <p:nvSpPr>
          <p:cNvPr id="3" name="标题 2"/>
          <p:cNvSpPr>
            <a:spLocks noGrp="1"/>
          </p:cNvSpPr>
          <p:nvPr>
            <p:ph type="title"/>
          </p:nvPr>
        </p:nvSpPr>
        <p:spPr/>
        <p:txBody>
          <a:bodyPr>
            <a:normAutofit fontScale="90000"/>
          </a:bodyPr>
          <a:lstStyle/>
          <a:p>
            <a:r>
              <a:rPr lang="zh-CN" altLang="en-US" dirty="0"/>
              <a:t>结语</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296</a:t>
            </a:fld>
            <a:r>
              <a:rPr lang="en-US" altLang="zh-CN"/>
              <a:t>/300</a:t>
            </a:r>
            <a:endParaRPr lang="zh-CN" altLang="en-US" dirty="0"/>
          </a:p>
        </p:txBody>
      </p:sp>
    </p:spTree>
    <p:extLst>
      <p:ext uri="{BB962C8B-B14F-4D97-AF65-F5344CB8AC3E}">
        <p14:creationId xmlns:p14="http://schemas.microsoft.com/office/powerpoint/2010/main" val="299204267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zh-CN" dirty="0"/>
              <a:t>书单</a:t>
            </a:r>
          </a:p>
          <a:p>
            <a:pPr lvl="1"/>
            <a:r>
              <a:rPr lang="en-US" altLang="zh-CN" dirty="0"/>
              <a:t>Dan </a:t>
            </a:r>
            <a:r>
              <a:rPr lang="en-US" altLang="zh-CN" dirty="0" err="1"/>
              <a:t>Jurafsky</a:t>
            </a:r>
            <a:r>
              <a:rPr lang="en-US" altLang="zh-CN" dirty="0"/>
              <a:t> and James H. Martin. </a:t>
            </a:r>
            <a:r>
              <a:rPr lang="en-US" altLang="zh-CN" b="1" dirty="0"/>
              <a:t>Speech and Language Processing</a:t>
            </a:r>
            <a:r>
              <a:rPr lang="en-US" altLang="zh-CN" dirty="0"/>
              <a:t> (3rd ed. draft) </a:t>
            </a:r>
            <a:r>
              <a:rPr lang="en-US" altLang="zh-CN" sz="1600" dirty="0"/>
              <a:t>[link: </a:t>
            </a:r>
            <a:r>
              <a:rPr lang="en-US" altLang="zh-CN" sz="1600" u="sng" dirty="0">
                <a:hlinkClick r:id="rId2"/>
              </a:rPr>
              <a:t>https://web.stanford.edu/~jurafsky/slp3/</a:t>
            </a:r>
            <a:r>
              <a:rPr lang="en-US" altLang="zh-CN" sz="1600" dirty="0"/>
              <a:t>] </a:t>
            </a:r>
            <a:r>
              <a:rPr lang="zh-CN" altLang="zh-CN" sz="1600" dirty="0"/>
              <a:t>第七章、第八章、第十四章、第十五章、第十六章</a:t>
            </a:r>
          </a:p>
          <a:p>
            <a:pPr lvl="1"/>
            <a:r>
              <a:rPr lang="en-US" altLang="zh-CN" dirty="0"/>
              <a:t>Ian </a:t>
            </a:r>
            <a:r>
              <a:rPr lang="en-US" altLang="zh-CN" dirty="0" err="1"/>
              <a:t>Goodfellow</a:t>
            </a:r>
            <a:r>
              <a:rPr lang="en-US" altLang="zh-CN" dirty="0"/>
              <a:t>, </a:t>
            </a:r>
            <a:r>
              <a:rPr lang="en-US" altLang="zh-CN" dirty="0" err="1"/>
              <a:t>Yoshua</a:t>
            </a:r>
            <a:r>
              <a:rPr lang="en-US" altLang="zh-CN" dirty="0"/>
              <a:t> </a:t>
            </a:r>
            <a:r>
              <a:rPr lang="en-US" altLang="zh-CN" dirty="0" err="1"/>
              <a:t>Bengio</a:t>
            </a:r>
            <a:r>
              <a:rPr lang="en-US" altLang="zh-CN" dirty="0"/>
              <a:t>, and Aaron </a:t>
            </a:r>
            <a:r>
              <a:rPr lang="en-US" altLang="zh-CN" dirty="0" err="1"/>
              <a:t>Courville</a:t>
            </a:r>
            <a:r>
              <a:rPr lang="en-US" altLang="zh-CN" dirty="0"/>
              <a:t>. </a:t>
            </a:r>
            <a:r>
              <a:rPr lang="en-US" altLang="zh-CN" b="1" dirty="0"/>
              <a:t>Deep Learning</a:t>
            </a:r>
            <a:r>
              <a:rPr lang="en-US" altLang="zh-CN" dirty="0"/>
              <a:t>. MIT Press. </a:t>
            </a:r>
            <a:r>
              <a:rPr lang="en-US" altLang="zh-CN" sz="1600" dirty="0"/>
              <a:t>[link: </a:t>
            </a:r>
            <a:r>
              <a:rPr lang="en-US" altLang="zh-CN" sz="1600" u="sng" dirty="0">
                <a:hlinkClick r:id="rId3"/>
              </a:rPr>
              <a:t>http://www.deeplearningbook.org/</a:t>
            </a:r>
            <a:r>
              <a:rPr lang="en-US" altLang="zh-CN" sz="1600" dirty="0"/>
              <a:t>] </a:t>
            </a:r>
            <a:r>
              <a:rPr lang="zh-CN" altLang="zh-CN" sz="1600" dirty="0"/>
              <a:t>第九章、第十章、第十四章</a:t>
            </a:r>
            <a:endParaRPr lang="en-US" altLang="zh-CN" sz="1600" dirty="0"/>
          </a:p>
          <a:p>
            <a:r>
              <a:rPr lang="zh-CN" altLang="zh-CN" dirty="0"/>
              <a:t>网页</a:t>
            </a:r>
          </a:p>
          <a:p>
            <a:pPr lvl="1"/>
            <a:r>
              <a:rPr lang="en-US" altLang="zh-CN" b="1" dirty="0"/>
              <a:t>CS224n: Natural Language Processing with Deep Learning </a:t>
            </a:r>
            <a:r>
              <a:rPr lang="en-US" altLang="zh-CN" sz="1600" dirty="0"/>
              <a:t>[link: http://web.stanford.edu/class/cs224n/]</a:t>
            </a:r>
            <a:endParaRPr lang="zh-CN" altLang="zh-CN" sz="1600" dirty="0"/>
          </a:p>
          <a:p>
            <a:pPr lvl="1"/>
            <a:r>
              <a:rPr lang="zh-CN" altLang="zh-CN" b="1" dirty="0"/>
              <a:t>北大自然语言处理导论</a:t>
            </a:r>
            <a:r>
              <a:rPr lang="en-US" altLang="zh-CN" b="1" dirty="0"/>
              <a:t> </a:t>
            </a:r>
            <a:r>
              <a:rPr lang="en-US" altLang="zh-CN" sz="1600" dirty="0"/>
              <a:t>[link: http://lanco.pku.edu.cn/resource/index.htm]</a:t>
            </a:r>
            <a:endParaRPr lang="zh-CN" altLang="zh-CN" sz="1600" dirty="0"/>
          </a:p>
          <a:p>
            <a:pPr lvl="1"/>
            <a:r>
              <a:rPr lang="en-US" altLang="zh-CN" b="1" dirty="0"/>
              <a:t>NLP MOOC </a:t>
            </a:r>
            <a:r>
              <a:rPr lang="en-US" altLang="zh-CN" dirty="0"/>
              <a:t>by Dan </a:t>
            </a:r>
            <a:r>
              <a:rPr lang="en-US" altLang="zh-CN" dirty="0" err="1"/>
              <a:t>Jurafsky</a:t>
            </a:r>
            <a:r>
              <a:rPr lang="en-US" altLang="zh-CN" dirty="0"/>
              <a:t> and Christopher Manning </a:t>
            </a:r>
            <a:r>
              <a:rPr lang="en-US" altLang="zh-CN" sz="1600" dirty="0"/>
              <a:t>[link: https://web.stanford.edu/~jurafsky/NLPCourseraSlides.html]</a:t>
            </a:r>
            <a:endParaRPr lang="zh-CN" altLang="zh-CN" sz="1600" dirty="0"/>
          </a:p>
          <a:p>
            <a:pPr marL="0" indent="0">
              <a:buNone/>
            </a:pPr>
            <a:endParaRPr lang="zh-CN" altLang="zh-CN" dirty="0"/>
          </a:p>
        </p:txBody>
      </p:sp>
      <p:sp>
        <p:nvSpPr>
          <p:cNvPr id="3" name="标题 2"/>
          <p:cNvSpPr>
            <a:spLocks noGrp="1"/>
          </p:cNvSpPr>
          <p:nvPr>
            <p:ph type="title"/>
          </p:nvPr>
        </p:nvSpPr>
        <p:spPr/>
        <p:txBody>
          <a:bodyPr>
            <a:normAutofit fontScale="90000"/>
          </a:bodyPr>
          <a:lstStyle/>
          <a:p>
            <a:r>
              <a:rPr lang="zh-CN" altLang="en-US" dirty="0"/>
              <a:t>扩展阅读 </a:t>
            </a:r>
            <a:r>
              <a:rPr lang="en-US" altLang="zh-CN" dirty="0"/>
              <a:t>- 1</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297</a:t>
            </a:fld>
            <a:r>
              <a:rPr lang="en-US" altLang="zh-CN"/>
              <a:t>/300</a:t>
            </a:r>
            <a:endParaRPr lang="zh-CN" altLang="en-US" dirty="0"/>
          </a:p>
        </p:txBody>
      </p:sp>
    </p:spTree>
    <p:extLst>
      <p:ext uri="{BB962C8B-B14F-4D97-AF65-F5344CB8AC3E}">
        <p14:creationId xmlns:p14="http://schemas.microsoft.com/office/powerpoint/2010/main" val="246809946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zh-CN" dirty="0"/>
              <a:t>网页</a:t>
            </a:r>
          </a:p>
          <a:p>
            <a:pPr lvl="1"/>
            <a:r>
              <a:rPr lang="en-US" altLang="zh-CN" dirty="0"/>
              <a:t>Yoav Goldberg. </a:t>
            </a:r>
            <a:r>
              <a:rPr lang="en-US" altLang="zh-CN" b="1" dirty="0"/>
              <a:t>A Primer on Neural Network Models for Natural Language Processing </a:t>
            </a:r>
            <a:r>
              <a:rPr lang="en-US" altLang="zh-CN" sz="1600" dirty="0"/>
              <a:t>[link: http://u.cs.biu.ac.il/~yogo/nnlp.pdf]</a:t>
            </a:r>
            <a:endParaRPr lang="zh-CN" altLang="zh-CN" sz="1600" dirty="0"/>
          </a:p>
          <a:p>
            <a:pPr lvl="1"/>
            <a:r>
              <a:rPr lang="en-US" altLang="zh-CN" b="1" dirty="0"/>
              <a:t>Word2Vec Tutorial - The Skip-Gram Model </a:t>
            </a:r>
            <a:r>
              <a:rPr lang="en-US" altLang="zh-CN" sz="1600" dirty="0"/>
              <a:t>[link: http://mccormickml.com/2016/04/19/word2vec-tutorial-the-skip-gram-model/]</a:t>
            </a:r>
            <a:endParaRPr lang="zh-CN" altLang="zh-CN" sz="1600" dirty="0"/>
          </a:p>
          <a:p>
            <a:pPr lvl="1"/>
            <a:r>
              <a:rPr lang="en-US" altLang="zh-CN" b="1" dirty="0"/>
              <a:t>Understanding LSTM Networks</a:t>
            </a:r>
            <a:r>
              <a:rPr lang="en-US" altLang="zh-CN" dirty="0"/>
              <a:t> </a:t>
            </a:r>
            <a:r>
              <a:rPr lang="en-US" altLang="zh-CN" sz="1600" dirty="0"/>
              <a:t>[link: http://colah.github.io/posts/2015-08-Understanding-LSTMs/]</a:t>
            </a:r>
            <a:endParaRPr lang="zh-CN" altLang="zh-CN" sz="1600" dirty="0"/>
          </a:p>
          <a:p>
            <a:pPr lvl="1"/>
            <a:r>
              <a:rPr lang="en-US" altLang="zh-CN" b="1" dirty="0"/>
              <a:t>The Unreasonable Effectiveness of Recurrent Neural Networks </a:t>
            </a:r>
            <a:r>
              <a:rPr lang="en-US" altLang="zh-CN" sz="1600" dirty="0"/>
              <a:t>[link: http://karpathy.github.io/2015/05/21/rnn-effectiveness/]</a:t>
            </a:r>
            <a:endParaRPr lang="zh-CN" altLang="zh-CN" sz="1600" dirty="0"/>
          </a:p>
          <a:p>
            <a:endParaRPr lang="zh-CN" altLang="zh-CN" dirty="0"/>
          </a:p>
        </p:txBody>
      </p:sp>
      <p:sp>
        <p:nvSpPr>
          <p:cNvPr id="3" name="标题 2"/>
          <p:cNvSpPr>
            <a:spLocks noGrp="1"/>
          </p:cNvSpPr>
          <p:nvPr>
            <p:ph type="title"/>
          </p:nvPr>
        </p:nvSpPr>
        <p:spPr/>
        <p:txBody>
          <a:bodyPr>
            <a:normAutofit fontScale="90000"/>
          </a:bodyPr>
          <a:lstStyle/>
          <a:p>
            <a:r>
              <a:rPr lang="zh-CN" altLang="en-US" dirty="0"/>
              <a:t>扩展阅读 </a:t>
            </a:r>
            <a:r>
              <a:rPr lang="en-US" altLang="zh-CN" dirty="0"/>
              <a:t>- 2</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298</a:t>
            </a:fld>
            <a:r>
              <a:rPr lang="en-US" altLang="zh-CN"/>
              <a:t>/300</a:t>
            </a:r>
            <a:endParaRPr lang="zh-CN" altLang="en-US" dirty="0"/>
          </a:p>
        </p:txBody>
      </p:sp>
    </p:spTree>
    <p:extLst>
      <p:ext uri="{BB962C8B-B14F-4D97-AF65-F5344CB8AC3E}">
        <p14:creationId xmlns:p14="http://schemas.microsoft.com/office/powerpoint/2010/main" val="45428154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1"/>
          <p:cNvSpPr>
            <a:spLocks noGrp="1"/>
          </p:cNvSpPr>
          <p:nvPr>
            <p:ph idx="1"/>
          </p:nvPr>
        </p:nvSpPr>
        <p:spPr>
          <a:xfrm>
            <a:off x="179388" y="765175"/>
            <a:ext cx="8640762" cy="5616575"/>
          </a:xfrm>
        </p:spPr>
        <p:txBody>
          <a:bodyPr/>
          <a:lstStyle/>
          <a:p>
            <a:endParaRPr lang="en-US" altLang="zh-CN" b="0" dirty="0"/>
          </a:p>
          <a:p>
            <a:r>
              <a:rPr lang="zh-CN" altLang="en-US" b="0" dirty="0"/>
              <a:t>相关软件：</a:t>
            </a:r>
            <a:endParaRPr lang="en-US" altLang="zh-CN" b="0" dirty="0"/>
          </a:p>
          <a:p>
            <a:pPr lvl="1"/>
            <a:r>
              <a:rPr lang="zh-CN" altLang="en-US" b="1" dirty="0">
                <a:solidFill>
                  <a:schemeClr val="accent2">
                    <a:lumMod val="75000"/>
                  </a:schemeClr>
                </a:solidFill>
              </a:rPr>
              <a:t>情感转换</a:t>
            </a:r>
            <a:endParaRPr lang="en-US" altLang="zh-CN" b="1" dirty="0">
              <a:solidFill>
                <a:schemeClr val="accent2">
                  <a:lumMod val="75000"/>
                </a:schemeClr>
              </a:solidFill>
            </a:endParaRPr>
          </a:p>
          <a:p>
            <a:pPr lvl="1"/>
            <a:r>
              <a:rPr lang="zh-CN" altLang="en-US" b="1" dirty="0">
                <a:solidFill>
                  <a:schemeClr val="accent2">
                    <a:lumMod val="75000"/>
                  </a:schemeClr>
                </a:solidFill>
              </a:rPr>
              <a:t>自动文摘</a:t>
            </a:r>
            <a:endParaRPr lang="en-US" altLang="zh-CN" b="1" dirty="0">
              <a:solidFill>
                <a:schemeClr val="accent2">
                  <a:lumMod val="75000"/>
                </a:schemeClr>
              </a:solidFill>
            </a:endParaRPr>
          </a:p>
          <a:p>
            <a:pPr lvl="1"/>
            <a:r>
              <a:rPr lang="zh-CN" altLang="en-US" b="1" dirty="0">
                <a:solidFill>
                  <a:schemeClr val="accent2">
                    <a:lumMod val="75000"/>
                  </a:schemeClr>
                </a:solidFill>
              </a:rPr>
              <a:t>机器翻译</a:t>
            </a:r>
            <a:endParaRPr lang="en-US" altLang="zh-CN" b="1" dirty="0">
              <a:solidFill>
                <a:schemeClr val="accent2">
                  <a:lumMod val="75000"/>
                </a:schemeClr>
              </a:solidFill>
            </a:endParaRPr>
          </a:p>
          <a:p>
            <a:pPr lvl="1"/>
            <a:r>
              <a:rPr lang="zh-CN" altLang="en-US" b="1" dirty="0">
                <a:solidFill>
                  <a:schemeClr val="accent2">
                    <a:lumMod val="75000"/>
                  </a:schemeClr>
                </a:solidFill>
              </a:rPr>
              <a:t>中文切词</a:t>
            </a:r>
            <a:endParaRPr lang="en-US" altLang="zh-CN" b="1" dirty="0">
              <a:solidFill>
                <a:schemeClr val="accent2">
                  <a:lumMod val="75000"/>
                </a:schemeClr>
              </a:solidFill>
            </a:endParaRPr>
          </a:p>
          <a:p>
            <a:pPr lvl="1"/>
            <a:r>
              <a:rPr lang="en-US" altLang="zh-CN" dirty="0"/>
              <a:t>……</a:t>
            </a:r>
          </a:p>
          <a:p>
            <a:pPr marL="0" indent="0">
              <a:buNone/>
            </a:pPr>
            <a:r>
              <a:rPr lang="zh-CN" altLang="en-US" b="0" dirty="0"/>
              <a:t>   可以在</a:t>
            </a:r>
            <a:r>
              <a:rPr lang="en-US" altLang="zh-CN" b="0" dirty="0"/>
              <a:t>GitHub</a:t>
            </a:r>
            <a:r>
              <a:rPr lang="zh-CN" altLang="en-US" b="0" dirty="0"/>
              <a:t>下载</a:t>
            </a:r>
            <a:endParaRPr lang="zh-CN" altLang="zh-CN" b="0" dirty="0"/>
          </a:p>
        </p:txBody>
      </p:sp>
      <p:sp>
        <p:nvSpPr>
          <p:cNvPr id="3" name="标题 2"/>
          <p:cNvSpPr>
            <a:spLocks noGrp="1"/>
          </p:cNvSpPr>
          <p:nvPr>
            <p:ph type="title"/>
          </p:nvPr>
        </p:nvSpPr>
        <p:spPr/>
        <p:txBody>
          <a:bodyPr/>
          <a:lstStyle/>
          <a:p>
            <a:r>
              <a:rPr lang="zh-CN" altLang="en-US" dirty="0"/>
              <a:t>相关软件</a:t>
            </a:r>
          </a:p>
        </p:txBody>
      </p:sp>
      <p:sp>
        <p:nvSpPr>
          <p:cNvPr id="61" name="文本框 8"/>
          <p:cNvSpPr txBox="1"/>
          <p:nvPr/>
        </p:nvSpPr>
        <p:spPr>
          <a:xfrm>
            <a:off x="254536" y="5535823"/>
            <a:ext cx="5460552" cy="5979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800" dirty="0">
                <a:solidFill>
                  <a:schemeClr val="accent2">
                    <a:lumMod val="75000"/>
                  </a:schemeClr>
                </a:solidFill>
                <a:latin typeface="微软雅黑"/>
                <a:ea typeface="微软雅黑"/>
              </a:rPr>
              <a:t>https://github.com/lancopku</a:t>
            </a:r>
            <a:endParaRPr lang="zh-CN" altLang="en-US" sz="2800" dirty="0">
              <a:solidFill>
                <a:schemeClr val="accent2">
                  <a:lumMod val="75000"/>
                </a:schemeClr>
              </a:solidFill>
              <a:latin typeface="微软雅黑"/>
              <a:ea typeface="微软雅黑"/>
            </a:endParaRPr>
          </a:p>
        </p:txBody>
      </p:sp>
      <p:sp>
        <p:nvSpPr>
          <p:cNvPr id="5" name="下箭头 4"/>
          <p:cNvSpPr/>
          <p:nvPr/>
        </p:nvSpPr>
        <p:spPr bwMode="blackWhite">
          <a:xfrm>
            <a:off x="2070376" y="4735892"/>
            <a:ext cx="648072" cy="637696"/>
          </a:xfrm>
          <a:prstGeom prst="downArrow">
            <a:avLst/>
          </a:prstGeom>
          <a:ln/>
          <a:extLst/>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grpSp>
        <p:nvGrpSpPr>
          <p:cNvPr id="9" name="组合 8"/>
          <p:cNvGrpSpPr/>
          <p:nvPr/>
        </p:nvGrpSpPr>
        <p:grpSpPr>
          <a:xfrm>
            <a:off x="5004048" y="1844824"/>
            <a:ext cx="3504150" cy="3925436"/>
            <a:chOff x="4529221" y="1573134"/>
            <a:chExt cx="4153821" cy="4653214"/>
          </a:xfrm>
        </p:grpSpPr>
        <p:grpSp>
          <p:nvGrpSpPr>
            <p:cNvPr id="10" name="组 128"/>
            <p:cNvGrpSpPr/>
            <p:nvPr/>
          </p:nvGrpSpPr>
          <p:grpSpPr>
            <a:xfrm>
              <a:off x="5899985" y="3383609"/>
              <a:ext cx="1462871" cy="859856"/>
              <a:chOff x="3902075" y="4498975"/>
              <a:chExt cx="831850" cy="488950"/>
            </a:xfrm>
            <a:solidFill>
              <a:srgbClr val="17406D"/>
            </a:solidFill>
            <a:effectLst/>
          </p:grpSpPr>
          <p:sp>
            <p:nvSpPr>
              <p:cNvPr id="20" name="Freeform 230"/>
              <p:cNvSpPr>
                <a:spLocks noEditPoints="1"/>
              </p:cNvSpPr>
              <p:nvPr/>
            </p:nvSpPr>
            <p:spPr bwMode="auto">
              <a:xfrm>
                <a:off x="4092575" y="4498975"/>
                <a:ext cx="450850" cy="488950"/>
              </a:xfrm>
              <a:custGeom>
                <a:avLst/>
                <a:gdLst/>
                <a:ahLst/>
                <a:cxnLst>
                  <a:cxn ang="0">
                    <a:pos x="70" y="72"/>
                  </a:cxn>
                  <a:cxn ang="0">
                    <a:pos x="76" y="44"/>
                  </a:cxn>
                  <a:cxn ang="0">
                    <a:pos x="90" y="20"/>
                  </a:cxn>
                  <a:cxn ang="0">
                    <a:pos x="114" y="6"/>
                  </a:cxn>
                  <a:cxn ang="0">
                    <a:pos x="142" y="0"/>
                  </a:cxn>
                  <a:cxn ang="0">
                    <a:pos x="156" y="2"/>
                  </a:cxn>
                  <a:cxn ang="0">
                    <a:pos x="182" y="12"/>
                  </a:cxn>
                  <a:cxn ang="0">
                    <a:pos x="202" y="30"/>
                  </a:cxn>
                  <a:cxn ang="0">
                    <a:pos x="212" y="56"/>
                  </a:cxn>
                  <a:cxn ang="0">
                    <a:pos x="212" y="72"/>
                  </a:cxn>
                  <a:cxn ang="0">
                    <a:pos x="208" y="100"/>
                  </a:cxn>
                  <a:cxn ang="0">
                    <a:pos x="192" y="122"/>
                  </a:cxn>
                  <a:cxn ang="0">
                    <a:pos x="170" y="138"/>
                  </a:cxn>
                  <a:cxn ang="0">
                    <a:pos x="142" y="142"/>
                  </a:cxn>
                  <a:cxn ang="0">
                    <a:pos x="128" y="142"/>
                  </a:cxn>
                  <a:cxn ang="0">
                    <a:pos x="102" y="130"/>
                  </a:cxn>
                  <a:cxn ang="0">
                    <a:pos x="82" y="112"/>
                  </a:cxn>
                  <a:cxn ang="0">
                    <a:pos x="72" y="86"/>
                  </a:cxn>
                  <a:cxn ang="0">
                    <a:pos x="70" y="72"/>
                  </a:cxn>
                  <a:cxn ang="0">
                    <a:pos x="142" y="190"/>
                  </a:cxn>
                  <a:cxn ang="0">
                    <a:pos x="104" y="194"/>
                  </a:cxn>
                  <a:cxn ang="0">
                    <a:pos x="74" y="202"/>
                  </a:cxn>
                  <a:cxn ang="0">
                    <a:pos x="48" y="214"/>
                  </a:cxn>
                  <a:cxn ang="0">
                    <a:pos x="16" y="244"/>
                  </a:cxn>
                  <a:cxn ang="0">
                    <a:pos x="0" y="268"/>
                  </a:cxn>
                  <a:cxn ang="0">
                    <a:pos x="284" y="308"/>
                  </a:cxn>
                  <a:cxn ang="0">
                    <a:pos x="284" y="268"/>
                  </a:cxn>
                  <a:cxn ang="0">
                    <a:pos x="268" y="244"/>
                  </a:cxn>
                  <a:cxn ang="0">
                    <a:pos x="234" y="214"/>
                  </a:cxn>
                  <a:cxn ang="0">
                    <a:pos x="210" y="202"/>
                  </a:cxn>
                  <a:cxn ang="0">
                    <a:pos x="180" y="194"/>
                  </a:cxn>
                  <a:cxn ang="0">
                    <a:pos x="142" y="190"/>
                  </a:cxn>
                </a:cxnLst>
                <a:rect l="0" t="0" r="r" b="b"/>
                <a:pathLst>
                  <a:path w="284" h="308">
                    <a:moveTo>
                      <a:pt x="70" y="72"/>
                    </a:moveTo>
                    <a:lnTo>
                      <a:pt x="70" y="72"/>
                    </a:lnTo>
                    <a:lnTo>
                      <a:pt x="72" y="56"/>
                    </a:lnTo>
                    <a:lnTo>
                      <a:pt x="76" y="44"/>
                    </a:lnTo>
                    <a:lnTo>
                      <a:pt x="82" y="30"/>
                    </a:lnTo>
                    <a:lnTo>
                      <a:pt x="90" y="20"/>
                    </a:lnTo>
                    <a:lnTo>
                      <a:pt x="102" y="12"/>
                    </a:lnTo>
                    <a:lnTo>
                      <a:pt x="114" y="6"/>
                    </a:lnTo>
                    <a:lnTo>
                      <a:pt x="128" y="2"/>
                    </a:lnTo>
                    <a:lnTo>
                      <a:pt x="142" y="0"/>
                    </a:lnTo>
                    <a:lnTo>
                      <a:pt x="142" y="0"/>
                    </a:lnTo>
                    <a:lnTo>
                      <a:pt x="156" y="2"/>
                    </a:lnTo>
                    <a:lnTo>
                      <a:pt x="170" y="6"/>
                    </a:lnTo>
                    <a:lnTo>
                      <a:pt x="182" y="12"/>
                    </a:lnTo>
                    <a:lnTo>
                      <a:pt x="192" y="20"/>
                    </a:lnTo>
                    <a:lnTo>
                      <a:pt x="202" y="30"/>
                    </a:lnTo>
                    <a:lnTo>
                      <a:pt x="208" y="44"/>
                    </a:lnTo>
                    <a:lnTo>
                      <a:pt x="212" y="56"/>
                    </a:lnTo>
                    <a:lnTo>
                      <a:pt x="212" y="72"/>
                    </a:lnTo>
                    <a:lnTo>
                      <a:pt x="212" y="72"/>
                    </a:lnTo>
                    <a:lnTo>
                      <a:pt x="212" y="86"/>
                    </a:lnTo>
                    <a:lnTo>
                      <a:pt x="208" y="100"/>
                    </a:lnTo>
                    <a:lnTo>
                      <a:pt x="202" y="112"/>
                    </a:lnTo>
                    <a:lnTo>
                      <a:pt x="192" y="122"/>
                    </a:lnTo>
                    <a:lnTo>
                      <a:pt x="182" y="130"/>
                    </a:lnTo>
                    <a:lnTo>
                      <a:pt x="170" y="138"/>
                    </a:lnTo>
                    <a:lnTo>
                      <a:pt x="156" y="142"/>
                    </a:lnTo>
                    <a:lnTo>
                      <a:pt x="142" y="142"/>
                    </a:lnTo>
                    <a:lnTo>
                      <a:pt x="142" y="142"/>
                    </a:lnTo>
                    <a:lnTo>
                      <a:pt x="128" y="142"/>
                    </a:lnTo>
                    <a:lnTo>
                      <a:pt x="114" y="138"/>
                    </a:lnTo>
                    <a:lnTo>
                      <a:pt x="102" y="130"/>
                    </a:lnTo>
                    <a:lnTo>
                      <a:pt x="90" y="122"/>
                    </a:lnTo>
                    <a:lnTo>
                      <a:pt x="82" y="112"/>
                    </a:lnTo>
                    <a:lnTo>
                      <a:pt x="76" y="100"/>
                    </a:lnTo>
                    <a:lnTo>
                      <a:pt x="72" y="86"/>
                    </a:lnTo>
                    <a:lnTo>
                      <a:pt x="70" y="72"/>
                    </a:lnTo>
                    <a:lnTo>
                      <a:pt x="70" y="72"/>
                    </a:lnTo>
                    <a:close/>
                    <a:moveTo>
                      <a:pt x="142" y="190"/>
                    </a:moveTo>
                    <a:lnTo>
                      <a:pt x="142" y="190"/>
                    </a:lnTo>
                    <a:lnTo>
                      <a:pt x="122" y="190"/>
                    </a:lnTo>
                    <a:lnTo>
                      <a:pt x="104" y="194"/>
                    </a:lnTo>
                    <a:lnTo>
                      <a:pt x="88" y="198"/>
                    </a:lnTo>
                    <a:lnTo>
                      <a:pt x="74" y="202"/>
                    </a:lnTo>
                    <a:lnTo>
                      <a:pt x="60" y="208"/>
                    </a:lnTo>
                    <a:lnTo>
                      <a:pt x="48" y="214"/>
                    </a:lnTo>
                    <a:lnTo>
                      <a:pt x="30" y="230"/>
                    </a:lnTo>
                    <a:lnTo>
                      <a:pt x="16" y="244"/>
                    </a:lnTo>
                    <a:lnTo>
                      <a:pt x="6" y="256"/>
                    </a:lnTo>
                    <a:lnTo>
                      <a:pt x="0" y="268"/>
                    </a:lnTo>
                    <a:lnTo>
                      <a:pt x="0" y="308"/>
                    </a:lnTo>
                    <a:lnTo>
                      <a:pt x="284" y="308"/>
                    </a:lnTo>
                    <a:lnTo>
                      <a:pt x="284" y="268"/>
                    </a:lnTo>
                    <a:lnTo>
                      <a:pt x="284" y="268"/>
                    </a:lnTo>
                    <a:lnTo>
                      <a:pt x="278" y="256"/>
                    </a:lnTo>
                    <a:lnTo>
                      <a:pt x="268" y="244"/>
                    </a:lnTo>
                    <a:lnTo>
                      <a:pt x="254" y="230"/>
                    </a:lnTo>
                    <a:lnTo>
                      <a:pt x="234" y="214"/>
                    </a:lnTo>
                    <a:lnTo>
                      <a:pt x="224" y="208"/>
                    </a:lnTo>
                    <a:lnTo>
                      <a:pt x="210" y="202"/>
                    </a:lnTo>
                    <a:lnTo>
                      <a:pt x="196" y="198"/>
                    </a:lnTo>
                    <a:lnTo>
                      <a:pt x="180" y="194"/>
                    </a:lnTo>
                    <a:lnTo>
                      <a:pt x="162" y="190"/>
                    </a:lnTo>
                    <a:lnTo>
                      <a:pt x="142" y="190"/>
                    </a:lnTo>
                    <a:lnTo>
                      <a:pt x="142" y="19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entury Gothic"/>
                  <a:ea typeface="微软雅黑"/>
                </a:endParaRPr>
              </a:p>
            </p:txBody>
          </p:sp>
          <p:sp>
            <p:nvSpPr>
              <p:cNvPr id="21" name="Freeform 231"/>
              <p:cNvSpPr>
                <a:spLocks/>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entury Gothic"/>
                  <a:ea typeface="微软雅黑"/>
                </a:endParaRPr>
              </a:p>
            </p:txBody>
          </p:sp>
          <p:sp>
            <p:nvSpPr>
              <p:cNvPr id="22" name="Freeform 232"/>
              <p:cNvSpPr>
                <a:spLocks/>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headEnd/>
                <a:tailEnd/>
              </a:ln>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entury Gothic"/>
                  <a:ea typeface="微软雅黑"/>
                </a:endParaRPr>
              </a:p>
            </p:txBody>
          </p:sp>
          <p:sp>
            <p:nvSpPr>
              <p:cNvPr id="23" name="Freeform 233"/>
              <p:cNvSpPr>
                <a:spLocks/>
              </p:cNvSpPr>
              <p:nvPr/>
            </p:nvSpPr>
            <p:spPr bwMode="auto">
              <a:xfrm>
                <a:off x="4467225" y="4498975"/>
                <a:ext cx="190500" cy="187325"/>
              </a:xfrm>
              <a:custGeom>
                <a:avLst/>
                <a:gdLst/>
                <a:ahLst/>
                <a:cxnLst>
                  <a:cxn ang="0">
                    <a:pos x="60" y="0"/>
                  </a:cxn>
                  <a:cxn ang="0">
                    <a:pos x="60" y="0"/>
                  </a:cxn>
                  <a:cxn ang="0">
                    <a:pos x="72" y="2"/>
                  </a:cxn>
                  <a:cxn ang="0">
                    <a:pos x="84" y="4"/>
                  </a:cxn>
                  <a:cxn ang="0">
                    <a:pos x="94" y="10"/>
                  </a:cxn>
                  <a:cxn ang="0">
                    <a:pos x="102" y="18"/>
                  </a:cxn>
                  <a:cxn ang="0">
                    <a:pos x="110" y="26"/>
                  </a:cxn>
                  <a:cxn ang="0">
                    <a:pos x="114" y="36"/>
                  </a:cxn>
                  <a:cxn ang="0">
                    <a:pos x="118" y="48"/>
                  </a:cxn>
                  <a:cxn ang="0">
                    <a:pos x="120" y="60"/>
                  </a:cxn>
                  <a:cxn ang="0">
                    <a:pos x="120" y="60"/>
                  </a:cxn>
                  <a:cxn ang="0">
                    <a:pos x="118" y="72"/>
                  </a:cxn>
                  <a:cxn ang="0">
                    <a:pos x="114" y="82"/>
                  </a:cxn>
                  <a:cxn ang="0">
                    <a:pos x="110" y="92"/>
                  </a:cxn>
                  <a:cxn ang="0">
                    <a:pos x="102" y="102"/>
                  </a:cxn>
                  <a:cxn ang="0">
                    <a:pos x="94" y="108"/>
                  </a:cxn>
                  <a:cxn ang="0">
                    <a:pos x="84" y="114"/>
                  </a:cxn>
                  <a:cxn ang="0">
                    <a:pos x="72" y="118"/>
                  </a:cxn>
                  <a:cxn ang="0">
                    <a:pos x="60" y="118"/>
                  </a:cxn>
                  <a:cxn ang="0">
                    <a:pos x="60" y="118"/>
                  </a:cxn>
                  <a:cxn ang="0">
                    <a:pos x="48" y="118"/>
                  </a:cxn>
                  <a:cxn ang="0">
                    <a:pos x="38" y="114"/>
                  </a:cxn>
                  <a:cxn ang="0">
                    <a:pos x="26" y="108"/>
                  </a:cxn>
                  <a:cxn ang="0">
                    <a:pos x="18" y="102"/>
                  </a:cxn>
                  <a:cxn ang="0">
                    <a:pos x="10" y="92"/>
                  </a:cxn>
                  <a:cxn ang="0">
                    <a:pos x="6" y="82"/>
                  </a:cxn>
                  <a:cxn ang="0">
                    <a:pos x="2" y="72"/>
                  </a:cxn>
                  <a:cxn ang="0">
                    <a:pos x="0" y="60"/>
                  </a:cxn>
                  <a:cxn ang="0">
                    <a:pos x="0" y="60"/>
                  </a:cxn>
                  <a:cxn ang="0">
                    <a:pos x="2" y="48"/>
                  </a:cxn>
                  <a:cxn ang="0">
                    <a:pos x="6" y="36"/>
                  </a:cxn>
                  <a:cxn ang="0">
                    <a:pos x="10" y="26"/>
                  </a:cxn>
                  <a:cxn ang="0">
                    <a:pos x="18" y="18"/>
                  </a:cxn>
                  <a:cxn ang="0">
                    <a:pos x="26" y="10"/>
                  </a:cxn>
                  <a:cxn ang="0">
                    <a:pos x="38" y="4"/>
                  </a:cxn>
                  <a:cxn ang="0">
                    <a:pos x="48" y="2"/>
                  </a:cxn>
                  <a:cxn ang="0">
                    <a:pos x="60" y="0"/>
                  </a:cxn>
                  <a:cxn ang="0">
                    <a:pos x="60" y="0"/>
                  </a:cxn>
                </a:cxnLst>
                <a:rect l="0" t="0" r="r" b="b"/>
                <a:pathLst>
                  <a:path w="120" h="118">
                    <a:moveTo>
                      <a:pt x="60" y="0"/>
                    </a:moveTo>
                    <a:lnTo>
                      <a:pt x="60" y="0"/>
                    </a:lnTo>
                    <a:lnTo>
                      <a:pt x="72" y="2"/>
                    </a:lnTo>
                    <a:lnTo>
                      <a:pt x="84" y="4"/>
                    </a:lnTo>
                    <a:lnTo>
                      <a:pt x="94" y="10"/>
                    </a:lnTo>
                    <a:lnTo>
                      <a:pt x="102" y="18"/>
                    </a:lnTo>
                    <a:lnTo>
                      <a:pt x="110" y="26"/>
                    </a:lnTo>
                    <a:lnTo>
                      <a:pt x="114" y="36"/>
                    </a:lnTo>
                    <a:lnTo>
                      <a:pt x="118" y="48"/>
                    </a:lnTo>
                    <a:lnTo>
                      <a:pt x="120" y="60"/>
                    </a:lnTo>
                    <a:lnTo>
                      <a:pt x="120" y="60"/>
                    </a:lnTo>
                    <a:lnTo>
                      <a:pt x="118" y="72"/>
                    </a:lnTo>
                    <a:lnTo>
                      <a:pt x="114" y="82"/>
                    </a:lnTo>
                    <a:lnTo>
                      <a:pt x="110" y="92"/>
                    </a:lnTo>
                    <a:lnTo>
                      <a:pt x="102" y="102"/>
                    </a:lnTo>
                    <a:lnTo>
                      <a:pt x="94" y="108"/>
                    </a:lnTo>
                    <a:lnTo>
                      <a:pt x="84" y="114"/>
                    </a:lnTo>
                    <a:lnTo>
                      <a:pt x="72" y="118"/>
                    </a:lnTo>
                    <a:lnTo>
                      <a:pt x="60" y="118"/>
                    </a:lnTo>
                    <a:lnTo>
                      <a:pt x="60" y="118"/>
                    </a:lnTo>
                    <a:lnTo>
                      <a:pt x="48" y="118"/>
                    </a:lnTo>
                    <a:lnTo>
                      <a:pt x="38" y="114"/>
                    </a:lnTo>
                    <a:lnTo>
                      <a:pt x="26" y="108"/>
                    </a:lnTo>
                    <a:lnTo>
                      <a:pt x="18" y="102"/>
                    </a:lnTo>
                    <a:lnTo>
                      <a:pt x="10" y="92"/>
                    </a:lnTo>
                    <a:lnTo>
                      <a:pt x="6" y="82"/>
                    </a:lnTo>
                    <a:lnTo>
                      <a:pt x="2" y="72"/>
                    </a:lnTo>
                    <a:lnTo>
                      <a:pt x="0" y="60"/>
                    </a:lnTo>
                    <a:lnTo>
                      <a:pt x="0" y="60"/>
                    </a:lnTo>
                    <a:lnTo>
                      <a:pt x="2" y="48"/>
                    </a:lnTo>
                    <a:lnTo>
                      <a:pt x="6" y="36"/>
                    </a:lnTo>
                    <a:lnTo>
                      <a:pt x="10" y="26"/>
                    </a:lnTo>
                    <a:lnTo>
                      <a:pt x="18" y="18"/>
                    </a:lnTo>
                    <a:lnTo>
                      <a:pt x="26" y="10"/>
                    </a:lnTo>
                    <a:lnTo>
                      <a:pt x="38" y="4"/>
                    </a:lnTo>
                    <a:lnTo>
                      <a:pt x="48" y="2"/>
                    </a:lnTo>
                    <a:lnTo>
                      <a:pt x="60" y="0"/>
                    </a:lnTo>
                    <a:lnTo>
                      <a:pt x="60" y="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entury Gothic"/>
                  <a:ea typeface="微软雅黑"/>
                </a:endParaRPr>
              </a:p>
            </p:txBody>
          </p:sp>
          <p:sp>
            <p:nvSpPr>
              <p:cNvPr id="24" name="Freeform 234"/>
              <p:cNvSpPr>
                <a:spLocks/>
              </p:cNvSpPr>
              <p:nvPr/>
            </p:nvSpPr>
            <p:spPr bwMode="auto">
              <a:xfrm>
                <a:off x="4457700" y="4762500"/>
                <a:ext cx="276225" cy="155575"/>
              </a:xfrm>
              <a:custGeom>
                <a:avLst/>
                <a:gdLst/>
                <a:ahLst/>
                <a:cxnLst>
                  <a:cxn ang="0">
                    <a:pos x="66" y="0"/>
                  </a:cxn>
                  <a:cxn ang="0">
                    <a:pos x="66" y="0"/>
                  </a:cxn>
                  <a:cxn ang="0">
                    <a:pos x="46" y="2"/>
                  </a:cxn>
                  <a:cxn ang="0">
                    <a:pos x="28" y="6"/>
                  </a:cxn>
                  <a:cxn ang="0">
                    <a:pos x="14" y="12"/>
                  </a:cxn>
                  <a:cxn ang="0">
                    <a:pos x="0" y="20"/>
                  </a:cxn>
                  <a:cxn ang="0">
                    <a:pos x="0" y="20"/>
                  </a:cxn>
                  <a:cxn ang="0">
                    <a:pos x="18" y="30"/>
                  </a:cxn>
                  <a:cxn ang="0">
                    <a:pos x="34" y="42"/>
                  </a:cxn>
                  <a:cxn ang="0">
                    <a:pos x="48" y="54"/>
                  </a:cxn>
                  <a:cxn ang="0">
                    <a:pos x="58" y="66"/>
                  </a:cxn>
                  <a:cxn ang="0">
                    <a:pos x="66" y="76"/>
                  </a:cxn>
                  <a:cxn ang="0">
                    <a:pos x="72" y="86"/>
                  </a:cxn>
                  <a:cxn ang="0">
                    <a:pos x="76" y="96"/>
                  </a:cxn>
                  <a:cxn ang="0">
                    <a:pos x="76" y="98"/>
                  </a:cxn>
                  <a:cxn ang="0">
                    <a:pos x="174" y="98"/>
                  </a:cxn>
                  <a:cxn ang="0">
                    <a:pos x="174" y="66"/>
                  </a:cxn>
                  <a:cxn ang="0">
                    <a:pos x="174" y="66"/>
                  </a:cxn>
                  <a:cxn ang="0">
                    <a:pos x="168" y="56"/>
                  </a:cxn>
                  <a:cxn ang="0">
                    <a:pos x="160" y="44"/>
                  </a:cxn>
                  <a:cxn ang="0">
                    <a:pos x="150" y="32"/>
                  </a:cxn>
                  <a:cxn ang="0">
                    <a:pos x="136" y="20"/>
                  </a:cxn>
                  <a:cxn ang="0">
                    <a:pos x="116" y="10"/>
                  </a:cxn>
                  <a:cxn ang="0">
                    <a:pos x="106" y="6"/>
                  </a:cxn>
                  <a:cxn ang="0">
                    <a:pos x="94" y="4"/>
                  </a:cxn>
                  <a:cxn ang="0">
                    <a:pos x="80" y="0"/>
                  </a:cxn>
                  <a:cxn ang="0">
                    <a:pos x="66" y="0"/>
                  </a:cxn>
                  <a:cxn ang="0">
                    <a:pos x="66" y="0"/>
                  </a:cxn>
                </a:cxnLst>
                <a:rect l="0" t="0" r="r" b="b"/>
                <a:pathLst>
                  <a:path w="174" h="98">
                    <a:moveTo>
                      <a:pt x="66" y="0"/>
                    </a:moveTo>
                    <a:lnTo>
                      <a:pt x="66" y="0"/>
                    </a:lnTo>
                    <a:lnTo>
                      <a:pt x="46" y="2"/>
                    </a:lnTo>
                    <a:lnTo>
                      <a:pt x="28" y="6"/>
                    </a:lnTo>
                    <a:lnTo>
                      <a:pt x="14" y="12"/>
                    </a:lnTo>
                    <a:lnTo>
                      <a:pt x="0" y="20"/>
                    </a:lnTo>
                    <a:lnTo>
                      <a:pt x="0" y="20"/>
                    </a:lnTo>
                    <a:lnTo>
                      <a:pt x="18" y="30"/>
                    </a:lnTo>
                    <a:lnTo>
                      <a:pt x="34" y="42"/>
                    </a:lnTo>
                    <a:lnTo>
                      <a:pt x="48" y="54"/>
                    </a:lnTo>
                    <a:lnTo>
                      <a:pt x="58" y="66"/>
                    </a:lnTo>
                    <a:lnTo>
                      <a:pt x="66" y="76"/>
                    </a:lnTo>
                    <a:lnTo>
                      <a:pt x="72" y="86"/>
                    </a:lnTo>
                    <a:lnTo>
                      <a:pt x="76" y="96"/>
                    </a:lnTo>
                    <a:lnTo>
                      <a:pt x="76" y="98"/>
                    </a:lnTo>
                    <a:lnTo>
                      <a:pt x="174" y="98"/>
                    </a:lnTo>
                    <a:lnTo>
                      <a:pt x="174" y="66"/>
                    </a:lnTo>
                    <a:lnTo>
                      <a:pt x="174" y="66"/>
                    </a:lnTo>
                    <a:lnTo>
                      <a:pt x="168" y="56"/>
                    </a:lnTo>
                    <a:lnTo>
                      <a:pt x="160" y="44"/>
                    </a:lnTo>
                    <a:lnTo>
                      <a:pt x="150" y="32"/>
                    </a:lnTo>
                    <a:lnTo>
                      <a:pt x="136" y="20"/>
                    </a:lnTo>
                    <a:lnTo>
                      <a:pt x="116" y="10"/>
                    </a:lnTo>
                    <a:lnTo>
                      <a:pt x="106" y="6"/>
                    </a:lnTo>
                    <a:lnTo>
                      <a:pt x="94" y="4"/>
                    </a:lnTo>
                    <a:lnTo>
                      <a:pt x="80" y="0"/>
                    </a:lnTo>
                    <a:lnTo>
                      <a:pt x="66" y="0"/>
                    </a:lnTo>
                    <a:lnTo>
                      <a:pt x="66" y="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entury Gothic"/>
                  <a:ea typeface="微软雅黑"/>
                </a:endParaRPr>
              </a:p>
            </p:txBody>
          </p:sp>
          <p:sp>
            <p:nvSpPr>
              <p:cNvPr id="25" name="Freeform 235"/>
              <p:cNvSpPr>
                <a:spLocks/>
              </p:cNvSpPr>
              <p:nvPr/>
            </p:nvSpPr>
            <p:spPr bwMode="auto">
              <a:xfrm>
                <a:off x="3978275" y="4498975"/>
                <a:ext cx="187325" cy="187325"/>
              </a:xfrm>
              <a:custGeom>
                <a:avLst/>
                <a:gdLst/>
                <a:ahLst/>
                <a:cxnLst>
                  <a:cxn ang="0">
                    <a:pos x="60" y="0"/>
                  </a:cxn>
                  <a:cxn ang="0">
                    <a:pos x="60" y="0"/>
                  </a:cxn>
                  <a:cxn ang="0">
                    <a:pos x="72" y="2"/>
                  </a:cxn>
                  <a:cxn ang="0">
                    <a:pos x="82" y="4"/>
                  </a:cxn>
                  <a:cxn ang="0">
                    <a:pos x="92" y="10"/>
                  </a:cxn>
                  <a:cxn ang="0">
                    <a:pos x="102" y="18"/>
                  </a:cxn>
                  <a:cxn ang="0">
                    <a:pos x="108" y="26"/>
                  </a:cxn>
                  <a:cxn ang="0">
                    <a:pos x="114" y="36"/>
                  </a:cxn>
                  <a:cxn ang="0">
                    <a:pos x="118" y="48"/>
                  </a:cxn>
                  <a:cxn ang="0">
                    <a:pos x="118" y="60"/>
                  </a:cxn>
                  <a:cxn ang="0">
                    <a:pos x="118" y="60"/>
                  </a:cxn>
                  <a:cxn ang="0">
                    <a:pos x="118" y="72"/>
                  </a:cxn>
                  <a:cxn ang="0">
                    <a:pos x="114" y="82"/>
                  </a:cxn>
                  <a:cxn ang="0">
                    <a:pos x="108" y="92"/>
                  </a:cxn>
                  <a:cxn ang="0">
                    <a:pos x="102" y="102"/>
                  </a:cxn>
                  <a:cxn ang="0">
                    <a:pos x="92" y="108"/>
                  </a:cxn>
                  <a:cxn ang="0">
                    <a:pos x="82" y="114"/>
                  </a:cxn>
                  <a:cxn ang="0">
                    <a:pos x="72" y="118"/>
                  </a:cxn>
                  <a:cxn ang="0">
                    <a:pos x="60" y="118"/>
                  </a:cxn>
                  <a:cxn ang="0">
                    <a:pos x="60" y="118"/>
                  </a:cxn>
                  <a:cxn ang="0">
                    <a:pos x="48" y="118"/>
                  </a:cxn>
                  <a:cxn ang="0">
                    <a:pos x="36" y="114"/>
                  </a:cxn>
                  <a:cxn ang="0">
                    <a:pos x="26" y="108"/>
                  </a:cxn>
                  <a:cxn ang="0">
                    <a:pos x="18" y="102"/>
                  </a:cxn>
                  <a:cxn ang="0">
                    <a:pos x="10" y="92"/>
                  </a:cxn>
                  <a:cxn ang="0">
                    <a:pos x="4" y="82"/>
                  </a:cxn>
                  <a:cxn ang="0">
                    <a:pos x="2" y="72"/>
                  </a:cxn>
                  <a:cxn ang="0">
                    <a:pos x="0" y="60"/>
                  </a:cxn>
                  <a:cxn ang="0">
                    <a:pos x="0" y="60"/>
                  </a:cxn>
                  <a:cxn ang="0">
                    <a:pos x="2" y="48"/>
                  </a:cxn>
                  <a:cxn ang="0">
                    <a:pos x="4" y="36"/>
                  </a:cxn>
                  <a:cxn ang="0">
                    <a:pos x="10" y="26"/>
                  </a:cxn>
                  <a:cxn ang="0">
                    <a:pos x="18" y="18"/>
                  </a:cxn>
                  <a:cxn ang="0">
                    <a:pos x="26" y="10"/>
                  </a:cxn>
                  <a:cxn ang="0">
                    <a:pos x="36" y="4"/>
                  </a:cxn>
                  <a:cxn ang="0">
                    <a:pos x="48" y="2"/>
                  </a:cxn>
                  <a:cxn ang="0">
                    <a:pos x="60" y="0"/>
                  </a:cxn>
                  <a:cxn ang="0">
                    <a:pos x="60" y="0"/>
                  </a:cxn>
                </a:cxnLst>
                <a:rect l="0" t="0" r="r" b="b"/>
                <a:pathLst>
                  <a:path w="118" h="118">
                    <a:moveTo>
                      <a:pt x="60" y="0"/>
                    </a:moveTo>
                    <a:lnTo>
                      <a:pt x="60" y="0"/>
                    </a:lnTo>
                    <a:lnTo>
                      <a:pt x="72" y="2"/>
                    </a:lnTo>
                    <a:lnTo>
                      <a:pt x="82" y="4"/>
                    </a:lnTo>
                    <a:lnTo>
                      <a:pt x="92" y="10"/>
                    </a:lnTo>
                    <a:lnTo>
                      <a:pt x="102" y="18"/>
                    </a:lnTo>
                    <a:lnTo>
                      <a:pt x="108" y="26"/>
                    </a:lnTo>
                    <a:lnTo>
                      <a:pt x="114" y="36"/>
                    </a:lnTo>
                    <a:lnTo>
                      <a:pt x="118" y="48"/>
                    </a:lnTo>
                    <a:lnTo>
                      <a:pt x="118" y="60"/>
                    </a:lnTo>
                    <a:lnTo>
                      <a:pt x="118" y="60"/>
                    </a:lnTo>
                    <a:lnTo>
                      <a:pt x="118" y="72"/>
                    </a:lnTo>
                    <a:lnTo>
                      <a:pt x="114" y="82"/>
                    </a:lnTo>
                    <a:lnTo>
                      <a:pt x="108" y="92"/>
                    </a:lnTo>
                    <a:lnTo>
                      <a:pt x="102" y="102"/>
                    </a:lnTo>
                    <a:lnTo>
                      <a:pt x="92" y="108"/>
                    </a:lnTo>
                    <a:lnTo>
                      <a:pt x="82" y="114"/>
                    </a:lnTo>
                    <a:lnTo>
                      <a:pt x="72" y="118"/>
                    </a:lnTo>
                    <a:lnTo>
                      <a:pt x="60" y="118"/>
                    </a:lnTo>
                    <a:lnTo>
                      <a:pt x="60" y="118"/>
                    </a:lnTo>
                    <a:lnTo>
                      <a:pt x="48" y="118"/>
                    </a:lnTo>
                    <a:lnTo>
                      <a:pt x="36" y="114"/>
                    </a:lnTo>
                    <a:lnTo>
                      <a:pt x="26" y="108"/>
                    </a:lnTo>
                    <a:lnTo>
                      <a:pt x="18" y="102"/>
                    </a:lnTo>
                    <a:lnTo>
                      <a:pt x="10" y="92"/>
                    </a:lnTo>
                    <a:lnTo>
                      <a:pt x="4" y="82"/>
                    </a:lnTo>
                    <a:lnTo>
                      <a:pt x="2" y="72"/>
                    </a:lnTo>
                    <a:lnTo>
                      <a:pt x="0" y="60"/>
                    </a:lnTo>
                    <a:lnTo>
                      <a:pt x="0" y="60"/>
                    </a:lnTo>
                    <a:lnTo>
                      <a:pt x="2" y="48"/>
                    </a:lnTo>
                    <a:lnTo>
                      <a:pt x="4" y="36"/>
                    </a:lnTo>
                    <a:lnTo>
                      <a:pt x="10" y="26"/>
                    </a:lnTo>
                    <a:lnTo>
                      <a:pt x="18" y="18"/>
                    </a:lnTo>
                    <a:lnTo>
                      <a:pt x="26" y="10"/>
                    </a:lnTo>
                    <a:lnTo>
                      <a:pt x="36" y="4"/>
                    </a:lnTo>
                    <a:lnTo>
                      <a:pt x="48" y="2"/>
                    </a:lnTo>
                    <a:lnTo>
                      <a:pt x="60" y="0"/>
                    </a:lnTo>
                    <a:lnTo>
                      <a:pt x="60" y="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entury Gothic"/>
                  <a:ea typeface="微软雅黑"/>
                </a:endParaRPr>
              </a:p>
            </p:txBody>
          </p:sp>
          <p:sp>
            <p:nvSpPr>
              <p:cNvPr id="26" name="Freeform 236"/>
              <p:cNvSpPr>
                <a:spLocks/>
              </p:cNvSpPr>
              <p:nvPr/>
            </p:nvSpPr>
            <p:spPr bwMode="auto">
              <a:xfrm>
                <a:off x="3902075" y="4762500"/>
                <a:ext cx="276225" cy="155575"/>
              </a:xfrm>
              <a:custGeom>
                <a:avLst/>
                <a:gdLst/>
                <a:ahLst/>
                <a:cxnLst>
                  <a:cxn ang="0">
                    <a:pos x="108" y="0"/>
                  </a:cxn>
                  <a:cxn ang="0">
                    <a:pos x="108" y="0"/>
                  </a:cxn>
                  <a:cxn ang="0">
                    <a:pos x="128" y="2"/>
                  </a:cxn>
                  <a:cxn ang="0">
                    <a:pos x="144" y="6"/>
                  </a:cxn>
                  <a:cxn ang="0">
                    <a:pos x="160" y="12"/>
                  </a:cxn>
                  <a:cxn ang="0">
                    <a:pos x="174" y="20"/>
                  </a:cxn>
                  <a:cxn ang="0">
                    <a:pos x="174" y="20"/>
                  </a:cxn>
                  <a:cxn ang="0">
                    <a:pos x="154" y="30"/>
                  </a:cxn>
                  <a:cxn ang="0">
                    <a:pos x="138" y="42"/>
                  </a:cxn>
                  <a:cxn ang="0">
                    <a:pos x="126" y="54"/>
                  </a:cxn>
                  <a:cxn ang="0">
                    <a:pos x="116" y="66"/>
                  </a:cxn>
                  <a:cxn ang="0">
                    <a:pos x="108" y="76"/>
                  </a:cxn>
                  <a:cxn ang="0">
                    <a:pos x="102" y="86"/>
                  </a:cxn>
                  <a:cxn ang="0">
                    <a:pos x="98" y="96"/>
                  </a:cxn>
                  <a:cxn ang="0">
                    <a:pos x="98" y="98"/>
                  </a:cxn>
                  <a:cxn ang="0">
                    <a:pos x="0" y="98"/>
                  </a:cxn>
                  <a:cxn ang="0">
                    <a:pos x="0" y="66"/>
                  </a:cxn>
                  <a:cxn ang="0">
                    <a:pos x="0" y="66"/>
                  </a:cxn>
                  <a:cxn ang="0">
                    <a:pos x="6" y="56"/>
                  </a:cxn>
                  <a:cxn ang="0">
                    <a:pos x="12" y="44"/>
                  </a:cxn>
                  <a:cxn ang="0">
                    <a:pos x="24" y="32"/>
                  </a:cxn>
                  <a:cxn ang="0">
                    <a:pos x="38" y="20"/>
                  </a:cxn>
                  <a:cxn ang="0">
                    <a:pos x="56" y="10"/>
                  </a:cxn>
                  <a:cxn ang="0">
                    <a:pos x="68" y="6"/>
                  </a:cxn>
                  <a:cxn ang="0">
                    <a:pos x="80" y="4"/>
                  </a:cxn>
                  <a:cxn ang="0">
                    <a:pos x="92" y="0"/>
                  </a:cxn>
                  <a:cxn ang="0">
                    <a:pos x="108" y="0"/>
                  </a:cxn>
                  <a:cxn ang="0">
                    <a:pos x="108" y="0"/>
                  </a:cxn>
                </a:cxnLst>
                <a:rect l="0" t="0" r="r" b="b"/>
                <a:pathLst>
                  <a:path w="174" h="98">
                    <a:moveTo>
                      <a:pt x="108" y="0"/>
                    </a:moveTo>
                    <a:lnTo>
                      <a:pt x="108" y="0"/>
                    </a:lnTo>
                    <a:lnTo>
                      <a:pt x="128" y="2"/>
                    </a:lnTo>
                    <a:lnTo>
                      <a:pt x="144" y="6"/>
                    </a:lnTo>
                    <a:lnTo>
                      <a:pt x="160" y="12"/>
                    </a:lnTo>
                    <a:lnTo>
                      <a:pt x="174" y="20"/>
                    </a:lnTo>
                    <a:lnTo>
                      <a:pt x="174" y="20"/>
                    </a:lnTo>
                    <a:lnTo>
                      <a:pt x="154" y="30"/>
                    </a:lnTo>
                    <a:lnTo>
                      <a:pt x="138" y="42"/>
                    </a:lnTo>
                    <a:lnTo>
                      <a:pt x="126" y="54"/>
                    </a:lnTo>
                    <a:lnTo>
                      <a:pt x="116" y="66"/>
                    </a:lnTo>
                    <a:lnTo>
                      <a:pt x="108" y="76"/>
                    </a:lnTo>
                    <a:lnTo>
                      <a:pt x="102" y="86"/>
                    </a:lnTo>
                    <a:lnTo>
                      <a:pt x="98" y="96"/>
                    </a:lnTo>
                    <a:lnTo>
                      <a:pt x="98" y="98"/>
                    </a:lnTo>
                    <a:lnTo>
                      <a:pt x="0" y="98"/>
                    </a:lnTo>
                    <a:lnTo>
                      <a:pt x="0" y="66"/>
                    </a:lnTo>
                    <a:lnTo>
                      <a:pt x="0" y="66"/>
                    </a:lnTo>
                    <a:lnTo>
                      <a:pt x="6" y="56"/>
                    </a:lnTo>
                    <a:lnTo>
                      <a:pt x="12" y="44"/>
                    </a:lnTo>
                    <a:lnTo>
                      <a:pt x="24" y="32"/>
                    </a:lnTo>
                    <a:lnTo>
                      <a:pt x="38" y="20"/>
                    </a:lnTo>
                    <a:lnTo>
                      <a:pt x="56" y="10"/>
                    </a:lnTo>
                    <a:lnTo>
                      <a:pt x="68" y="6"/>
                    </a:lnTo>
                    <a:lnTo>
                      <a:pt x="80" y="4"/>
                    </a:lnTo>
                    <a:lnTo>
                      <a:pt x="92" y="0"/>
                    </a:lnTo>
                    <a:lnTo>
                      <a:pt x="108" y="0"/>
                    </a:lnTo>
                    <a:lnTo>
                      <a:pt x="108" y="0"/>
                    </a:lnTo>
                    <a:close/>
                  </a:path>
                </a:pathLst>
              </a:custGeom>
              <a:grpFill/>
              <a:ln w="9525">
                <a:noFill/>
                <a:round/>
                <a:headEnd/>
                <a:tailEnd/>
              </a:ln>
              <a:effectLst/>
            </p:spPr>
            <p:txBody>
              <a:bodyPr vert="horz" wrap="square" lIns="91428" tIns="45714" rIns="91428" bIns="45714" numCol="1" anchor="t" anchorCtr="0" compatLnSpc="1">
                <a:prstTxWarp prst="textNoShape">
                  <a:avLst/>
                </a:prstTxWarp>
              </a:bodyPr>
              <a:lstStyle/>
              <a:p>
                <a:pPr marL="0" marR="0" lvl="0" indent="0" defTabSz="60963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black"/>
                  </a:solidFill>
                  <a:effectLst/>
                  <a:uLnTx/>
                  <a:uFillTx/>
                  <a:latin typeface="Century Gothic"/>
                  <a:ea typeface="微软雅黑"/>
                </a:endParaRPr>
              </a:p>
            </p:txBody>
          </p:sp>
        </p:grpSp>
        <p:sp>
          <p:nvSpPr>
            <p:cNvPr id="11" name="下弧形箭头 126"/>
            <p:cNvSpPr/>
            <p:nvPr/>
          </p:nvSpPr>
          <p:spPr>
            <a:xfrm rot="14400000">
              <a:off x="3751888" y="3710786"/>
              <a:ext cx="3087206" cy="1532540"/>
            </a:xfrm>
            <a:prstGeom prst="curvedDownArrow">
              <a:avLst>
                <a:gd name="adj1" fmla="val 62168"/>
                <a:gd name="adj2" fmla="val 115702"/>
                <a:gd name="adj3" fmla="val 25000"/>
              </a:avLst>
            </a:prstGeom>
            <a:solidFill>
              <a:srgbClr val="0F6FC6"/>
            </a:solidFill>
            <a:ln w="38100"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prstClr val="black"/>
                </a:solidFill>
                <a:effectLst/>
                <a:uLnTx/>
                <a:uFillTx/>
                <a:latin typeface="Century Gothic"/>
                <a:ea typeface="微软雅黑"/>
                <a:cs typeface="+mn-cs"/>
              </a:endParaRPr>
            </a:p>
          </p:txBody>
        </p:sp>
        <p:sp>
          <p:nvSpPr>
            <p:cNvPr id="17" name="下弧形箭头 127"/>
            <p:cNvSpPr/>
            <p:nvPr/>
          </p:nvSpPr>
          <p:spPr>
            <a:xfrm rot="7200000">
              <a:off x="6373170" y="3916475"/>
              <a:ext cx="3087206" cy="1532539"/>
            </a:xfrm>
            <a:prstGeom prst="curvedDownArrow">
              <a:avLst>
                <a:gd name="adj1" fmla="val 62168"/>
                <a:gd name="adj2" fmla="val 115702"/>
                <a:gd name="adj3" fmla="val 25000"/>
              </a:avLst>
            </a:prstGeom>
            <a:solidFill>
              <a:srgbClr val="0BD0D9"/>
            </a:solidFill>
            <a:ln w="38100"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prstClr val="black"/>
                </a:solidFill>
                <a:effectLst/>
                <a:uLnTx/>
                <a:uFillTx/>
                <a:latin typeface="Century Gothic"/>
                <a:ea typeface="微软雅黑"/>
                <a:cs typeface="+mn-cs"/>
              </a:endParaRPr>
            </a:p>
          </p:txBody>
        </p:sp>
        <p:grpSp>
          <p:nvGrpSpPr>
            <p:cNvPr id="13" name="组合 12"/>
            <p:cNvGrpSpPr/>
            <p:nvPr/>
          </p:nvGrpSpPr>
          <p:grpSpPr>
            <a:xfrm>
              <a:off x="5265145" y="1573134"/>
              <a:ext cx="3087206" cy="1532541"/>
              <a:chOff x="5198259" y="2357001"/>
              <a:chExt cx="2556302" cy="1268991"/>
            </a:xfrm>
          </p:grpSpPr>
          <p:sp>
            <p:nvSpPr>
              <p:cNvPr id="14" name="下弧形箭头 125"/>
              <p:cNvSpPr/>
              <p:nvPr/>
            </p:nvSpPr>
            <p:spPr>
              <a:xfrm>
                <a:off x="5198259" y="2357001"/>
                <a:ext cx="2556302" cy="1268991"/>
              </a:xfrm>
              <a:prstGeom prst="curvedDownArrow">
                <a:avLst>
                  <a:gd name="adj1" fmla="val 62168"/>
                  <a:gd name="adj2" fmla="val 115702"/>
                  <a:gd name="adj3" fmla="val 25000"/>
                </a:avLst>
              </a:prstGeom>
              <a:solidFill>
                <a:srgbClr val="009DD9"/>
              </a:solidFill>
              <a:ln w="38100" cap="flat" cmpd="sng" algn="ctr">
                <a:noFill/>
                <a:prstDash val="solid"/>
              </a:ln>
              <a:effectLst/>
            </p:spPr>
            <p:txBody>
              <a:bodyPr rtlCol="0" anchor="ctr"/>
              <a:lstStyle/>
              <a:p>
                <a:pPr marL="0" marR="0" lvl="0" indent="0" algn="ctr" defTabSz="609630" eaLnBrk="1" fontAlgn="auto" latinLnBrk="0" hangingPunct="1">
                  <a:lnSpc>
                    <a:spcPct val="100000"/>
                  </a:lnSpc>
                  <a:spcBef>
                    <a:spcPts val="0"/>
                  </a:spcBef>
                  <a:spcAft>
                    <a:spcPts val="0"/>
                  </a:spcAft>
                  <a:buClrTx/>
                  <a:buSzTx/>
                  <a:buFontTx/>
                  <a:buNone/>
                  <a:tabLst/>
                  <a:defRPr/>
                </a:pPr>
                <a:endParaRPr kumimoji="1" lang="zh-CN" altLang="en-US" sz="2400" b="0" i="0" u="none" strike="noStrike" kern="0" cap="none" spc="0" normalizeH="0" baseline="0" noProof="0">
                  <a:ln>
                    <a:noFill/>
                  </a:ln>
                  <a:solidFill>
                    <a:prstClr val="black"/>
                  </a:solidFill>
                  <a:effectLst/>
                  <a:uLnTx/>
                  <a:uFillTx/>
                  <a:latin typeface="Century Gothic"/>
                  <a:ea typeface="微软雅黑"/>
                  <a:cs typeface="+mn-cs"/>
                </a:endParaRPr>
              </a:p>
            </p:txBody>
          </p:sp>
          <p:sp>
            <p:nvSpPr>
              <p:cNvPr id="15" name="矩形 14"/>
              <p:cNvSpPr/>
              <p:nvPr/>
            </p:nvSpPr>
            <p:spPr>
              <a:xfrm rot="17202459">
                <a:off x="5376132" y="2872780"/>
                <a:ext cx="655949" cy="276999"/>
              </a:xfrm>
              <a:prstGeom prst="rect">
                <a:avLst/>
              </a:prstGeom>
              <a:ln>
                <a:noFill/>
              </a:ln>
            </p:spPr>
            <p:txBody>
              <a:bodyPr wrap="none">
                <a:spAutoFit/>
              </a:bodyPr>
              <a:lstStyle/>
              <a:p>
                <a:pPr marL="0" marR="0" lvl="0" indent="0" defTabSz="60963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err="1">
                    <a:ln>
                      <a:noFill/>
                    </a:ln>
                    <a:solidFill>
                      <a:prstClr val="white"/>
                    </a:solidFill>
                    <a:effectLst/>
                    <a:uLnTx/>
                    <a:uFillTx/>
                    <a:latin typeface="Century Gothic"/>
                    <a:ea typeface="微软雅黑"/>
                  </a:rPr>
                  <a:t>github</a:t>
                </a:r>
                <a:endParaRPr kumimoji="0" lang="en-US" altLang="zh-CN" sz="1200" b="1" i="0" u="none" strike="noStrike" kern="0" cap="none" spc="0" normalizeH="0" baseline="0" noProof="0" dirty="0">
                  <a:ln>
                    <a:noFill/>
                  </a:ln>
                  <a:solidFill>
                    <a:prstClr val="white"/>
                  </a:solidFill>
                  <a:effectLst/>
                  <a:uLnTx/>
                  <a:uFillTx/>
                  <a:latin typeface="Century Gothic"/>
                  <a:ea typeface="微软雅黑"/>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0569" y="2851930"/>
                <a:ext cx="406950" cy="406950"/>
              </a:xfrm>
              <a:prstGeom prst="rect">
                <a:avLst/>
              </a:prstGeom>
            </p:spPr>
          </p:pic>
        </p:grpSp>
      </p:grpSp>
      <p:sp>
        <p:nvSpPr>
          <p:cNvPr id="2" name="灯片编号占位符 1"/>
          <p:cNvSpPr>
            <a:spLocks noGrp="1"/>
          </p:cNvSpPr>
          <p:nvPr>
            <p:ph type="sldNum" sz="quarter" idx="10"/>
          </p:nvPr>
        </p:nvSpPr>
        <p:spPr/>
        <p:txBody>
          <a:bodyPr/>
          <a:lstStyle/>
          <a:p>
            <a:fld id="{0C913308-F349-4B6D-A68A-DD1791B4A57B}" type="slidenum">
              <a:rPr lang="zh-CN" altLang="en-US" smtClean="0"/>
              <a:pPr/>
              <a:t>299</a:t>
            </a:fld>
            <a:r>
              <a:rPr lang="en-US" altLang="zh-CN"/>
              <a:t>/300</a:t>
            </a:r>
            <a:endParaRPr lang="zh-CN" altLang="en-US" dirty="0"/>
          </a:p>
        </p:txBody>
      </p:sp>
    </p:spTree>
    <p:extLst>
      <p:ext uri="{BB962C8B-B14F-4D97-AF65-F5344CB8AC3E}">
        <p14:creationId xmlns:p14="http://schemas.microsoft.com/office/powerpoint/2010/main" val="899479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a:solidFill>
                  <a:srgbClr val="FF0000"/>
                </a:solidFill>
              </a:rPr>
              <a:t>NLP</a:t>
            </a:r>
            <a:r>
              <a:rPr lang="zh-CN" altLang="en-US" sz="2400" dirty="0">
                <a:solidFill>
                  <a:srgbClr val="FF0000"/>
                </a:solidFill>
              </a:rPr>
              <a:t>的总体介绍</a:t>
            </a:r>
            <a:endParaRPr lang="en-US" altLang="zh-CN" sz="2400" dirty="0">
              <a:solidFill>
                <a:srgbClr val="FF0000"/>
              </a:solidFill>
            </a:endParaRPr>
          </a:p>
          <a:p>
            <a:pPr lvl="1"/>
            <a:r>
              <a:rPr lang="zh-CN" altLang="en-US" sz="2000" dirty="0">
                <a:solidFill>
                  <a:srgbClr val="FF0000"/>
                </a:solidFill>
              </a:rPr>
              <a:t>简介、研究范式</a:t>
            </a:r>
            <a:endParaRPr lang="en-US" altLang="zh-CN" sz="2000" dirty="0">
              <a:solidFill>
                <a:srgbClr val="FF0000"/>
              </a:solidFill>
            </a:endParaRPr>
          </a:p>
          <a:p>
            <a:pPr lvl="1"/>
            <a:endParaRPr lang="en-US" altLang="zh-CN" sz="2000" dirty="0"/>
          </a:p>
          <a:p>
            <a:r>
              <a:rPr lang="en-US" altLang="zh-CN" sz="2400" dirty="0"/>
              <a:t>NLP</a:t>
            </a:r>
            <a:r>
              <a:rPr lang="zh-CN" altLang="en-US" sz="2400" dirty="0"/>
              <a:t>的传统机器学习方法</a:t>
            </a:r>
            <a:endParaRPr lang="en-US" altLang="zh-CN" sz="2400" dirty="0"/>
          </a:p>
          <a:p>
            <a:pPr lvl="1"/>
            <a:r>
              <a:rPr lang="zh-CN" altLang="en-US" sz="2000" dirty="0"/>
              <a:t>简单分类、序列标注问题</a:t>
            </a:r>
            <a:endParaRPr lang="en-US" altLang="zh-CN" sz="2000" dirty="0"/>
          </a:p>
          <a:p>
            <a:pPr lvl="1"/>
            <a:endParaRPr lang="en-US" altLang="zh-CN" sz="2000" dirty="0"/>
          </a:p>
          <a:p>
            <a:r>
              <a:rPr lang="en-US" altLang="zh-CN" sz="2400" dirty="0"/>
              <a:t>NLP</a:t>
            </a:r>
            <a:r>
              <a:rPr lang="zh-CN" altLang="en-US" sz="2400" dirty="0"/>
              <a:t>的深度学习方法</a:t>
            </a:r>
            <a:endParaRPr lang="en-US" altLang="zh-CN" sz="2400" dirty="0"/>
          </a:p>
          <a:p>
            <a:pPr lvl="1"/>
            <a:r>
              <a:rPr lang="zh-CN" altLang="en-US" sz="2000" dirty="0"/>
              <a:t>语义表示、反向传播、机器翻译、句法分析、文档分类</a:t>
            </a:r>
            <a:endParaRPr lang="en-US" altLang="zh-CN" sz="2000" dirty="0"/>
          </a:p>
          <a:p>
            <a:endParaRPr lang="en-US" altLang="zh-CN" sz="2000" dirty="0"/>
          </a:p>
          <a:p>
            <a:r>
              <a:rPr lang="en-US" altLang="zh-CN" sz="2400" dirty="0"/>
              <a:t>NLP</a:t>
            </a:r>
            <a:r>
              <a:rPr lang="zh-CN" altLang="en-US" sz="2400" dirty="0"/>
              <a:t>的典型任务简介</a:t>
            </a:r>
            <a:endParaRPr lang="en-US" altLang="zh-CN" sz="2400" dirty="0"/>
          </a:p>
          <a:p>
            <a:pPr lvl="1"/>
            <a:r>
              <a:rPr lang="zh-CN" altLang="en-US" sz="2000" dirty="0"/>
              <a:t>问答系统、情感分析、自然语言生成</a:t>
            </a:r>
            <a:endParaRPr lang="en-US" altLang="zh-CN" sz="2000" dirty="0"/>
          </a:p>
          <a:p>
            <a:pPr lvl="1"/>
            <a:endParaRPr lang="en-US" altLang="zh-CN" sz="2000" dirty="0"/>
          </a:p>
          <a:p>
            <a:r>
              <a:rPr lang="en-US" altLang="zh-CN" sz="2400" dirty="0"/>
              <a:t>NLP</a:t>
            </a:r>
            <a:r>
              <a:rPr lang="zh-CN" altLang="en-US" sz="2400" dirty="0"/>
              <a:t>的前沿研究进展：自然语言生成面对的主要挑战</a:t>
            </a:r>
            <a:endParaRPr lang="en-US" altLang="zh-CN" sz="2400" dirty="0"/>
          </a:p>
        </p:txBody>
      </p:sp>
      <p:sp>
        <p:nvSpPr>
          <p:cNvPr id="4" name="标题 3"/>
          <p:cNvSpPr>
            <a:spLocks noGrp="1"/>
          </p:cNvSpPr>
          <p:nvPr>
            <p:ph type="title"/>
          </p:nvPr>
        </p:nvSpPr>
        <p:spPr/>
        <p:txBody>
          <a:bodyPr>
            <a:normAutofit fontScale="90000"/>
          </a:bodyPr>
          <a:lstStyle/>
          <a:p>
            <a:r>
              <a:rPr lang="zh-CN" altLang="en-US" dirty="0"/>
              <a:t>内容安排</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3</a:t>
            </a:fld>
            <a:r>
              <a:rPr lang="en-US" altLang="zh-CN"/>
              <a:t>/300</a:t>
            </a:r>
            <a:endParaRPr lang="zh-CN" altLang="en-US" dirty="0"/>
          </a:p>
        </p:txBody>
      </p:sp>
    </p:spTree>
    <p:extLst>
      <p:ext uri="{BB962C8B-B14F-4D97-AF65-F5344CB8AC3E}">
        <p14:creationId xmlns:p14="http://schemas.microsoft.com/office/powerpoint/2010/main" val="6873142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Rectangle 3"/>
          <p:cNvSpPr>
            <a:spLocks noGrp="1" noChangeArrowheads="1"/>
          </p:cNvSpPr>
          <p:nvPr>
            <p:ph idx="1"/>
          </p:nvPr>
        </p:nvSpPr>
        <p:spPr/>
        <p:txBody>
          <a:bodyPr/>
          <a:lstStyle/>
          <a:p>
            <a:pPr eaLnBrk="1" hangingPunct="1">
              <a:lnSpc>
                <a:spcPct val="90000"/>
              </a:lnSpc>
            </a:pPr>
            <a:r>
              <a:rPr lang="zh-CN" altLang="en-US" dirty="0">
                <a:ea typeface="宋体" charset="-122"/>
              </a:rPr>
              <a:t>什么是二元分类器？</a:t>
            </a:r>
            <a:endParaRPr lang="en-US" altLang="zh-CN" dirty="0">
              <a:ea typeface="宋体" charset="-122"/>
            </a:endParaRPr>
          </a:p>
          <a:p>
            <a:pPr lvl="1">
              <a:lnSpc>
                <a:spcPct val="90000"/>
              </a:lnSpc>
            </a:pPr>
            <a:r>
              <a:rPr lang="zh-CN" altLang="en-US" sz="2400" dirty="0">
                <a:ea typeface="宋体" charset="-122"/>
              </a:rPr>
              <a:t>是指从一个输入数据</a:t>
            </a:r>
            <a:r>
              <a:rPr lang="en-US" altLang="zh-CN" sz="2400" dirty="0">
                <a:ea typeface="宋体" charset="-122"/>
              </a:rPr>
              <a:t>d</a:t>
            </a:r>
            <a:r>
              <a:rPr lang="zh-CN" altLang="en-US" sz="2400" dirty="0">
                <a:ea typeface="宋体" charset="-122"/>
              </a:rPr>
              <a:t>映射到一个输出值，且该输出值是一个二元值的映射函数</a:t>
            </a:r>
            <a:r>
              <a:rPr lang="en-US" altLang="zh-CN" sz="2400" dirty="0">
                <a:ea typeface="宋体" charset="-122"/>
              </a:rPr>
              <a:t>/</a:t>
            </a:r>
            <a:r>
              <a:rPr lang="zh-CN" altLang="en-US" sz="2400" dirty="0">
                <a:ea typeface="宋体" charset="-122"/>
              </a:rPr>
              <a:t>算法</a:t>
            </a:r>
            <a:endParaRPr lang="en-US" altLang="zh-CN" sz="2400" dirty="0">
              <a:ea typeface="宋体" charset="-122"/>
            </a:endParaRPr>
          </a:p>
          <a:p>
            <a:pPr eaLnBrk="1" hangingPunct="1">
              <a:lnSpc>
                <a:spcPct val="90000"/>
              </a:lnSpc>
            </a:pPr>
            <a:endParaRPr lang="en-US" altLang="zh-CN" sz="2800" dirty="0">
              <a:ea typeface="宋体" charset="-122"/>
            </a:endParaRPr>
          </a:p>
          <a:p>
            <a:pPr eaLnBrk="1" hangingPunct="1">
              <a:lnSpc>
                <a:spcPct val="90000"/>
              </a:lnSpc>
            </a:pPr>
            <a:r>
              <a:rPr lang="zh-CN" altLang="en-US" sz="2800" dirty="0">
                <a:ea typeface="宋体" charset="-122"/>
              </a:rPr>
              <a:t>一般的二元分类器把这</a:t>
            </a:r>
            <a:r>
              <a:rPr lang="zh-CN" altLang="en-US" dirty="0">
                <a:ea typeface="宋体" charset="-122"/>
              </a:rPr>
              <a:t>两个类（二元值）设为</a:t>
            </a:r>
            <a:r>
              <a:rPr lang="en-US" altLang="zh-CN" dirty="0">
                <a:ea typeface="宋体" charset="-122"/>
              </a:rPr>
              <a:t>-1</a:t>
            </a:r>
            <a:r>
              <a:rPr lang="zh-CN" altLang="en-US" dirty="0">
                <a:ea typeface="宋体" charset="-122"/>
              </a:rPr>
              <a:t>和</a:t>
            </a:r>
            <a:r>
              <a:rPr lang="en-US" altLang="zh-CN" dirty="0">
                <a:ea typeface="宋体" charset="-122"/>
              </a:rPr>
              <a:t>+1</a:t>
            </a:r>
            <a:endParaRPr lang="en-US" altLang="zh-CN" sz="2800" dirty="0">
              <a:ea typeface="宋体" charset="-122"/>
            </a:endParaRPr>
          </a:p>
          <a:p>
            <a:pPr lvl="1">
              <a:lnSpc>
                <a:spcPct val="90000"/>
              </a:lnSpc>
            </a:pPr>
            <a:r>
              <a:rPr lang="zh-CN" altLang="en-US" sz="2400" dirty="0">
                <a:ea typeface="宋体" charset="-122"/>
              </a:rPr>
              <a:t>其实没有严格的要求一定要把二元值设为</a:t>
            </a:r>
            <a:r>
              <a:rPr lang="en-US" altLang="zh-CN" sz="2400" dirty="0">
                <a:ea typeface="宋体" charset="-122"/>
              </a:rPr>
              <a:t>-1</a:t>
            </a:r>
            <a:r>
              <a:rPr lang="zh-CN" altLang="en-US" sz="2400" dirty="0">
                <a:ea typeface="宋体" charset="-122"/>
              </a:rPr>
              <a:t>和</a:t>
            </a:r>
            <a:r>
              <a:rPr lang="en-US" altLang="zh-CN" sz="2400" dirty="0">
                <a:ea typeface="宋体" charset="-122"/>
              </a:rPr>
              <a:t>+1</a:t>
            </a:r>
            <a:r>
              <a:rPr lang="zh-CN" altLang="en-US" dirty="0">
                <a:ea typeface="宋体" charset="-122"/>
              </a:rPr>
              <a:t>，但是很多二元分类器这样设置，主要是为了数学计算的方便</a:t>
            </a:r>
            <a:endParaRPr lang="en-US" altLang="zh-CN" sz="2400" dirty="0">
              <a:ea typeface="宋体" charset="-122"/>
            </a:endParaRPr>
          </a:p>
        </p:txBody>
      </p:sp>
      <p:sp>
        <p:nvSpPr>
          <p:cNvPr id="1030" name="Rectangle 2"/>
          <p:cNvSpPr>
            <a:spLocks noGrp="1" noChangeArrowheads="1"/>
          </p:cNvSpPr>
          <p:nvPr>
            <p:ph type="title"/>
          </p:nvPr>
        </p:nvSpPr>
        <p:spPr/>
        <p:txBody>
          <a:bodyPr/>
          <a:lstStyle/>
          <a:p>
            <a:r>
              <a:rPr lang="zh-CN" altLang="en-US" dirty="0"/>
              <a:t>二元分类器</a:t>
            </a:r>
            <a:endParaRPr lang="en-US" altLang="zh-CN" dirty="0"/>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30</a:t>
            </a:fld>
            <a:r>
              <a:rPr lang="en-US" altLang="zh-CN"/>
              <a:t>/300</a:t>
            </a:r>
            <a:endParaRPr lang="zh-CN" altLang="en-US" dirty="0"/>
          </a:p>
        </p:txBody>
      </p:sp>
    </p:spTree>
    <p:extLst>
      <p:ext uri="{BB962C8B-B14F-4D97-AF65-F5344CB8AC3E}">
        <p14:creationId xmlns:p14="http://schemas.microsoft.com/office/powerpoint/2010/main" val="887808480"/>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10A9B2-C1A2-5E4F-B3C5-9D94A031E7FA}"/>
              </a:ext>
            </a:extLst>
          </p:cNvPr>
          <p:cNvSpPr>
            <a:spLocks noGrp="1"/>
          </p:cNvSpPr>
          <p:nvPr>
            <p:ph type="ctrTitle"/>
          </p:nvPr>
        </p:nvSpPr>
        <p:spPr>
          <a:xfrm>
            <a:off x="827584" y="3140968"/>
            <a:ext cx="7772400" cy="1470025"/>
          </a:xfrm>
        </p:spPr>
        <p:txBody>
          <a:bodyPr/>
          <a:lstStyle/>
          <a:p>
            <a:r>
              <a:rPr lang="en-US" altLang="zh-CN" dirty="0">
                <a:latin typeface="Algerian" panose="04020705040A02060702" pitchFamily="82" charset="0"/>
              </a:rPr>
              <a:t>Thank You</a:t>
            </a:r>
            <a:endParaRPr kumimoji="1" lang="zh-CN" altLang="en-US" dirty="0"/>
          </a:p>
        </p:txBody>
      </p:sp>
    </p:spTree>
    <p:extLst>
      <p:ext uri="{BB962C8B-B14F-4D97-AF65-F5344CB8AC3E}">
        <p14:creationId xmlns:p14="http://schemas.microsoft.com/office/powerpoint/2010/main" val="2047635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2057" name="Rectangle 2"/>
          <p:cNvSpPr>
            <a:spLocks noGrp="1" noChangeArrowheads="1"/>
          </p:cNvSpPr>
          <p:nvPr>
            <p:ph type="title"/>
          </p:nvPr>
        </p:nvSpPr>
        <p:spPr/>
        <p:txBody>
          <a:bodyPr/>
          <a:lstStyle/>
          <a:p>
            <a:r>
              <a:rPr lang="zh-CN" altLang="en-US" dirty="0"/>
              <a:t>二元分类器</a:t>
            </a:r>
            <a:endParaRPr lang="en-US" altLang="zh-CN" dirty="0"/>
          </a:p>
        </p:txBody>
      </p:sp>
      <p:sp>
        <p:nvSpPr>
          <p:cNvPr id="16" name="Rectangle 5"/>
          <p:cNvSpPr>
            <a:spLocks noChangeArrowheads="1"/>
          </p:cNvSpPr>
          <p:nvPr/>
        </p:nvSpPr>
        <p:spPr bwMode="auto">
          <a:xfrm>
            <a:off x="2209800" y="3203848"/>
            <a:ext cx="2590800" cy="2133600"/>
          </a:xfrm>
          <a:prstGeom prst="rect">
            <a:avLst/>
          </a:prstGeom>
          <a:noFill/>
          <a:ln w="38100" algn="ctr">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17" name="Line 6"/>
          <p:cNvSpPr>
            <a:spLocks noChangeShapeType="1"/>
          </p:cNvSpPr>
          <p:nvPr/>
        </p:nvSpPr>
        <p:spPr bwMode="auto">
          <a:xfrm>
            <a:off x="1358900" y="4042048"/>
            <a:ext cx="8382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8" name="Text Box 7"/>
          <p:cNvSpPr txBox="1">
            <a:spLocks noChangeArrowheads="1"/>
          </p:cNvSpPr>
          <p:nvPr/>
        </p:nvSpPr>
        <p:spPr bwMode="auto">
          <a:xfrm>
            <a:off x="2590800" y="3432448"/>
            <a:ext cx="18573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Times New Roman" pitchFamily="18" charset="0"/>
                <a:ea typeface="宋体" charset="-122"/>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Times New Roman" pitchFamily="18" charset="0"/>
                <a:ea typeface="宋体" charset="-122"/>
                <a:cs typeface="+mn-cs"/>
              </a:rPr>
              <a:t>Model</a:t>
            </a:r>
          </a:p>
        </p:txBody>
      </p:sp>
      <p:graphicFrame>
        <p:nvGraphicFramePr>
          <p:cNvPr id="19" name="Object 8"/>
          <p:cNvGraphicFramePr>
            <a:graphicFrameLocks noChangeAspect="1"/>
          </p:cNvGraphicFramePr>
          <p:nvPr>
            <p:extLst/>
          </p:nvPr>
        </p:nvGraphicFramePr>
        <p:xfrm>
          <a:off x="762000" y="3737248"/>
          <a:ext cx="596900" cy="596900"/>
        </p:xfrm>
        <a:graphic>
          <a:graphicData uri="http://schemas.openxmlformats.org/presentationml/2006/ole">
            <mc:AlternateContent xmlns:mc="http://schemas.openxmlformats.org/markup-compatibility/2006">
              <mc:Choice xmlns:v="urn:schemas-microsoft-com:vml" Requires="v">
                <p:oleObj spid="_x0000_s20658" name="Equation" r:id="rId3" imgW="126720" imgH="126720" progId="Equation.DSMT4">
                  <p:embed/>
                </p:oleObj>
              </mc:Choice>
              <mc:Fallback>
                <p:oleObj name="Equation" r:id="rId3" imgW="126720" imgH="126720" progId="Equation.DSMT4">
                  <p:embed/>
                  <p:pic>
                    <p:nvPicPr>
                      <p:cNvPr id="19"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737248"/>
                        <a:ext cx="596900" cy="59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 name="Line 9"/>
          <p:cNvSpPr>
            <a:spLocks noChangeShapeType="1"/>
          </p:cNvSpPr>
          <p:nvPr/>
        </p:nvSpPr>
        <p:spPr bwMode="auto">
          <a:xfrm>
            <a:off x="4787900" y="4042048"/>
            <a:ext cx="838200"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graphicFrame>
        <p:nvGraphicFramePr>
          <p:cNvPr id="21" name="Object 10"/>
          <p:cNvGraphicFramePr>
            <a:graphicFrameLocks noChangeAspect="1"/>
          </p:cNvGraphicFramePr>
          <p:nvPr>
            <p:extLst/>
          </p:nvPr>
        </p:nvGraphicFramePr>
        <p:xfrm>
          <a:off x="5638800" y="3737248"/>
          <a:ext cx="1771650" cy="601663"/>
        </p:xfrm>
        <a:graphic>
          <a:graphicData uri="http://schemas.openxmlformats.org/presentationml/2006/ole">
            <mc:AlternateContent xmlns:mc="http://schemas.openxmlformats.org/markup-compatibility/2006">
              <mc:Choice xmlns:v="urn:schemas-microsoft-com:vml" Requires="v">
                <p:oleObj spid="_x0000_s20659" name="Equation" r:id="rId5" imgW="749160" imgH="253800" progId="Equation.DSMT4">
                  <p:embed/>
                </p:oleObj>
              </mc:Choice>
              <mc:Fallback>
                <p:oleObj name="Equation" r:id="rId5" imgW="749160" imgH="253800" progId="Equation.DSMT4">
                  <p:embed/>
                  <p:pic>
                    <p:nvPicPr>
                      <p:cNvPr id="21"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3737248"/>
                        <a:ext cx="1771650" cy="601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Text Box 11"/>
          <p:cNvSpPr txBox="1">
            <a:spLocks noChangeArrowheads="1"/>
          </p:cNvSpPr>
          <p:nvPr/>
        </p:nvSpPr>
        <p:spPr bwMode="auto">
          <a:xfrm>
            <a:off x="304800" y="1484784"/>
            <a:ext cx="21162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给定训练数据</a:t>
            </a: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a:t>
            </a:r>
          </a:p>
        </p:txBody>
      </p:sp>
      <p:graphicFrame>
        <p:nvGraphicFramePr>
          <p:cNvPr id="23" name="Object 12"/>
          <p:cNvGraphicFramePr>
            <a:graphicFrameLocks noChangeAspect="1"/>
          </p:cNvGraphicFramePr>
          <p:nvPr>
            <p:extLst/>
          </p:nvPr>
        </p:nvGraphicFramePr>
        <p:xfrm>
          <a:off x="3048000" y="1484784"/>
          <a:ext cx="2743200" cy="584200"/>
        </p:xfrm>
        <a:graphic>
          <a:graphicData uri="http://schemas.openxmlformats.org/presentationml/2006/ole">
            <mc:AlternateContent xmlns:mc="http://schemas.openxmlformats.org/markup-compatibility/2006">
              <mc:Choice xmlns:v="urn:schemas-microsoft-com:vml" Requires="v">
                <p:oleObj spid="_x0000_s20660" name="Equation" r:id="rId7" imgW="1193760" imgH="253800" progId="Equation.DSMT4">
                  <p:embed/>
                </p:oleObj>
              </mc:Choice>
              <mc:Fallback>
                <p:oleObj name="Equation" r:id="rId7" imgW="1193760" imgH="253800" progId="Equation.DSMT4">
                  <p:embed/>
                  <p:pic>
                    <p:nvPicPr>
                      <p:cNvPr id="23"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0" y="1484784"/>
                        <a:ext cx="2743200"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 name="Text Box 13"/>
          <p:cNvSpPr txBox="1">
            <a:spLocks noChangeArrowheads="1"/>
          </p:cNvSpPr>
          <p:nvPr/>
        </p:nvSpPr>
        <p:spPr bwMode="auto">
          <a:xfrm>
            <a:off x="381000" y="2746648"/>
            <a:ext cx="27318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二元分类器的建立</a:t>
            </a: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宋体" charset="-122"/>
                <a:cs typeface="+mn-cs"/>
              </a:rPr>
              <a:t>:</a:t>
            </a:r>
          </a:p>
        </p:txBody>
      </p:sp>
      <p:graphicFrame>
        <p:nvGraphicFramePr>
          <p:cNvPr id="25" name="Object 15"/>
          <p:cNvGraphicFramePr>
            <a:graphicFrameLocks noChangeAspect="1"/>
          </p:cNvGraphicFramePr>
          <p:nvPr>
            <p:extLst/>
          </p:nvPr>
        </p:nvGraphicFramePr>
        <p:xfrm>
          <a:off x="2971800" y="4423048"/>
          <a:ext cx="1066800" cy="666750"/>
        </p:xfrm>
        <a:graphic>
          <a:graphicData uri="http://schemas.openxmlformats.org/presentationml/2006/ole">
            <mc:AlternateContent xmlns:mc="http://schemas.openxmlformats.org/markup-compatibility/2006">
              <mc:Choice xmlns:v="urn:schemas-microsoft-com:vml" Requires="v">
                <p:oleObj spid="_x0000_s20661" name="Equation" r:id="rId9" imgW="406080" imgH="253800" progId="Equation.DSMT4">
                  <p:embed/>
                </p:oleObj>
              </mc:Choice>
              <mc:Fallback>
                <p:oleObj name="Equation" r:id="rId9" imgW="406080" imgH="253800" progId="Equation.DSMT4">
                  <p:embed/>
                  <p:pic>
                    <p:nvPicPr>
                      <p:cNvPr id="25"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4423048"/>
                        <a:ext cx="1066800"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0"/>
          </p:nvPr>
        </p:nvSpPr>
        <p:spPr/>
        <p:txBody>
          <a:bodyPr/>
          <a:lstStyle/>
          <a:p>
            <a:fld id="{0C913308-F349-4B6D-A68A-DD1791B4A57B}" type="slidenum">
              <a:rPr lang="zh-CN" altLang="en-US" smtClean="0"/>
              <a:pPr/>
              <a:t>31</a:t>
            </a:fld>
            <a:r>
              <a:rPr lang="en-US" altLang="zh-CN"/>
              <a:t>/300</a:t>
            </a:r>
            <a:endParaRPr lang="zh-CN" altLang="en-US" dirty="0"/>
          </a:p>
        </p:txBody>
      </p:sp>
    </p:spTree>
    <p:extLst>
      <p:ext uri="{BB962C8B-B14F-4D97-AF65-F5344CB8AC3E}">
        <p14:creationId xmlns:p14="http://schemas.microsoft.com/office/powerpoint/2010/main" val="38811948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2"/>
          <p:cNvSpPr txBox="1">
            <a:spLocks noChangeArrowheads="1"/>
          </p:cNvSpPr>
          <p:nvPr/>
        </p:nvSpPr>
        <p:spPr bwMode="auto">
          <a:xfrm>
            <a:off x="-36513" y="44450"/>
            <a:ext cx="80152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rPr>
              <a:t>二元分类器</a:t>
            </a:r>
            <a:endParaRPr kumimoji="0" lang="en-US" altLang="zh-CN"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endParaRPr>
          </a:p>
        </p:txBody>
      </p:sp>
      <p:sp>
        <p:nvSpPr>
          <p:cNvPr id="3" name="内容占位符 2"/>
          <p:cNvSpPr>
            <a:spLocks noGrp="1"/>
          </p:cNvSpPr>
          <p:nvPr>
            <p:ph idx="1"/>
          </p:nvPr>
        </p:nvSpPr>
        <p:spPr/>
        <p:txBody>
          <a:bodyPr/>
          <a:lstStyle/>
          <a:p>
            <a:endParaRPr lang="zh-CN" altLang="en-US" dirty="0"/>
          </a:p>
        </p:txBody>
      </p:sp>
      <p:sp>
        <p:nvSpPr>
          <p:cNvPr id="3085" name="Line 3"/>
          <p:cNvSpPr>
            <a:spLocks noChangeShapeType="1"/>
          </p:cNvSpPr>
          <p:nvPr/>
        </p:nvSpPr>
        <p:spPr bwMode="auto">
          <a:xfrm>
            <a:off x="3505200" y="2667000"/>
            <a:ext cx="3962400" cy="2971800"/>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086" name="Oval 4"/>
          <p:cNvSpPr>
            <a:spLocks noChangeArrowheads="1"/>
          </p:cNvSpPr>
          <p:nvPr/>
        </p:nvSpPr>
        <p:spPr bwMode="auto">
          <a:xfrm>
            <a:off x="7696200" y="31242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87" name="Oval 5"/>
          <p:cNvSpPr>
            <a:spLocks noChangeArrowheads="1"/>
          </p:cNvSpPr>
          <p:nvPr/>
        </p:nvSpPr>
        <p:spPr bwMode="auto">
          <a:xfrm>
            <a:off x="6553200" y="26670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88" name="Oval 6"/>
          <p:cNvSpPr>
            <a:spLocks noChangeArrowheads="1"/>
          </p:cNvSpPr>
          <p:nvPr/>
        </p:nvSpPr>
        <p:spPr bwMode="auto">
          <a:xfrm>
            <a:off x="7848600" y="2438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89" name="Oval 7"/>
          <p:cNvSpPr>
            <a:spLocks noChangeArrowheads="1"/>
          </p:cNvSpPr>
          <p:nvPr/>
        </p:nvSpPr>
        <p:spPr bwMode="auto">
          <a:xfrm>
            <a:off x="5791200" y="2057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0" name="Oval 8"/>
          <p:cNvSpPr>
            <a:spLocks noChangeArrowheads="1"/>
          </p:cNvSpPr>
          <p:nvPr/>
        </p:nvSpPr>
        <p:spPr bwMode="auto">
          <a:xfrm>
            <a:off x="5562600" y="35052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1" name="Oval 9"/>
          <p:cNvSpPr>
            <a:spLocks noChangeArrowheads="1"/>
          </p:cNvSpPr>
          <p:nvPr/>
        </p:nvSpPr>
        <p:spPr bwMode="auto">
          <a:xfrm>
            <a:off x="4343400" y="25146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2" name="Oval 10"/>
          <p:cNvSpPr>
            <a:spLocks noChangeArrowheads="1"/>
          </p:cNvSpPr>
          <p:nvPr/>
        </p:nvSpPr>
        <p:spPr bwMode="auto">
          <a:xfrm>
            <a:off x="7010400" y="3581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3" name="Oval 11"/>
          <p:cNvSpPr>
            <a:spLocks noChangeArrowheads="1"/>
          </p:cNvSpPr>
          <p:nvPr/>
        </p:nvSpPr>
        <p:spPr bwMode="auto">
          <a:xfrm>
            <a:off x="6172200" y="3200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4" name="Oval 12"/>
          <p:cNvSpPr>
            <a:spLocks noChangeArrowheads="1"/>
          </p:cNvSpPr>
          <p:nvPr/>
        </p:nvSpPr>
        <p:spPr bwMode="auto">
          <a:xfrm>
            <a:off x="4953000" y="20574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5" name="Oval 13"/>
          <p:cNvSpPr>
            <a:spLocks noChangeArrowheads="1"/>
          </p:cNvSpPr>
          <p:nvPr/>
        </p:nvSpPr>
        <p:spPr bwMode="auto">
          <a:xfrm>
            <a:off x="6781800" y="1905000"/>
            <a:ext cx="304800" cy="304800"/>
          </a:xfrm>
          <a:prstGeom prst="ellipse">
            <a:avLst/>
          </a:prstGeom>
          <a:solidFill>
            <a:schemeClr val="accent1"/>
          </a:solidFill>
          <a:ln w="9525" algn="ctr">
            <a:solidFill>
              <a:schemeClr val="tx1"/>
            </a:solidFill>
            <a:round/>
            <a:headEnd/>
            <a:tailEnd/>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6" name="Oval 14"/>
          <p:cNvSpPr>
            <a:spLocks noChangeArrowheads="1"/>
          </p:cNvSpPr>
          <p:nvPr/>
        </p:nvSpPr>
        <p:spPr bwMode="auto">
          <a:xfrm>
            <a:off x="2590800" y="33528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7" name="Oval 15"/>
          <p:cNvSpPr>
            <a:spLocks noChangeArrowheads="1"/>
          </p:cNvSpPr>
          <p:nvPr/>
        </p:nvSpPr>
        <p:spPr bwMode="auto">
          <a:xfrm>
            <a:off x="3200400" y="38100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8" name="Oval 16"/>
          <p:cNvSpPr>
            <a:spLocks noChangeArrowheads="1"/>
          </p:cNvSpPr>
          <p:nvPr/>
        </p:nvSpPr>
        <p:spPr bwMode="auto">
          <a:xfrm>
            <a:off x="3276600" y="44958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099" name="Oval 17"/>
          <p:cNvSpPr>
            <a:spLocks noChangeArrowheads="1"/>
          </p:cNvSpPr>
          <p:nvPr/>
        </p:nvSpPr>
        <p:spPr bwMode="auto">
          <a:xfrm>
            <a:off x="2514600" y="45720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0" name="Oval 18"/>
          <p:cNvSpPr>
            <a:spLocks noChangeArrowheads="1"/>
          </p:cNvSpPr>
          <p:nvPr/>
        </p:nvSpPr>
        <p:spPr bwMode="auto">
          <a:xfrm>
            <a:off x="2362200" y="38100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1" name="Oval 19"/>
          <p:cNvSpPr>
            <a:spLocks noChangeArrowheads="1"/>
          </p:cNvSpPr>
          <p:nvPr/>
        </p:nvSpPr>
        <p:spPr bwMode="auto">
          <a:xfrm>
            <a:off x="4419600" y="49530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2" name="Oval 20"/>
          <p:cNvSpPr>
            <a:spLocks noChangeArrowheads="1"/>
          </p:cNvSpPr>
          <p:nvPr/>
        </p:nvSpPr>
        <p:spPr bwMode="auto">
          <a:xfrm>
            <a:off x="2819400" y="40386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3" name="Oval 21"/>
          <p:cNvSpPr>
            <a:spLocks noChangeArrowheads="1"/>
          </p:cNvSpPr>
          <p:nvPr/>
        </p:nvSpPr>
        <p:spPr bwMode="auto">
          <a:xfrm>
            <a:off x="4114800" y="44958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4" name="Oval 22"/>
          <p:cNvSpPr>
            <a:spLocks noChangeArrowheads="1"/>
          </p:cNvSpPr>
          <p:nvPr/>
        </p:nvSpPr>
        <p:spPr bwMode="auto">
          <a:xfrm>
            <a:off x="4114800" y="3886200"/>
            <a:ext cx="304800" cy="304800"/>
          </a:xfrm>
          <a:prstGeom prst="ellipse">
            <a:avLst/>
          </a:prstGeom>
          <a:noFill/>
          <a:ln w="38100" algn="ctr">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3105" name="Line 23"/>
          <p:cNvSpPr>
            <a:spLocks noChangeShapeType="1"/>
          </p:cNvSpPr>
          <p:nvPr/>
        </p:nvSpPr>
        <p:spPr bwMode="auto">
          <a:xfrm flipV="1">
            <a:off x="533400" y="1676400"/>
            <a:ext cx="0" cy="4191000"/>
          </a:xfrm>
          <a:prstGeom prst="line">
            <a:avLst/>
          </a:prstGeom>
          <a:noFill/>
          <a:ln w="2857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3106" name="Line 24"/>
          <p:cNvSpPr>
            <a:spLocks noChangeShapeType="1"/>
          </p:cNvSpPr>
          <p:nvPr/>
        </p:nvSpPr>
        <p:spPr bwMode="auto">
          <a:xfrm>
            <a:off x="533400" y="5867400"/>
            <a:ext cx="7696200" cy="0"/>
          </a:xfrm>
          <a:prstGeom prst="line">
            <a:avLst/>
          </a:prstGeom>
          <a:noFill/>
          <a:ln w="28575">
            <a:solidFill>
              <a:schemeClr val="tx1"/>
            </a:solidFill>
            <a:prstDash val="lgDash"/>
            <a:round/>
            <a:headEnd/>
            <a:tailEnd type="triangle" w="med" len="me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graphicFrame>
        <p:nvGraphicFramePr>
          <p:cNvPr id="3074" name="Object 25"/>
          <p:cNvGraphicFramePr>
            <a:graphicFrameLocks noChangeAspect="1"/>
          </p:cNvGraphicFramePr>
          <p:nvPr/>
        </p:nvGraphicFramePr>
        <p:xfrm>
          <a:off x="8229600" y="5715000"/>
          <a:ext cx="355600" cy="533400"/>
        </p:xfrm>
        <a:graphic>
          <a:graphicData uri="http://schemas.openxmlformats.org/presentationml/2006/ole">
            <mc:AlternateContent xmlns:mc="http://schemas.openxmlformats.org/markup-compatibility/2006">
              <mc:Choice xmlns:v="urn:schemas-microsoft-com:vml" Requires="v">
                <p:oleObj spid="_x0000_s21682" name="Equation" r:id="rId3" imgW="152280" imgH="228600" progId="Equation.DSMT4">
                  <p:embed/>
                </p:oleObj>
              </mc:Choice>
              <mc:Fallback>
                <p:oleObj name="Equation" r:id="rId3" imgW="152280" imgH="228600" progId="Equation.DSMT4">
                  <p:embed/>
                  <p:pic>
                    <p:nvPicPr>
                      <p:cNvPr id="3074"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29600" y="5715000"/>
                        <a:ext cx="3556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5" name="Object 26"/>
          <p:cNvGraphicFramePr>
            <a:graphicFrameLocks noChangeAspect="1"/>
          </p:cNvGraphicFramePr>
          <p:nvPr/>
        </p:nvGraphicFramePr>
        <p:xfrm>
          <a:off x="228600" y="1219200"/>
          <a:ext cx="385763" cy="533400"/>
        </p:xfrm>
        <a:graphic>
          <a:graphicData uri="http://schemas.openxmlformats.org/presentationml/2006/ole">
            <mc:AlternateContent xmlns:mc="http://schemas.openxmlformats.org/markup-compatibility/2006">
              <mc:Choice xmlns:v="urn:schemas-microsoft-com:vml" Requires="v">
                <p:oleObj spid="_x0000_s21683" name="Equation" r:id="rId5" imgW="164880" imgH="228600" progId="Equation.DSMT4">
                  <p:embed/>
                </p:oleObj>
              </mc:Choice>
              <mc:Fallback>
                <p:oleObj name="Equation" r:id="rId5" imgW="164880" imgH="228600" progId="Equation.DSMT4">
                  <p:embed/>
                  <p:pic>
                    <p:nvPicPr>
                      <p:cNvPr id="3075"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1219200"/>
                        <a:ext cx="385763"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71" name="Object 35"/>
          <p:cNvGraphicFramePr>
            <a:graphicFrameLocks noChangeAspect="1"/>
          </p:cNvGraphicFramePr>
          <p:nvPr/>
        </p:nvGraphicFramePr>
        <p:xfrm>
          <a:off x="762000" y="3124200"/>
          <a:ext cx="1447800" cy="609600"/>
        </p:xfrm>
        <a:graphic>
          <a:graphicData uri="http://schemas.openxmlformats.org/presentationml/2006/ole">
            <mc:AlternateContent xmlns:mc="http://schemas.openxmlformats.org/markup-compatibility/2006">
              <mc:Choice xmlns:v="urn:schemas-microsoft-com:vml" Requires="v">
                <p:oleObj spid="_x0000_s21684" name="Equation" r:id="rId7" imgW="482400" imgH="203040" progId="Equation.DSMT4">
                  <p:embed/>
                </p:oleObj>
              </mc:Choice>
              <mc:Fallback>
                <p:oleObj name="Equation" r:id="rId7" imgW="482400" imgH="203040" progId="Equation.DSMT4">
                  <p:embed/>
                  <p:pic>
                    <p:nvPicPr>
                      <p:cNvPr id="116771" name="Object 3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2000" y="3124200"/>
                        <a:ext cx="14478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6772" name="Object 36"/>
          <p:cNvGraphicFramePr>
            <a:graphicFrameLocks noChangeAspect="1"/>
          </p:cNvGraphicFramePr>
          <p:nvPr/>
        </p:nvGraphicFramePr>
        <p:xfrm>
          <a:off x="7296150" y="1600200"/>
          <a:ext cx="1485900" cy="609600"/>
        </p:xfrm>
        <a:graphic>
          <a:graphicData uri="http://schemas.openxmlformats.org/presentationml/2006/ole">
            <mc:AlternateContent xmlns:mc="http://schemas.openxmlformats.org/markup-compatibility/2006">
              <mc:Choice xmlns:v="urn:schemas-microsoft-com:vml" Requires="v">
                <p:oleObj spid="_x0000_s21685" name="Equation" r:id="rId9" imgW="495000" imgH="203040" progId="Equation.DSMT4">
                  <p:embed/>
                </p:oleObj>
              </mc:Choice>
              <mc:Fallback>
                <p:oleObj name="Equation" r:id="rId9" imgW="495000" imgH="203040" progId="Equation.DSMT4">
                  <p:embed/>
                  <p:pic>
                    <p:nvPicPr>
                      <p:cNvPr id="116772" name="Object 3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96150" y="1600200"/>
                        <a:ext cx="1485900"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6773" name="Oval 37"/>
          <p:cNvSpPr>
            <a:spLocks noChangeArrowheads="1"/>
          </p:cNvSpPr>
          <p:nvPr/>
        </p:nvSpPr>
        <p:spPr bwMode="auto">
          <a:xfrm>
            <a:off x="609600" y="2971800"/>
            <a:ext cx="1828800" cy="914400"/>
          </a:xfrm>
          <a:prstGeom prst="ellipse">
            <a:avLst/>
          </a:prstGeom>
          <a:noFill/>
          <a:ln w="38100" algn="ctr">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116774" name="Oval 38"/>
          <p:cNvSpPr>
            <a:spLocks noChangeArrowheads="1"/>
          </p:cNvSpPr>
          <p:nvPr/>
        </p:nvSpPr>
        <p:spPr bwMode="auto">
          <a:xfrm>
            <a:off x="7162800" y="1447800"/>
            <a:ext cx="1828800" cy="914400"/>
          </a:xfrm>
          <a:prstGeom prst="ellipse">
            <a:avLst/>
          </a:prstGeom>
          <a:noFill/>
          <a:ln w="38100"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algn="ctr" eaLnBrk="0" fontAlgn="base" hangingPunct="0">
              <a:spcBef>
                <a:spcPct val="0"/>
              </a:spcBef>
              <a:spcAft>
                <a:spcPct val="0"/>
              </a:spcAft>
              <a:defRPr sz="2400">
                <a:solidFill>
                  <a:schemeClr val="tx1"/>
                </a:solidFill>
                <a:latin typeface="Times New Roman" pitchFamily="18" charset="0"/>
              </a:defRPr>
            </a:lvl6pPr>
            <a:lvl7pPr marL="2971800" indent="-228600" algn="ctr" eaLnBrk="0" fontAlgn="base" hangingPunct="0">
              <a:spcBef>
                <a:spcPct val="0"/>
              </a:spcBef>
              <a:spcAft>
                <a:spcPct val="0"/>
              </a:spcAft>
              <a:defRPr sz="2400">
                <a:solidFill>
                  <a:schemeClr val="tx1"/>
                </a:solidFill>
                <a:latin typeface="Times New Roman" pitchFamily="18" charset="0"/>
              </a:defRPr>
            </a:lvl7pPr>
            <a:lvl8pPr marL="3429000" indent="-228600" algn="ctr" eaLnBrk="0" fontAlgn="base" hangingPunct="0">
              <a:spcBef>
                <a:spcPct val="0"/>
              </a:spcBef>
              <a:spcAft>
                <a:spcPct val="0"/>
              </a:spcAft>
              <a:defRPr sz="2400">
                <a:solidFill>
                  <a:schemeClr val="tx1"/>
                </a:solidFill>
                <a:latin typeface="Times New Roman" pitchFamily="18" charset="0"/>
              </a:defRPr>
            </a:lvl8pPr>
            <a:lvl9pPr marL="3886200" indent="-228600" algn="ctr" eaLnBrk="0" fontAlgn="base" hangingPunct="0">
              <a:spcBef>
                <a:spcPct val="0"/>
              </a:spcBef>
              <a:spcAft>
                <a:spcPct val="0"/>
              </a:spcAft>
              <a:defRPr sz="2400">
                <a:solidFill>
                  <a:schemeClr val="tx1"/>
                </a:solidFill>
                <a:latin typeface="Times New Roman" pitchFamily="18"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400" b="0" i="0" u="none" strike="noStrike" kern="1200" cap="none" spc="0" normalizeH="0" baseline="0" noProof="0">
              <a:ln>
                <a:noFill/>
              </a:ln>
              <a:solidFill>
                <a:srgbClr val="000000"/>
              </a:solidFill>
              <a:effectLst/>
              <a:uLnTx/>
              <a:uFillTx/>
              <a:latin typeface="Times New Roman" pitchFamily="18" charset="0"/>
              <a:ea typeface="宋体"/>
              <a:cs typeface="+mn-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32</a:t>
            </a:fld>
            <a:r>
              <a:rPr lang="en-US" altLang="zh-CN"/>
              <a:t>/300</a:t>
            </a:r>
            <a:endParaRPr lang="zh-CN" altLang="en-US" dirty="0"/>
          </a:p>
        </p:txBody>
      </p:sp>
    </p:spTree>
    <p:extLst>
      <p:ext uri="{BB962C8B-B14F-4D97-AF65-F5344CB8AC3E}">
        <p14:creationId xmlns:p14="http://schemas.microsoft.com/office/powerpoint/2010/main" val="3588560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51" name="Rectangle 3"/>
          <p:cNvSpPr>
            <a:spLocks noGrp="1" noChangeArrowheads="1"/>
          </p:cNvSpPr>
          <p:nvPr>
            <p:ph idx="1"/>
          </p:nvPr>
        </p:nvSpPr>
        <p:spPr>
          <a:xfrm>
            <a:off x="179388" y="765175"/>
            <a:ext cx="6120804" cy="5616575"/>
          </a:xfrm>
        </p:spPr>
        <p:txBody>
          <a:bodyPr/>
          <a:lstStyle/>
          <a:p>
            <a:r>
              <a:rPr lang="zh-CN" altLang="en-US" dirty="0"/>
              <a:t>感知器模型</a:t>
            </a:r>
            <a:r>
              <a:rPr lang="en-US" altLang="zh-CN" dirty="0"/>
              <a:t>(perceptron)</a:t>
            </a:r>
          </a:p>
          <a:p>
            <a:endParaRPr lang="en-US" altLang="zh-CN" dirty="0"/>
          </a:p>
          <a:p>
            <a:r>
              <a:rPr lang="zh-CN" altLang="en-US" dirty="0"/>
              <a:t>假设问题是线性可分的</a:t>
            </a:r>
            <a:endParaRPr lang="en-US" altLang="zh-CN" dirty="0"/>
          </a:p>
          <a:p>
            <a:pPr lvl="1"/>
            <a:r>
              <a:rPr lang="zh-CN" altLang="en-US" dirty="0"/>
              <a:t>我们需要一种学习方法，能够较快速地收敛到稳定状态，实现自动分类</a:t>
            </a:r>
            <a:r>
              <a:rPr lang="en-US" altLang="zh-CN" dirty="0"/>
              <a:t>(classification)</a:t>
            </a:r>
          </a:p>
          <a:p>
            <a:pPr>
              <a:buFontTx/>
              <a:buNone/>
            </a:pPr>
            <a:endParaRPr lang="en-US" altLang="zh-CN" dirty="0"/>
          </a:p>
          <a:p>
            <a:r>
              <a:rPr lang="zh-CN" altLang="en-US" dirty="0"/>
              <a:t>主要思路</a:t>
            </a:r>
            <a:r>
              <a:rPr lang="en-US" altLang="zh-CN" dirty="0"/>
              <a:t> </a:t>
            </a:r>
          </a:p>
          <a:p>
            <a:pPr lvl="1"/>
            <a:r>
              <a:rPr lang="zh-CN" altLang="en-US" dirty="0"/>
              <a:t>如果遇到一个新实例（比如句子、文本），跟原有实例</a:t>
            </a:r>
            <a:r>
              <a:rPr lang="en-US" altLang="zh-CN" dirty="0"/>
              <a:t>(</a:t>
            </a:r>
            <a:r>
              <a:rPr lang="zh-CN" altLang="en-US" dirty="0"/>
              <a:t>已知分类结果</a:t>
            </a:r>
            <a:r>
              <a:rPr lang="en-US" altLang="zh-CN" dirty="0"/>
              <a:t>)</a:t>
            </a:r>
            <a:r>
              <a:rPr lang="zh-CN" altLang="en-US" dirty="0"/>
              <a:t>相似的实例更有可能被分类为相似的类</a:t>
            </a:r>
            <a:endParaRPr lang="en-US" altLang="zh-CN" dirty="0"/>
          </a:p>
          <a:p>
            <a:pPr>
              <a:buFont typeface="Wingdings" pitchFamily="2" charset="2"/>
              <a:buNone/>
            </a:pPr>
            <a:endParaRPr lang="en-US" altLang="zh-CN" dirty="0"/>
          </a:p>
          <a:p>
            <a:pPr>
              <a:buFont typeface="Wingdings" pitchFamily="2" charset="2"/>
              <a:buNone/>
            </a:pPr>
            <a:endParaRPr lang="en-US" altLang="zh-CN" dirty="0"/>
          </a:p>
          <a:p>
            <a:pPr>
              <a:buFont typeface="Wingdings" pitchFamily="2" charset="2"/>
              <a:buNone/>
            </a:pPr>
            <a:endParaRPr lang="en-GB" altLang="zh-CN" dirty="0">
              <a:ea typeface="宋体" pitchFamily="2" charset="-122"/>
            </a:endParaRPr>
          </a:p>
        </p:txBody>
      </p:sp>
      <p:sp>
        <p:nvSpPr>
          <p:cNvPr id="2050" name="Rectangle 2"/>
          <p:cNvSpPr>
            <a:spLocks noGrp="1" noChangeArrowheads="1"/>
          </p:cNvSpPr>
          <p:nvPr>
            <p:ph type="title"/>
          </p:nvPr>
        </p:nvSpPr>
        <p:spPr>
          <a:noFill/>
        </p:spPr>
        <p:txBody>
          <a:bodyPr>
            <a:normAutofit fontScale="90000"/>
          </a:bodyPr>
          <a:lstStyle/>
          <a:p>
            <a:r>
              <a:rPr lang="zh-CN" altLang="en-US" dirty="0"/>
              <a:t>感知器模型</a:t>
            </a:r>
            <a:endParaRPr lang="en-GB" altLang="zh-CN" dirty="0">
              <a:ea typeface="宋体" pitchFamily="2" charset="-122"/>
            </a:endParaRPr>
          </a:p>
        </p:txBody>
      </p:sp>
      <p:pic>
        <p:nvPicPr>
          <p:cNvPr id="20482" name="Picture 2" descr="C:\Users\sun26D6800\Desktop\TAHC_rosenblatt-sepi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2740" y="1004341"/>
            <a:ext cx="1999569" cy="221729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300192" y="3814755"/>
            <a:ext cx="271804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早期思想由</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Rosenblatt</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在 </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1950</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年代提出，但是现有的</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perceptron</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模型和原来早期的模型已经有了较大的不同。经过了大幅度算法改进，如今使用很广泛。</a:t>
            </a:r>
            <a:endPar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endParaRP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33</a:t>
            </a:fld>
            <a:r>
              <a:rPr lang="en-US" altLang="zh-CN"/>
              <a:t>/300</a:t>
            </a:r>
            <a:endParaRPr lang="zh-CN" altLang="en-US" dirty="0"/>
          </a:p>
        </p:txBody>
      </p:sp>
    </p:spTree>
    <p:extLst>
      <p:ext uri="{BB962C8B-B14F-4D97-AF65-F5344CB8AC3E}">
        <p14:creationId xmlns:p14="http://schemas.microsoft.com/office/powerpoint/2010/main" val="2332159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5" name="Rectangle 3"/>
          <p:cNvSpPr>
            <a:spLocks noGrp="1" noChangeArrowheads="1"/>
          </p:cNvSpPr>
          <p:nvPr>
            <p:ph idx="1"/>
          </p:nvPr>
        </p:nvSpPr>
        <p:spPr/>
        <p:txBody>
          <a:bodyPr/>
          <a:lstStyle/>
          <a:p>
            <a:pPr>
              <a:lnSpc>
                <a:spcPct val="90000"/>
              </a:lnSpc>
            </a:pPr>
            <a:r>
              <a:rPr lang="zh-CN" altLang="en-US" dirty="0"/>
              <a:t>主要步骤： </a:t>
            </a:r>
            <a:endParaRPr lang="en-US" altLang="zh-CN" dirty="0"/>
          </a:p>
          <a:p>
            <a:pPr lvl="1">
              <a:lnSpc>
                <a:spcPct val="90000"/>
              </a:lnSpc>
            </a:pPr>
            <a:r>
              <a:rPr lang="zh-CN" altLang="en-US" dirty="0"/>
              <a:t>随机初始化一个超平面</a:t>
            </a:r>
            <a:endParaRPr lang="en-US" altLang="zh-CN" dirty="0"/>
          </a:p>
          <a:p>
            <a:pPr lvl="1">
              <a:lnSpc>
                <a:spcPct val="90000"/>
              </a:lnSpc>
            </a:pPr>
            <a:r>
              <a:rPr lang="zh-CN" altLang="en-US" dirty="0"/>
              <a:t>一个接一个扫描训练数据（已经标注了正确的分类结果），基于现有的模型参数</a:t>
            </a:r>
            <a:r>
              <a:rPr lang="en-US" altLang="zh-CN" dirty="0"/>
              <a:t>(weight vector)</a:t>
            </a:r>
            <a:r>
              <a:rPr lang="zh-CN" altLang="en-US" dirty="0"/>
              <a:t>，计算分类结果</a:t>
            </a:r>
            <a:endParaRPr lang="en-US" altLang="zh-CN" dirty="0"/>
          </a:p>
          <a:p>
            <a:pPr lvl="1">
              <a:lnSpc>
                <a:spcPct val="90000"/>
              </a:lnSpc>
            </a:pPr>
            <a:r>
              <a:rPr lang="zh-CN" altLang="en-US" dirty="0"/>
              <a:t>如果分类结果正确，则继续</a:t>
            </a:r>
            <a:endParaRPr lang="en-US" altLang="zh-CN" dirty="0"/>
          </a:p>
          <a:p>
            <a:pPr lvl="1">
              <a:lnSpc>
                <a:spcPct val="90000"/>
              </a:lnSpc>
            </a:pPr>
            <a:r>
              <a:rPr lang="zh-CN" altLang="en-US" dirty="0"/>
              <a:t>如果分类错误，则修改模型参数，加上正确分类结果对应的特征向量，减去错误分类结果对应的特征向量</a:t>
            </a:r>
            <a:endParaRPr lang="en-US" altLang="zh-CN" dirty="0">
              <a:ea typeface="宋体" pitchFamily="2" charset="-122"/>
            </a:endParaRPr>
          </a:p>
          <a:p>
            <a:pPr lvl="1">
              <a:lnSpc>
                <a:spcPct val="90000"/>
              </a:lnSpc>
            </a:pPr>
            <a:r>
              <a:rPr lang="zh-CN" altLang="en-US" dirty="0"/>
              <a:t>如果达到收敛状态（稳定状态），则结束</a:t>
            </a:r>
            <a:endParaRPr lang="en-GB" altLang="zh-CN" dirty="0"/>
          </a:p>
        </p:txBody>
      </p:sp>
      <p:sp>
        <p:nvSpPr>
          <p:cNvPr id="3074" name="Rectangle 2"/>
          <p:cNvSpPr>
            <a:spLocks noGrp="1" noChangeArrowheads="1"/>
          </p:cNvSpPr>
          <p:nvPr>
            <p:ph type="title"/>
          </p:nvPr>
        </p:nvSpPr>
        <p:spPr/>
        <p:txBody>
          <a:bodyPr>
            <a:normAutofit fontScale="90000"/>
          </a:bodyPr>
          <a:lstStyle/>
          <a:p>
            <a:r>
              <a:rPr lang="zh-CN" altLang="en-US" dirty="0"/>
              <a:t>感知器模型</a:t>
            </a:r>
            <a:endParaRPr lang="en-GB" altLang="zh-CN" dirty="0">
              <a:ea typeface="宋体" pitchFamily="2" charset="-122"/>
            </a:endParaRPr>
          </a:p>
        </p:txBody>
      </p:sp>
      <p:sp>
        <p:nvSpPr>
          <p:cNvPr id="4" name="矩形 3"/>
          <p:cNvSpPr/>
          <p:nvPr/>
        </p:nvSpPr>
        <p:spPr>
          <a:xfrm>
            <a:off x="2286000" y="5517232"/>
            <a:ext cx="6030416" cy="830997"/>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9999FF">
                    <a:lumMod val="75000"/>
                  </a:srgbClr>
                </a:solidFill>
                <a:effectLst/>
                <a:uLnTx/>
                <a:uFillTx/>
                <a:latin typeface="Arial"/>
                <a:ea typeface="宋体"/>
                <a:cs typeface="+mn-cs"/>
              </a:rPr>
              <a:t>生物学的解释：</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9999FF">
                    <a:lumMod val="75000"/>
                  </a:srgbClr>
                </a:solidFill>
                <a:effectLst/>
                <a:uLnTx/>
                <a:uFillTx/>
                <a:latin typeface="Arial"/>
                <a:ea typeface="宋体"/>
                <a:cs typeface="+mn-cs"/>
              </a:rPr>
              <a:t>有点像大脑神经元的正向反馈和负向反馈</a:t>
            </a:r>
          </a:p>
        </p:txBody>
      </p:sp>
      <p:sp>
        <p:nvSpPr>
          <p:cNvPr id="2" name="矩形 1"/>
          <p:cNvSpPr/>
          <p:nvPr/>
        </p:nvSpPr>
        <p:spPr>
          <a:xfrm>
            <a:off x="2337425" y="4887568"/>
            <a:ext cx="3877985" cy="424732"/>
          </a:xfrm>
          <a:prstGeom prst="rect">
            <a:avLst/>
          </a:prstGeom>
        </p:spPr>
        <p:txBody>
          <a:bodyPr wrap="none">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主要受到神经元网络的启发</a:t>
            </a:r>
            <a:endParaRPr kumimoji="0" lang="en-US" altLang="zh-CN" sz="2400" b="0" i="0" u="none" strike="noStrike" kern="1200" cap="none" spc="0" normalizeH="0" baseline="0" noProof="0" dirty="0">
              <a:ln>
                <a:noFill/>
              </a:ln>
              <a:solidFill>
                <a:srgbClr val="FF0000"/>
              </a:solidFill>
              <a:effectLst/>
              <a:uLnTx/>
              <a:uFillTx/>
              <a:latin typeface="Arial"/>
              <a:ea typeface="宋体"/>
              <a:cs typeface="+mn-cs"/>
            </a:endParaRP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34</a:t>
            </a:fld>
            <a:r>
              <a:rPr lang="en-US" altLang="zh-CN"/>
              <a:t>/300</a:t>
            </a:r>
            <a:endParaRPr lang="zh-CN" altLang="en-US" dirty="0"/>
          </a:p>
        </p:txBody>
      </p:sp>
    </p:spTree>
    <p:extLst>
      <p:ext uri="{BB962C8B-B14F-4D97-AF65-F5344CB8AC3E}">
        <p14:creationId xmlns:p14="http://schemas.microsoft.com/office/powerpoint/2010/main" val="16997794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具体算法</a:t>
            </a:r>
          </a:p>
        </p:txBody>
      </p:sp>
      <p:sp>
        <p:nvSpPr>
          <p:cNvPr id="3" name="标题 2"/>
          <p:cNvSpPr>
            <a:spLocks noGrp="1"/>
          </p:cNvSpPr>
          <p:nvPr>
            <p:ph type="title"/>
          </p:nvPr>
        </p:nvSpPr>
        <p:spPr/>
        <p:txBody>
          <a:bodyPr>
            <a:normAutofit fontScale="90000"/>
          </a:bodyPr>
          <a:lstStyle/>
          <a:p>
            <a:r>
              <a:rPr lang="zh-CN" altLang="en-US" dirty="0"/>
              <a:t>感知器模型</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412776"/>
            <a:ext cx="8018843" cy="36997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2286000" y="5445224"/>
            <a:ext cx="6030416" cy="1200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9999FF">
                    <a:lumMod val="75000"/>
                  </a:srgbClr>
                </a:solidFill>
                <a:effectLst/>
                <a:uLnTx/>
                <a:uFillTx/>
                <a:latin typeface="Arial"/>
                <a:ea typeface="宋体"/>
                <a:cs typeface="+mn-cs"/>
              </a:rPr>
              <a:t>感知器模型是基于简单的加减法！</a:t>
            </a:r>
            <a:endParaRPr kumimoji="0" lang="en-US" altLang="zh-CN" sz="2400" b="0" i="0" u="none" strike="noStrike" kern="1200" cap="none" spc="0" normalizeH="0" baseline="0" noProof="0" dirty="0">
              <a:ln>
                <a:noFill/>
              </a:ln>
              <a:solidFill>
                <a:srgbClr val="9999FF">
                  <a:lumMod val="75000"/>
                </a:srgbClr>
              </a:solidFill>
              <a:effectLst/>
              <a:uLnTx/>
              <a:uFillTx/>
              <a:latin typeface="Arial"/>
              <a:ea typeface="宋体"/>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9999FF">
                    <a:lumMod val="75000"/>
                  </a:srgbClr>
                </a:solidFill>
                <a:effectLst/>
                <a:uLnTx/>
                <a:uFillTx/>
                <a:latin typeface="Arial"/>
                <a:ea typeface="宋体"/>
                <a:cs typeface="+mn-cs"/>
              </a:rPr>
              <a:t>优点一：非常容易实现</a:t>
            </a:r>
            <a:endParaRPr kumimoji="0" lang="en-US" altLang="zh-CN" sz="2400" b="0" i="0" u="none" strike="noStrike" kern="1200" cap="none" spc="0" normalizeH="0" baseline="0" noProof="0" dirty="0">
              <a:ln>
                <a:noFill/>
              </a:ln>
              <a:solidFill>
                <a:srgbClr val="9999FF">
                  <a:lumMod val="75000"/>
                </a:srgbClr>
              </a:solidFill>
              <a:effectLst/>
              <a:uLnTx/>
              <a:uFillTx/>
              <a:latin typeface="Arial"/>
              <a:ea typeface="宋体"/>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9999FF">
                    <a:lumMod val="75000"/>
                  </a:srgbClr>
                </a:solidFill>
                <a:effectLst/>
                <a:uLnTx/>
                <a:uFillTx/>
                <a:latin typeface="Arial"/>
                <a:ea typeface="宋体"/>
                <a:cs typeface="+mn-cs"/>
              </a:rPr>
              <a:t>优点二：而且实际效果好</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35</a:t>
            </a:fld>
            <a:r>
              <a:rPr lang="en-US" altLang="zh-CN"/>
              <a:t>/300</a:t>
            </a:r>
            <a:endParaRPr lang="zh-CN" altLang="en-US" dirty="0"/>
          </a:p>
        </p:txBody>
      </p:sp>
    </p:spTree>
    <p:extLst>
      <p:ext uri="{BB962C8B-B14F-4D97-AF65-F5344CB8AC3E}">
        <p14:creationId xmlns:p14="http://schemas.microsoft.com/office/powerpoint/2010/main" val="4161460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p>
        </p:txBody>
      </p:sp>
      <p:sp>
        <p:nvSpPr>
          <p:cNvPr id="8195" name="Rectangle 3"/>
          <p:cNvSpPr>
            <a:spLocks noGrp="1" noChangeArrowheads="1"/>
          </p:cNvSpPr>
          <p:nvPr>
            <p:ph idx="1"/>
          </p:nvPr>
        </p:nvSpPr>
        <p:spPr/>
        <p:txBody>
          <a:bodyPr/>
          <a:lstStyle/>
          <a:p>
            <a:pPr>
              <a:buFontTx/>
              <a:buNone/>
            </a:pPr>
            <a:r>
              <a:rPr lang="en-US" altLang="zh-CN" sz="2800" b="0" dirty="0"/>
              <a:t>4</a:t>
            </a:r>
            <a:r>
              <a:rPr lang="zh-CN" altLang="en-US" sz="2800" b="0" dirty="0"/>
              <a:t>个线性可分</a:t>
            </a:r>
            <a:r>
              <a:rPr lang="en-US" altLang="zh-CN" sz="2000" b="0" dirty="0"/>
              <a:t>(linearly separable)</a:t>
            </a:r>
            <a:r>
              <a:rPr lang="zh-CN" altLang="en-US" sz="2800" b="0" dirty="0"/>
              <a:t>的数据点</a:t>
            </a:r>
            <a:endParaRPr lang="en-US" altLang="zh-CN" sz="2800" b="0" dirty="0"/>
          </a:p>
          <a:p>
            <a:endParaRPr lang="en-GB" altLang="zh-CN" sz="2800" dirty="0">
              <a:ea typeface="宋体" pitchFamily="2" charset="-122"/>
            </a:endParaRPr>
          </a:p>
        </p:txBody>
      </p:sp>
      <p:sp>
        <p:nvSpPr>
          <p:cNvPr id="8203" name="Rectangle 11"/>
          <p:cNvSpPr>
            <a:spLocks noChangeArrowheads="1"/>
          </p:cNvSpPr>
          <p:nvPr/>
        </p:nvSpPr>
        <p:spPr bwMode="auto">
          <a:xfrm>
            <a:off x="1371600" y="2403475"/>
            <a:ext cx="6183313" cy="3971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5" name="Rectangle 13"/>
          <p:cNvSpPr>
            <a:spLocks noChangeArrowheads="1"/>
          </p:cNvSpPr>
          <p:nvPr/>
        </p:nvSpPr>
        <p:spPr bwMode="auto">
          <a:xfrm>
            <a:off x="2176463" y="3055938"/>
            <a:ext cx="4772025" cy="3341687"/>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6" name="Line 14"/>
          <p:cNvSpPr>
            <a:spLocks noChangeShapeType="1"/>
          </p:cNvSpPr>
          <p:nvPr/>
        </p:nvSpPr>
        <p:spPr bwMode="auto">
          <a:xfrm>
            <a:off x="2176463" y="3055938"/>
            <a:ext cx="4772025"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7" name="Line 15"/>
          <p:cNvSpPr>
            <a:spLocks noChangeShapeType="1"/>
          </p:cNvSpPr>
          <p:nvPr/>
        </p:nvSpPr>
        <p:spPr bwMode="auto">
          <a:xfrm>
            <a:off x="2176463" y="6397625"/>
            <a:ext cx="47720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8" name="Line 16"/>
          <p:cNvSpPr>
            <a:spLocks noChangeShapeType="1"/>
          </p:cNvSpPr>
          <p:nvPr/>
        </p:nvSpPr>
        <p:spPr bwMode="auto">
          <a:xfrm flipV="1">
            <a:off x="6948488"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09" name="Line 17"/>
          <p:cNvSpPr>
            <a:spLocks noChangeShapeType="1"/>
          </p:cNvSpPr>
          <p:nvPr/>
        </p:nvSpPr>
        <p:spPr bwMode="auto">
          <a:xfrm flipV="1">
            <a:off x="2176463"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0" name="Line 18"/>
          <p:cNvSpPr>
            <a:spLocks noChangeShapeType="1"/>
          </p:cNvSpPr>
          <p:nvPr/>
        </p:nvSpPr>
        <p:spPr bwMode="auto">
          <a:xfrm>
            <a:off x="2176463" y="6397625"/>
            <a:ext cx="47720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1" name="Line 19"/>
          <p:cNvSpPr>
            <a:spLocks noChangeShapeType="1"/>
          </p:cNvSpPr>
          <p:nvPr/>
        </p:nvSpPr>
        <p:spPr bwMode="auto">
          <a:xfrm flipV="1">
            <a:off x="2176463"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2" name="Line 20"/>
          <p:cNvSpPr>
            <a:spLocks noChangeShapeType="1"/>
          </p:cNvSpPr>
          <p:nvPr/>
        </p:nvSpPr>
        <p:spPr bwMode="auto">
          <a:xfrm flipV="1">
            <a:off x="2176463"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3" name="Line 21"/>
          <p:cNvSpPr>
            <a:spLocks noChangeShapeType="1"/>
          </p:cNvSpPr>
          <p:nvPr/>
        </p:nvSpPr>
        <p:spPr bwMode="auto">
          <a:xfrm>
            <a:off x="2176463"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4" name="Rectangle 22"/>
          <p:cNvSpPr>
            <a:spLocks noChangeArrowheads="1"/>
          </p:cNvSpPr>
          <p:nvPr/>
        </p:nvSpPr>
        <p:spPr bwMode="auto">
          <a:xfrm>
            <a:off x="2098675" y="6437313"/>
            <a:ext cx="16510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15" name="Line 23"/>
          <p:cNvSpPr>
            <a:spLocks noChangeShapeType="1"/>
          </p:cNvSpPr>
          <p:nvPr/>
        </p:nvSpPr>
        <p:spPr bwMode="auto">
          <a:xfrm flipV="1">
            <a:off x="2771775" y="6357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6" name="Line 24"/>
          <p:cNvSpPr>
            <a:spLocks noChangeShapeType="1"/>
          </p:cNvSpPr>
          <p:nvPr/>
        </p:nvSpPr>
        <p:spPr bwMode="auto">
          <a:xfrm>
            <a:off x="2771775" y="3055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7" name="Rectangle 25"/>
          <p:cNvSpPr>
            <a:spLocks noChangeArrowheads="1"/>
          </p:cNvSpPr>
          <p:nvPr/>
        </p:nvSpPr>
        <p:spPr bwMode="auto">
          <a:xfrm>
            <a:off x="2627313" y="6437313"/>
            <a:ext cx="27622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18" name="Line 26"/>
          <p:cNvSpPr>
            <a:spLocks noChangeShapeType="1"/>
          </p:cNvSpPr>
          <p:nvPr/>
        </p:nvSpPr>
        <p:spPr bwMode="auto">
          <a:xfrm flipV="1">
            <a:off x="3367088"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19" name="Line 27"/>
          <p:cNvSpPr>
            <a:spLocks noChangeShapeType="1"/>
          </p:cNvSpPr>
          <p:nvPr/>
        </p:nvSpPr>
        <p:spPr bwMode="auto">
          <a:xfrm>
            <a:off x="3367088"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0" name="Rectangle 28"/>
          <p:cNvSpPr>
            <a:spLocks noChangeArrowheads="1"/>
          </p:cNvSpPr>
          <p:nvPr/>
        </p:nvSpPr>
        <p:spPr bwMode="auto">
          <a:xfrm>
            <a:off x="3289300" y="6437313"/>
            <a:ext cx="16510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21" name="Line 29"/>
          <p:cNvSpPr>
            <a:spLocks noChangeShapeType="1"/>
          </p:cNvSpPr>
          <p:nvPr/>
        </p:nvSpPr>
        <p:spPr bwMode="auto">
          <a:xfrm flipV="1">
            <a:off x="3962400" y="6357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2" name="Line 30"/>
          <p:cNvSpPr>
            <a:spLocks noChangeShapeType="1"/>
          </p:cNvSpPr>
          <p:nvPr/>
        </p:nvSpPr>
        <p:spPr bwMode="auto">
          <a:xfrm>
            <a:off x="3962400" y="3055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3" name="Rectangle 31"/>
          <p:cNvSpPr>
            <a:spLocks noChangeArrowheads="1"/>
          </p:cNvSpPr>
          <p:nvPr/>
        </p:nvSpPr>
        <p:spPr bwMode="auto">
          <a:xfrm>
            <a:off x="3817938" y="6437313"/>
            <a:ext cx="27622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24" name="Line 32"/>
          <p:cNvSpPr>
            <a:spLocks noChangeShapeType="1"/>
          </p:cNvSpPr>
          <p:nvPr/>
        </p:nvSpPr>
        <p:spPr bwMode="auto">
          <a:xfrm flipV="1">
            <a:off x="4567238"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5" name="Line 33"/>
          <p:cNvSpPr>
            <a:spLocks noChangeShapeType="1"/>
          </p:cNvSpPr>
          <p:nvPr/>
        </p:nvSpPr>
        <p:spPr bwMode="auto">
          <a:xfrm>
            <a:off x="4567238"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6" name="Rectangle 34"/>
          <p:cNvSpPr>
            <a:spLocks noChangeArrowheads="1"/>
          </p:cNvSpPr>
          <p:nvPr/>
        </p:nvSpPr>
        <p:spPr bwMode="auto">
          <a:xfrm>
            <a:off x="4535488" y="6437313"/>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27" name="Line 35"/>
          <p:cNvSpPr>
            <a:spLocks noChangeShapeType="1"/>
          </p:cNvSpPr>
          <p:nvPr/>
        </p:nvSpPr>
        <p:spPr bwMode="auto">
          <a:xfrm flipV="1">
            <a:off x="5162550" y="6357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8" name="Line 36"/>
          <p:cNvSpPr>
            <a:spLocks noChangeShapeType="1"/>
          </p:cNvSpPr>
          <p:nvPr/>
        </p:nvSpPr>
        <p:spPr bwMode="auto">
          <a:xfrm>
            <a:off x="5162550" y="3055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29" name="Rectangle 37"/>
          <p:cNvSpPr>
            <a:spLocks noChangeArrowheads="1"/>
          </p:cNvSpPr>
          <p:nvPr/>
        </p:nvSpPr>
        <p:spPr bwMode="auto">
          <a:xfrm>
            <a:off x="5064125" y="6437313"/>
            <a:ext cx="23177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30" name="Line 38"/>
          <p:cNvSpPr>
            <a:spLocks noChangeShapeType="1"/>
          </p:cNvSpPr>
          <p:nvPr/>
        </p:nvSpPr>
        <p:spPr bwMode="auto">
          <a:xfrm flipV="1">
            <a:off x="5757863"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1" name="Line 39"/>
          <p:cNvSpPr>
            <a:spLocks noChangeShapeType="1"/>
          </p:cNvSpPr>
          <p:nvPr/>
        </p:nvSpPr>
        <p:spPr bwMode="auto">
          <a:xfrm>
            <a:off x="5757863"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2" name="Rectangle 40"/>
          <p:cNvSpPr>
            <a:spLocks noChangeArrowheads="1"/>
          </p:cNvSpPr>
          <p:nvPr/>
        </p:nvSpPr>
        <p:spPr bwMode="auto">
          <a:xfrm>
            <a:off x="5724525" y="6437313"/>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33" name="Line 41"/>
          <p:cNvSpPr>
            <a:spLocks noChangeShapeType="1"/>
          </p:cNvSpPr>
          <p:nvPr/>
        </p:nvSpPr>
        <p:spPr bwMode="auto">
          <a:xfrm flipV="1">
            <a:off x="6353175" y="6357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4" name="Line 42"/>
          <p:cNvSpPr>
            <a:spLocks noChangeShapeType="1"/>
          </p:cNvSpPr>
          <p:nvPr/>
        </p:nvSpPr>
        <p:spPr bwMode="auto">
          <a:xfrm>
            <a:off x="6353175" y="3055938"/>
            <a:ext cx="1588"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5" name="Rectangle 43"/>
          <p:cNvSpPr>
            <a:spLocks noChangeArrowheads="1"/>
          </p:cNvSpPr>
          <p:nvPr/>
        </p:nvSpPr>
        <p:spPr bwMode="auto">
          <a:xfrm>
            <a:off x="6254750" y="6437313"/>
            <a:ext cx="23177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36" name="Line 44"/>
          <p:cNvSpPr>
            <a:spLocks noChangeShapeType="1"/>
          </p:cNvSpPr>
          <p:nvPr/>
        </p:nvSpPr>
        <p:spPr bwMode="auto">
          <a:xfrm flipV="1">
            <a:off x="6948488" y="6357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7" name="Line 45"/>
          <p:cNvSpPr>
            <a:spLocks noChangeShapeType="1"/>
          </p:cNvSpPr>
          <p:nvPr/>
        </p:nvSpPr>
        <p:spPr bwMode="auto">
          <a:xfrm>
            <a:off x="6948488" y="3055938"/>
            <a:ext cx="1587" cy="39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38" name="Rectangle 46"/>
          <p:cNvSpPr>
            <a:spLocks noChangeArrowheads="1"/>
          </p:cNvSpPr>
          <p:nvPr/>
        </p:nvSpPr>
        <p:spPr bwMode="auto">
          <a:xfrm>
            <a:off x="6915150" y="6437313"/>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39" name="Line 47"/>
          <p:cNvSpPr>
            <a:spLocks noChangeShapeType="1"/>
          </p:cNvSpPr>
          <p:nvPr/>
        </p:nvSpPr>
        <p:spPr bwMode="auto">
          <a:xfrm>
            <a:off x="2176463" y="6397625"/>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0" name="Line 48"/>
          <p:cNvSpPr>
            <a:spLocks noChangeShapeType="1"/>
          </p:cNvSpPr>
          <p:nvPr/>
        </p:nvSpPr>
        <p:spPr bwMode="auto">
          <a:xfrm flipH="1">
            <a:off x="6904038" y="6397625"/>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1" name="Rectangle 49"/>
          <p:cNvSpPr>
            <a:spLocks noChangeArrowheads="1"/>
          </p:cNvSpPr>
          <p:nvPr/>
        </p:nvSpPr>
        <p:spPr bwMode="auto">
          <a:xfrm>
            <a:off x="2011363" y="6319838"/>
            <a:ext cx="16510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42" name="Line 50"/>
          <p:cNvSpPr>
            <a:spLocks noChangeShapeType="1"/>
          </p:cNvSpPr>
          <p:nvPr/>
        </p:nvSpPr>
        <p:spPr bwMode="auto">
          <a:xfrm>
            <a:off x="2176463" y="59769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3" name="Line 51"/>
          <p:cNvSpPr>
            <a:spLocks noChangeShapeType="1"/>
          </p:cNvSpPr>
          <p:nvPr/>
        </p:nvSpPr>
        <p:spPr bwMode="auto">
          <a:xfrm flipH="1">
            <a:off x="6904038" y="59769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4" name="Rectangle 52"/>
          <p:cNvSpPr>
            <a:spLocks noChangeArrowheads="1"/>
          </p:cNvSpPr>
          <p:nvPr/>
        </p:nvSpPr>
        <p:spPr bwMode="auto">
          <a:xfrm>
            <a:off x="1889125" y="5897563"/>
            <a:ext cx="27622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45" name="Line 53"/>
          <p:cNvSpPr>
            <a:spLocks noChangeShapeType="1"/>
          </p:cNvSpPr>
          <p:nvPr/>
        </p:nvSpPr>
        <p:spPr bwMode="auto">
          <a:xfrm>
            <a:off x="2176463" y="556418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6" name="Line 54"/>
          <p:cNvSpPr>
            <a:spLocks noChangeShapeType="1"/>
          </p:cNvSpPr>
          <p:nvPr/>
        </p:nvSpPr>
        <p:spPr bwMode="auto">
          <a:xfrm flipH="1">
            <a:off x="6904038" y="556418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7" name="Rectangle 55"/>
          <p:cNvSpPr>
            <a:spLocks noChangeArrowheads="1"/>
          </p:cNvSpPr>
          <p:nvPr/>
        </p:nvSpPr>
        <p:spPr bwMode="auto">
          <a:xfrm>
            <a:off x="2011363" y="5486400"/>
            <a:ext cx="16510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48" name="Line 56"/>
          <p:cNvSpPr>
            <a:spLocks noChangeShapeType="1"/>
          </p:cNvSpPr>
          <p:nvPr/>
        </p:nvSpPr>
        <p:spPr bwMode="auto">
          <a:xfrm>
            <a:off x="2176463" y="5143500"/>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49" name="Line 57"/>
          <p:cNvSpPr>
            <a:spLocks noChangeShapeType="1"/>
          </p:cNvSpPr>
          <p:nvPr/>
        </p:nvSpPr>
        <p:spPr bwMode="auto">
          <a:xfrm flipH="1">
            <a:off x="6904038" y="5143500"/>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0" name="Rectangle 58"/>
          <p:cNvSpPr>
            <a:spLocks noChangeArrowheads="1"/>
          </p:cNvSpPr>
          <p:nvPr/>
        </p:nvSpPr>
        <p:spPr bwMode="auto">
          <a:xfrm>
            <a:off x="1889125" y="5065713"/>
            <a:ext cx="27622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51" name="Line 59"/>
          <p:cNvSpPr>
            <a:spLocks noChangeShapeType="1"/>
          </p:cNvSpPr>
          <p:nvPr/>
        </p:nvSpPr>
        <p:spPr bwMode="auto">
          <a:xfrm>
            <a:off x="2176463" y="47323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2" name="Line 60"/>
          <p:cNvSpPr>
            <a:spLocks noChangeShapeType="1"/>
          </p:cNvSpPr>
          <p:nvPr/>
        </p:nvSpPr>
        <p:spPr bwMode="auto">
          <a:xfrm flipH="1">
            <a:off x="6904038" y="47323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3" name="Rectangle 61"/>
          <p:cNvSpPr>
            <a:spLocks noChangeArrowheads="1"/>
          </p:cNvSpPr>
          <p:nvPr/>
        </p:nvSpPr>
        <p:spPr bwMode="auto">
          <a:xfrm>
            <a:off x="2054225" y="4652963"/>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54" name="Line 62"/>
          <p:cNvSpPr>
            <a:spLocks noChangeShapeType="1"/>
          </p:cNvSpPr>
          <p:nvPr/>
        </p:nvSpPr>
        <p:spPr bwMode="auto">
          <a:xfrm>
            <a:off x="2176463" y="4310063"/>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5" name="Line 63"/>
          <p:cNvSpPr>
            <a:spLocks noChangeShapeType="1"/>
          </p:cNvSpPr>
          <p:nvPr/>
        </p:nvSpPr>
        <p:spPr bwMode="auto">
          <a:xfrm flipH="1">
            <a:off x="6904038" y="4310063"/>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6" name="Rectangle 64"/>
          <p:cNvSpPr>
            <a:spLocks noChangeArrowheads="1"/>
          </p:cNvSpPr>
          <p:nvPr/>
        </p:nvSpPr>
        <p:spPr bwMode="auto">
          <a:xfrm>
            <a:off x="1933575" y="4232275"/>
            <a:ext cx="231775"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57" name="Line 65"/>
          <p:cNvSpPr>
            <a:spLocks noChangeShapeType="1"/>
          </p:cNvSpPr>
          <p:nvPr/>
        </p:nvSpPr>
        <p:spPr bwMode="auto">
          <a:xfrm>
            <a:off x="2176463" y="3889375"/>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8" name="Line 66"/>
          <p:cNvSpPr>
            <a:spLocks noChangeShapeType="1"/>
          </p:cNvSpPr>
          <p:nvPr/>
        </p:nvSpPr>
        <p:spPr bwMode="auto">
          <a:xfrm flipH="1">
            <a:off x="6904038" y="3889375"/>
            <a:ext cx="4445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59" name="Rectangle 67"/>
          <p:cNvSpPr>
            <a:spLocks noChangeArrowheads="1"/>
          </p:cNvSpPr>
          <p:nvPr/>
        </p:nvSpPr>
        <p:spPr bwMode="auto">
          <a:xfrm>
            <a:off x="2054225" y="3811588"/>
            <a:ext cx="120650"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60" name="Line 68"/>
          <p:cNvSpPr>
            <a:spLocks noChangeShapeType="1"/>
          </p:cNvSpPr>
          <p:nvPr/>
        </p:nvSpPr>
        <p:spPr bwMode="auto">
          <a:xfrm>
            <a:off x="2176463" y="3478213"/>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1" name="Line 69"/>
          <p:cNvSpPr>
            <a:spLocks noChangeShapeType="1"/>
          </p:cNvSpPr>
          <p:nvPr/>
        </p:nvSpPr>
        <p:spPr bwMode="auto">
          <a:xfrm flipH="1">
            <a:off x="6904038" y="3478213"/>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2" name="Rectangle 70"/>
          <p:cNvSpPr>
            <a:spLocks noChangeArrowheads="1"/>
          </p:cNvSpPr>
          <p:nvPr/>
        </p:nvSpPr>
        <p:spPr bwMode="auto">
          <a:xfrm>
            <a:off x="1933575" y="3398838"/>
            <a:ext cx="231775" cy="16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63" name="Line 71"/>
          <p:cNvSpPr>
            <a:spLocks noChangeShapeType="1"/>
          </p:cNvSpPr>
          <p:nvPr/>
        </p:nvSpPr>
        <p:spPr bwMode="auto">
          <a:xfrm>
            <a:off x="2176463" y="30559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4" name="Line 72"/>
          <p:cNvSpPr>
            <a:spLocks noChangeShapeType="1"/>
          </p:cNvSpPr>
          <p:nvPr/>
        </p:nvSpPr>
        <p:spPr bwMode="auto">
          <a:xfrm flipH="1">
            <a:off x="6904038" y="3055938"/>
            <a:ext cx="44450" cy="15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5" name="Rectangle 73"/>
          <p:cNvSpPr>
            <a:spLocks noChangeArrowheads="1"/>
          </p:cNvSpPr>
          <p:nvPr/>
        </p:nvSpPr>
        <p:spPr bwMode="auto">
          <a:xfrm>
            <a:off x="2054225" y="2978150"/>
            <a:ext cx="120650" cy="16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66" name="Line 74"/>
          <p:cNvSpPr>
            <a:spLocks noChangeShapeType="1"/>
          </p:cNvSpPr>
          <p:nvPr/>
        </p:nvSpPr>
        <p:spPr bwMode="auto">
          <a:xfrm>
            <a:off x="2057400" y="3048000"/>
            <a:ext cx="47720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7" name="Line 75"/>
          <p:cNvSpPr>
            <a:spLocks noChangeShapeType="1"/>
          </p:cNvSpPr>
          <p:nvPr/>
        </p:nvSpPr>
        <p:spPr bwMode="auto">
          <a:xfrm>
            <a:off x="2176463" y="6397625"/>
            <a:ext cx="47720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8" name="Line 76"/>
          <p:cNvSpPr>
            <a:spLocks noChangeShapeType="1"/>
          </p:cNvSpPr>
          <p:nvPr/>
        </p:nvSpPr>
        <p:spPr bwMode="auto">
          <a:xfrm flipV="1">
            <a:off x="6948488"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69" name="Line 77"/>
          <p:cNvSpPr>
            <a:spLocks noChangeShapeType="1"/>
          </p:cNvSpPr>
          <p:nvPr/>
        </p:nvSpPr>
        <p:spPr bwMode="auto">
          <a:xfrm flipV="1">
            <a:off x="2176463" y="3055938"/>
            <a:ext cx="1587" cy="33416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0" name="Line 78"/>
          <p:cNvSpPr>
            <a:spLocks noChangeShapeType="1"/>
          </p:cNvSpPr>
          <p:nvPr/>
        </p:nvSpPr>
        <p:spPr bwMode="auto">
          <a:xfrm>
            <a:off x="3322638" y="5526088"/>
            <a:ext cx="87312" cy="77787"/>
          </a:xfrm>
          <a:prstGeom prst="line">
            <a:avLst/>
          </a:prstGeom>
          <a:noFill/>
          <a:ln w="33338">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1" name="Line 79"/>
          <p:cNvSpPr>
            <a:spLocks noChangeShapeType="1"/>
          </p:cNvSpPr>
          <p:nvPr/>
        </p:nvSpPr>
        <p:spPr bwMode="auto">
          <a:xfrm flipH="1">
            <a:off x="3322638" y="5526088"/>
            <a:ext cx="87312" cy="77787"/>
          </a:xfrm>
          <a:prstGeom prst="line">
            <a:avLst/>
          </a:prstGeom>
          <a:noFill/>
          <a:ln w="33338">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2" name="Line 80"/>
          <p:cNvSpPr>
            <a:spLocks noChangeShapeType="1"/>
          </p:cNvSpPr>
          <p:nvPr/>
        </p:nvSpPr>
        <p:spPr bwMode="auto">
          <a:xfrm>
            <a:off x="3322638" y="4271963"/>
            <a:ext cx="87312" cy="77787"/>
          </a:xfrm>
          <a:prstGeom prst="line">
            <a:avLst/>
          </a:prstGeom>
          <a:noFill/>
          <a:ln w="33338">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3" name="Line 81"/>
          <p:cNvSpPr>
            <a:spLocks noChangeShapeType="1"/>
          </p:cNvSpPr>
          <p:nvPr/>
        </p:nvSpPr>
        <p:spPr bwMode="auto">
          <a:xfrm flipH="1">
            <a:off x="3322638" y="4271963"/>
            <a:ext cx="87312" cy="77787"/>
          </a:xfrm>
          <a:prstGeom prst="line">
            <a:avLst/>
          </a:prstGeom>
          <a:noFill/>
          <a:ln w="33338">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4" name="Line 82"/>
          <p:cNvSpPr>
            <a:spLocks noChangeShapeType="1"/>
          </p:cNvSpPr>
          <p:nvPr/>
        </p:nvSpPr>
        <p:spPr bwMode="auto">
          <a:xfrm>
            <a:off x="5119688" y="3849688"/>
            <a:ext cx="87312" cy="79375"/>
          </a:xfrm>
          <a:prstGeom prst="line">
            <a:avLst/>
          </a:prstGeom>
          <a:noFill/>
          <a:ln w="3333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5" name="Line 83"/>
          <p:cNvSpPr>
            <a:spLocks noChangeShapeType="1"/>
          </p:cNvSpPr>
          <p:nvPr/>
        </p:nvSpPr>
        <p:spPr bwMode="auto">
          <a:xfrm flipH="1">
            <a:off x="5119688" y="3849688"/>
            <a:ext cx="87312" cy="79375"/>
          </a:xfrm>
          <a:prstGeom prst="line">
            <a:avLst/>
          </a:prstGeom>
          <a:noFill/>
          <a:ln w="3333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6" name="Line 84"/>
          <p:cNvSpPr>
            <a:spLocks noChangeShapeType="1"/>
          </p:cNvSpPr>
          <p:nvPr/>
        </p:nvSpPr>
        <p:spPr bwMode="auto">
          <a:xfrm>
            <a:off x="5713413" y="4271963"/>
            <a:ext cx="88900" cy="77787"/>
          </a:xfrm>
          <a:prstGeom prst="line">
            <a:avLst/>
          </a:prstGeom>
          <a:noFill/>
          <a:ln w="3333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7" name="Line 85"/>
          <p:cNvSpPr>
            <a:spLocks noChangeShapeType="1"/>
          </p:cNvSpPr>
          <p:nvPr/>
        </p:nvSpPr>
        <p:spPr bwMode="auto">
          <a:xfrm flipH="1">
            <a:off x="5713413" y="4271963"/>
            <a:ext cx="88900" cy="77787"/>
          </a:xfrm>
          <a:prstGeom prst="line">
            <a:avLst/>
          </a:prstGeom>
          <a:noFill/>
          <a:ln w="33338">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8" name="Rectangle 86"/>
          <p:cNvSpPr>
            <a:spLocks noChangeArrowheads="1"/>
          </p:cNvSpPr>
          <p:nvPr/>
        </p:nvSpPr>
        <p:spPr bwMode="auto">
          <a:xfrm>
            <a:off x="4149725" y="2782888"/>
            <a:ext cx="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0" i="0" u="none" strike="noStrike" kern="1200" cap="none" spc="0" normalizeH="0" baseline="0" noProof="0">
              <a:ln>
                <a:noFill/>
              </a:ln>
              <a:solidFill>
                <a:srgbClr val="000000"/>
              </a:solidFill>
              <a:effectLst/>
              <a:uLnTx/>
              <a:uFillTx/>
              <a:latin typeface="Arial"/>
              <a:ea typeface="宋体"/>
              <a:cs typeface="+mn-cs"/>
            </a:endParaRPr>
          </a:p>
        </p:txBody>
      </p:sp>
      <p:sp>
        <p:nvSpPr>
          <p:cNvPr id="8279" name="Rectangle 87"/>
          <p:cNvSpPr>
            <a:spLocks noChangeArrowheads="1"/>
          </p:cNvSpPr>
          <p:nvPr/>
        </p:nvSpPr>
        <p:spPr bwMode="auto">
          <a:xfrm>
            <a:off x="5130800" y="4673600"/>
            <a:ext cx="3714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1" u="none" strike="noStrike" kern="1200" cap="none" spc="0" normalizeH="0" baseline="0" noProof="0">
                <a:ln>
                  <a:noFill/>
                </a:ln>
                <a:solidFill>
                  <a:srgbClr val="000000"/>
                </a:solidFill>
                <a:effectLst/>
                <a:uLnTx/>
                <a:uFillTx/>
                <a:latin typeface="Helvetica" charset="0"/>
                <a:ea typeface="宋体" pitchFamily="2" charset="-122"/>
                <a:cs typeface="+mn-cs"/>
              </a:rPr>
              <a:t>Z = 1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0" name="Rectangle 88"/>
          <p:cNvSpPr>
            <a:spLocks noChangeArrowheads="1"/>
          </p:cNvSpPr>
          <p:nvPr/>
        </p:nvSpPr>
        <p:spPr bwMode="auto">
          <a:xfrm>
            <a:off x="2562225" y="4800600"/>
            <a:ext cx="460375" cy="18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1" u="none" strike="noStrike" kern="1200" cap="none" spc="0" normalizeH="0" baseline="0" noProof="0">
                <a:ln>
                  <a:noFill/>
                </a:ln>
                <a:solidFill>
                  <a:srgbClr val="000000"/>
                </a:solidFill>
                <a:effectLst/>
                <a:uLnTx/>
                <a:uFillTx/>
                <a:latin typeface="Helvetica" charset="0"/>
                <a:ea typeface="宋体" pitchFamily="2" charset="-122"/>
                <a:cs typeface="+mn-cs"/>
              </a:rPr>
              <a:t>Z = </a:t>
            </a:r>
            <a:r>
              <a:rPr kumimoji="0" lang="en-US" altLang="zh-CN" sz="1200" b="1" i="1" u="none" strike="noStrike" kern="1200" cap="none" spc="0" normalizeH="0" baseline="0" noProof="0">
                <a:ln>
                  <a:noFill/>
                </a:ln>
                <a:solidFill>
                  <a:srgbClr val="000000"/>
                </a:solidFill>
                <a:effectLst/>
                <a:uLnTx/>
                <a:uFillTx/>
                <a:latin typeface="Helvetica" charset="0"/>
                <a:ea typeface="宋体"/>
                <a:cs typeface="+mn-cs"/>
              </a:rPr>
              <a:t>- </a:t>
            </a:r>
            <a:r>
              <a:rPr kumimoji="0" lang="en-GB" altLang="zh-CN" sz="1200" b="1" i="1" u="none" strike="noStrike" kern="1200" cap="none" spc="0" normalizeH="0" baseline="0" noProof="0">
                <a:ln>
                  <a:noFill/>
                </a:ln>
                <a:solidFill>
                  <a:srgbClr val="000000"/>
                </a:solidFill>
                <a:effectLst/>
                <a:uLnTx/>
                <a:uFillTx/>
                <a:latin typeface="Helvetica" charset="0"/>
                <a:ea typeface="宋体" pitchFamily="2" charset="-122"/>
                <a:cs typeface="+mn-cs"/>
              </a:rPr>
              <a:t>1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1" name="Rectangle 89"/>
          <p:cNvSpPr>
            <a:spLocks noChangeArrowheads="1"/>
          </p:cNvSpPr>
          <p:nvPr/>
        </p:nvSpPr>
        <p:spPr bwMode="auto">
          <a:xfrm>
            <a:off x="5108575" y="3654425"/>
            <a:ext cx="6508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(1/2, 1)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2" name="Rectangle 90"/>
          <p:cNvSpPr>
            <a:spLocks noChangeArrowheads="1"/>
          </p:cNvSpPr>
          <p:nvPr/>
        </p:nvSpPr>
        <p:spPr bwMode="auto">
          <a:xfrm>
            <a:off x="5911850" y="4183063"/>
            <a:ext cx="550863"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(1,1/2)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3" name="Rectangle 91"/>
          <p:cNvSpPr>
            <a:spLocks noChangeArrowheads="1"/>
          </p:cNvSpPr>
          <p:nvPr/>
        </p:nvSpPr>
        <p:spPr bwMode="auto">
          <a:xfrm>
            <a:off x="5911850" y="4368800"/>
            <a:ext cx="12065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4" name="Rectangle 92"/>
          <p:cNvSpPr>
            <a:spLocks noChangeArrowheads="1"/>
          </p:cNvSpPr>
          <p:nvPr/>
        </p:nvSpPr>
        <p:spPr bwMode="auto">
          <a:xfrm>
            <a:off x="3222625" y="4037013"/>
            <a:ext cx="66198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(-1,1/2)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285" name="Rectangle 93"/>
          <p:cNvSpPr>
            <a:spLocks noChangeArrowheads="1"/>
          </p:cNvSpPr>
          <p:nvPr/>
        </p:nvSpPr>
        <p:spPr bwMode="auto">
          <a:xfrm>
            <a:off x="3289300" y="5270500"/>
            <a:ext cx="51752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200" b="1" i="0" u="none" strike="noStrike" kern="1200" cap="none" spc="0" normalizeH="0" baseline="0" noProof="0">
                <a:ln>
                  <a:noFill/>
                </a:ln>
                <a:solidFill>
                  <a:srgbClr val="000000"/>
                </a:solidFill>
                <a:effectLst/>
                <a:uLnTx/>
                <a:uFillTx/>
                <a:latin typeface="Helvetica" charset="0"/>
                <a:ea typeface="宋体" pitchFamily="2" charset="-122"/>
                <a:cs typeface="+mn-cs"/>
              </a:rPr>
              <a:t>(-1,1)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36</a:t>
            </a:fld>
            <a:r>
              <a:rPr lang="en-US" altLang="zh-CN"/>
              <a:t>/300</a:t>
            </a:r>
            <a:endParaRPr lang="zh-CN" altLang="en-US" dirty="0"/>
          </a:p>
        </p:txBody>
      </p:sp>
    </p:spTree>
    <p:extLst>
      <p:ext uri="{BB962C8B-B14F-4D97-AF65-F5344CB8AC3E}">
        <p14:creationId xmlns:p14="http://schemas.microsoft.com/office/powerpoint/2010/main" val="22339794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rgbClr val="FFFFFF"/>
                </a:solidFill>
              </a:rPr>
              <a:t>举例说明：为什么简单的加减法可以实现线性分类</a:t>
            </a:r>
            <a:endParaRPr lang="zh-CN" altLang="en-US" dirty="0"/>
          </a:p>
        </p:txBody>
      </p:sp>
      <p:pic>
        <p:nvPicPr>
          <p:cNvPr id="11272" name="Picture 8" descr="C:\Irit\NNCourse_Univ\Perceptron\initial_weights.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739" y="1124744"/>
            <a:ext cx="6526522" cy="4795896"/>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37</a:t>
            </a:fld>
            <a:r>
              <a:rPr lang="en-US" altLang="zh-CN"/>
              <a:t>/300</a:t>
            </a:r>
            <a:endParaRPr lang="zh-CN" altLang="en-US" dirty="0"/>
          </a:p>
        </p:txBody>
      </p:sp>
    </p:spTree>
    <p:extLst>
      <p:ext uri="{BB962C8B-B14F-4D97-AF65-F5344CB8AC3E}">
        <p14:creationId xmlns:p14="http://schemas.microsoft.com/office/powerpoint/2010/main" val="67571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p:txBody>
          <a:bodyPr>
            <a:normAutofit/>
          </a:bodyPr>
          <a:lstStyle/>
          <a:p>
            <a:pPr marL="0" indent="0">
              <a:buNone/>
            </a:pPr>
            <a:r>
              <a:rPr lang="zh-CN" altLang="en-US" dirty="0"/>
              <a:t>参数的更新</a:t>
            </a:r>
            <a:endParaRPr lang="en-US" altLang="zh-CN" dirty="0"/>
          </a:p>
          <a:p>
            <a:pPr marL="0" indent="0">
              <a:buNone/>
            </a:pPr>
            <a:endParaRPr lang="en-US" altLang="zh-CN" dirty="0"/>
          </a:p>
          <a:p>
            <a:r>
              <a:rPr lang="zh-CN" altLang="en-US" sz="2400" b="0" dirty="0"/>
              <a:t>左上角的数据点被错误分类了</a:t>
            </a:r>
            <a:endParaRPr lang="en-US" altLang="zh-CN" sz="2400" b="0" dirty="0"/>
          </a:p>
          <a:p>
            <a:r>
              <a:rPr lang="en-US" altLang="zh-CN" sz="2400" b="0" dirty="0"/>
              <a:t>eta = 1/3 , W(0) = (0,1)</a:t>
            </a:r>
          </a:p>
          <a:p>
            <a:r>
              <a:rPr lang="en-US" altLang="zh-CN" sz="2400" b="0" dirty="0"/>
              <a:t>W ==&gt;</a:t>
            </a:r>
            <a:r>
              <a:rPr lang="en-US" altLang="zh-CN" sz="2400" b="0" dirty="0">
                <a:sym typeface="Wingdings" pitchFamily="2" charset="2"/>
              </a:rPr>
              <a:t>W + eta * Z * X </a:t>
            </a:r>
          </a:p>
          <a:p>
            <a:r>
              <a:rPr lang="en-US" altLang="zh-CN" sz="2400" b="0" dirty="0" err="1">
                <a:sym typeface="Wingdings" pitchFamily="2" charset="2"/>
              </a:rPr>
              <a:t>W_x</a:t>
            </a:r>
            <a:r>
              <a:rPr lang="en-US" altLang="zh-CN" sz="2400" b="0" dirty="0">
                <a:sym typeface="Wingdings" pitchFamily="2" charset="2"/>
              </a:rPr>
              <a:t> = 0  + 1/3 *(-1) * (-1) = 1/3</a:t>
            </a:r>
          </a:p>
          <a:p>
            <a:r>
              <a:rPr lang="en-US" altLang="zh-CN" sz="2400" b="0" dirty="0" err="1">
                <a:sym typeface="Wingdings" pitchFamily="2" charset="2"/>
              </a:rPr>
              <a:t>W_y</a:t>
            </a:r>
            <a:r>
              <a:rPr lang="en-US" altLang="zh-CN" sz="2400" b="0" dirty="0">
                <a:sym typeface="Wingdings" pitchFamily="2" charset="2"/>
              </a:rPr>
              <a:t> = 1 + 1/3 * (-1) * (1/2) = 5/6</a:t>
            </a:r>
          </a:p>
          <a:p>
            <a:r>
              <a:rPr lang="en-US" altLang="zh-CN" sz="2400" b="0" dirty="0">
                <a:sym typeface="Wingdings" pitchFamily="2" charset="2"/>
              </a:rPr>
              <a:t>W(1) = (1/3,5/6)</a:t>
            </a:r>
          </a:p>
          <a:p>
            <a:pPr>
              <a:buFontTx/>
              <a:buNone/>
            </a:pPr>
            <a:endParaRPr lang="en-US" altLang="zh-CN" b="1" dirty="0">
              <a:sym typeface="Wingdings" pitchFamily="2" charset="2"/>
            </a:endParaRPr>
          </a:p>
          <a:p>
            <a:endParaRPr lang="en-US" altLang="zh-CN" dirty="0"/>
          </a:p>
        </p:txBody>
      </p:sp>
      <p:sp>
        <p:nvSpPr>
          <p:cNvPr id="7"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38</a:t>
            </a:fld>
            <a:r>
              <a:rPr lang="en-US" altLang="zh-CN"/>
              <a:t>/300</a:t>
            </a:r>
            <a:endParaRPr lang="zh-CN" altLang="en-US" dirty="0"/>
          </a:p>
        </p:txBody>
      </p:sp>
    </p:spTree>
    <p:extLst>
      <p:ext uri="{BB962C8B-B14F-4D97-AF65-F5344CB8AC3E}">
        <p14:creationId xmlns:p14="http://schemas.microsoft.com/office/powerpoint/2010/main" val="7479714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ChangeArrowheads="1"/>
          </p:cNvSpPr>
          <p:nvPr/>
        </p:nvSpPr>
        <p:spPr bwMode="auto">
          <a:xfrm>
            <a:off x="1905000" y="1428750"/>
            <a:ext cx="5343525" cy="4010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0" name="Rectangle 4"/>
          <p:cNvSpPr>
            <a:spLocks noChangeArrowheads="1"/>
          </p:cNvSpPr>
          <p:nvPr/>
        </p:nvSpPr>
        <p:spPr bwMode="auto">
          <a:xfrm>
            <a:off x="2600325" y="1733550"/>
            <a:ext cx="4124325" cy="32480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1" name="Rectangle 5"/>
          <p:cNvSpPr>
            <a:spLocks noChangeArrowheads="1"/>
          </p:cNvSpPr>
          <p:nvPr/>
        </p:nvSpPr>
        <p:spPr bwMode="auto">
          <a:xfrm>
            <a:off x="2600325" y="1733550"/>
            <a:ext cx="4124325" cy="3248025"/>
          </a:xfrm>
          <a:prstGeom prst="rect">
            <a:avLst/>
          </a:prstGeom>
          <a:noFill/>
          <a:ln w="0">
            <a:solidFill>
              <a:srgbClr val="FFFFFF"/>
            </a:solidFill>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2" name="Line 6"/>
          <p:cNvSpPr>
            <a:spLocks noChangeShapeType="1"/>
          </p:cNvSpPr>
          <p:nvPr/>
        </p:nvSpPr>
        <p:spPr bwMode="auto">
          <a:xfrm>
            <a:off x="2600325" y="1733550"/>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3" name="Line 7"/>
          <p:cNvSpPr>
            <a:spLocks noChangeShapeType="1"/>
          </p:cNvSpPr>
          <p:nvPr/>
        </p:nvSpPr>
        <p:spPr bwMode="auto">
          <a:xfrm>
            <a:off x="2600325" y="4981575"/>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4" name="Line 8"/>
          <p:cNvSpPr>
            <a:spLocks noChangeShapeType="1"/>
          </p:cNvSpPr>
          <p:nvPr/>
        </p:nvSpPr>
        <p:spPr bwMode="auto">
          <a:xfrm flipV="1">
            <a:off x="6724650"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5" name="Line 9"/>
          <p:cNvSpPr>
            <a:spLocks noChangeShapeType="1"/>
          </p:cNvSpPr>
          <p:nvPr/>
        </p:nvSpPr>
        <p:spPr bwMode="auto">
          <a:xfrm flipV="1">
            <a:off x="2600325"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6" name="Line 10"/>
          <p:cNvSpPr>
            <a:spLocks noChangeShapeType="1"/>
          </p:cNvSpPr>
          <p:nvPr/>
        </p:nvSpPr>
        <p:spPr bwMode="auto">
          <a:xfrm>
            <a:off x="2600325" y="4981575"/>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7" name="Line 11"/>
          <p:cNvSpPr>
            <a:spLocks noChangeShapeType="1"/>
          </p:cNvSpPr>
          <p:nvPr/>
        </p:nvSpPr>
        <p:spPr bwMode="auto">
          <a:xfrm flipV="1">
            <a:off x="2600325"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8" name="Line 12"/>
          <p:cNvSpPr>
            <a:spLocks noChangeShapeType="1"/>
          </p:cNvSpPr>
          <p:nvPr/>
        </p:nvSpPr>
        <p:spPr bwMode="auto">
          <a:xfrm flipV="1">
            <a:off x="2600325"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49" name="Line 13"/>
          <p:cNvSpPr>
            <a:spLocks noChangeShapeType="1"/>
          </p:cNvSpPr>
          <p:nvPr/>
        </p:nvSpPr>
        <p:spPr bwMode="auto">
          <a:xfrm>
            <a:off x="2600325"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0" name="Rectangle 14"/>
          <p:cNvSpPr>
            <a:spLocks noChangeArrowheads="1"/>
          </p:cNvSpPr>
          <p:nvPr/>
        </p:nvSpPr>
        <p:spPr bwMode="auto">
          <a:xfrm>
            <a:off x="2533650" y="5019675"/>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51" name="Line 15"/>
          <p:cNvSpPr>
            <a:spLocks noChangeShapeType="1"/>
          </p:cNvSpPr>
          <p:nvPr/>
        </p:nvSpPr>
        <p:spPr bwMode="auto">
          <a:xfrm flipV="1">
            <a:off x="3114675"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2" name="Line 16"/>
          <p:cNvSpPr>
            <a:spLocks noChangeShapeType="1"/>
          </p:cNvSpPr>
          <p:nvPr/>
        </p:nvSpPr>
        <p:spPr bwMode="auto">
          <a:xfrm>
            <a:off x="3114675"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3" name="Rectangle 17"/>
          <p:cNvSpPr>
            <a:spLocks noChangeArrowheads="1"/>
          </p:cNvSpPr>
          <p:nvPr/>
        </p:nvSpPr>
        <p:spPr bwMode="auto">
          <a:xfrm>
            <a:off x="2990850" y="5019675"/>
            <a:ext cx="266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54" name="Line 18"/>
          <p:cNvSpPr>
            <a:spLocks noChangeShapeType="1"/>
          </p:cNvSpPr>
          <p:nvPr/>
        </p:nvSpPr>
        <p:spPr bwMode="auto">
          <a:xfrm flipV="1">
            <a:off x="3629025"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5" name="Line 19"/>
          <p:cNvSpPr>
            <a:spLocks noChangeShapeType="1"/>
          </p:cNvSpPr>
          <p:nvPr/>
        </p:nvSpPr>
        <p:spPr bwMode="auto">
          <a:xfrm>
            <a:off x="3629025"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6" name="Rectangle 20"/>
          <p:cNvSpPr>
            <a:spLocks noChangeArrowheads="1"/>
          </p:cNvSpPr>
          <p:nvPr/>
        </p:nvSpPr>
        <p:spPr bwMode="auto">
          <a:xfrm>
            <a:off x="3562350" y="5019675"/>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57" name="Line 21"/>
          <p:cNvSpPr>
            <a:spLocks noChangeShapeType="1"/>
          </p:cNvSpPr>
          <p:nvPr/>
        </p:nvSpPr>
        <p:spPr bwMode="auto">
          <a:xfrm flipV="1">
            <a:off x="4143375"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8" name="Line 22"/>
          <p:cNvSpPr>
            <a:spLocks noChangeShapeType="1"/>
          </p:cNvSpPr>
          <p:nvPr/>
        </p:nvSpPr>
        <p:spPr bwMode="auto">
          <a:xfrm>
            <a:off x="4143375"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59" name="Rectangle 23"/>
          <p:cNvSpPr>
            <a:spLocks noChangeArrowheads="1"/>
          </p:cNvSpPr>
          <p:nvPr/>
        </p:nvSpPr>
        <p:spPr bwMode="auto">
          <a:xfrm>
            <a:off x="4019550" y="5019675"/>
            <a:ext cx="266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60" name="Line 24"/>
          <p:cNvSpPr>
            <a:spLocks noChangeShapeType="1"/>
          </p:cNvSpPr>
          <p:nvPr/>
        </p:nvSpPr>
        <p:spPr bwMode="auto">
          <a:xfrm flipV="1">
            <a:off x="466725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1" name="Line 25"/>
          <p:cNvSpPr>
            <a:spLocks noChangeShapeType="1"/>
          </p:cNvSpPr>
          <p:nvPr/>
        </p:nvSpPr>
        <p:spPr bwMode="auto">
          <a:xfrm>
            <a:off x="466725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2" name="Rectangle 26"/>
          <p:cNvSpPr>
            <a:spLocks noChangeArrowheads="1"/>
          </p:cNvSpPr>
          <p:nvPr/>
        </p:nvSpPr>
        <p:spPr bwMode="auto">
          <a:xfrm>
            <a:off x="4638675" y="501967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63" name="Line 27"/>
          <p:cNvSpPr>
            <a:spLocks noChangeShapeType="1"/>
          </p:cNvSpPr>
          <p:nvPr/>
        </p:nvSpPr>
        <p:spPr bwMode="auto">
          <a:xfrm flipV="1">
            <a:off x="518160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4" name="Line 28"/>
          <p:cNvSpPr>
            <a:spLocks noChangeShapeType="1"/>
          </p:cNvSpPr>
          <p:nvPr/>
        </p:nvSpPr>
        <p:spPr bwMode="auto">
          <a:xfrm>
            <a:off x="518160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5" name="Rectangle 29"/>
          <p:cNvSpPr>
            <a:spLocks noChangeArrowheads="1"/>
          </p:cNvSpPr>
          <p:nvPr/>
        </p:nvSpPr>
        <p:spPr bwMode="auto">
          <a:xfrm>
            <a:off x="5095875" y="5019675"/>
            <a:ext cx="228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66" name="Line 30"/>
          <p:cNvSpPr>
            <a:spLocks noChangeShapeType="1"/>
          </p:cNvSpPr>
          <p:nvPr/>
        </p:nvSpPr>
        <p:spPr bwMode="auto">
          <a:xfrm flipV="1">
            <a:off x="569595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7" name="Line 31"/>
          <p:cNvSpPr>
            <a:spLocks noChangeShapeType="1"/>
          </p:cNvSpPr>
          <p:nvPr/>
        </p:nvSpPr>
        <p:spPr bwMode="auto">
          <a:xfrm>
            <a:off x="569595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68" name="Rectangle 32"/>
          <p:cNvSpPr>
            <a:spLocks noChangeArrowheads="1"/>
          </p:cNvSpPr>
          <p:nvPr/>
        </p:nvSpPr>
        <p:spPr bwMode="auto">
          <a:xfrm>
            <a:off x="5667375" y="501967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69" name="Line 33"/>
          <p:cNvSpPr>
            <a:spLocks noChangeShapeType="1"/>
          </p:cNvSpPr>
          <p:nvPr/>
        </p:nvSpPr>
        <p:spPr bwMode="auto">
          <a:xfrm flipV="1">
            <a:off x="621030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0" name="Line 34"/>
          <p:cNvSpPr>
            <a:spLocks noChangeShapeType="1"/>
          </p:cNvSpPr>
          <p:nvPr/>
        </p:nvSpPr>
        <p:spPr bwMode="auto">
          <a:xfrm>
            <a:off x="621030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1" name="Rectangle 35"/>
          <p:cNvSpPr>
            <a:spLocks noChangeArrowheads="1"/>
          </p:cNvSpPr>
          <p:nvPr/>
        </p:nvSpPr>
        <p:spPr bwMode="auto">
          <a:xfrm>
            <a:off x="6124575" y="5019675"/>
            <a:ext cx="228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72" name="Line 36"/>
          <p:cNvSpPr>
            <a:spLocks noChangeShapeType="1"/>
          </p:cNvSpPr>
          <p:nvPr/>
        </p:nvSpPr>
        <p:spPr bwMode="auto">
          <a:xfrm flipV="1">
            <a:off x="6724650" y="4943475"/>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3" name="Line 37"/>
          <p:cNvSpPr>
            <a:spLocks noChangeShapeType="1"/>
          </p:cNvSpPr>
          <p:nvPr/>
        </p:nvSpPr>
        <p:spPr bwMode="auto">
          <a:xfrm>
            <a:off x="6724650" y="1733550"/>
            <a:ext cx="1588" cy="3810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4" name="Rectangle 38"/>
          <p:cNvSpPr>
            <a:spLocks noChangeArrowheads="1"/>
          </p:cNvSpPr>
          <p:nvPr/>
        </p:nvSpPr>
        <p:spPr bwMode="auto">
          <a:xfrm>
            <a:off x="6696075" y="501967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75" name="Line 39"/>
          <p:cNvSpPr>
            <a:spLocks noChangeShapeType="1"/>
          </p:cNvSpPr>
          <p:nvPr/>
        </p:nvSpPr>
        <p:spPr bwMode="auto">
          <a:xfrm>
            <a:off x="2600325" y="49815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6" name="Line 40"/>
          <p:cNvSpPr>
            <a:spLocks noChangeShapeType="1"/>
          </p:cNvSpPr>
          <p:nvPr/>
        </p:nvSpPr>
        <p:spPr bwMode="auto">
          <a:xfrm flipH="1">
            <a:off x="6686550" y="49815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7" name="Rectangle 41"/>
          <p:cNvSpPr>
            <a:spLocks noChangeArrowheads="1"/>
          </p:cNvSpPr>
          <p:nvPr/>
        </p:nvSpPr>
        <p:spPr bwMode="auto">
          <a:xfrm>
            <a:off x="2457450" y="4905375"/>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78" name="Line 42"/>
          <p:cNvSpPr>
            <a:spLocks noChangeShapeType="1"/>
          </p:cNvSpPr>
          <p:nvPr/>
        </p:nvSpPr>
        <p:spPr bwMode="auto">
          <a:xfrm>
            <a:off x="2600325" y="457200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79" name="Line 43"/>
          <p:cNvSpPr>
            <a:spLocks noChangeShapeType="1"/>
          </p:cNvSpPr>
          <p:nvPr/>
        </p:nvSpPr>
        <p:spPr bwMode="auto">
          <a:xfrm flipH="1">
            <a:off x="6686550" y="457200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0" name="Rectangle 44"/>
          <p:cNvSpPr>
            <a:spLocks noChangeArrowheads="1"/>
          </p:cNvSpPr>
          <p:nvPr/>
        </p:nvSpPr>
        <p:spPr bwMode="auto">
          <a:xfrm>
            <a:off x="2352675" y="4495800"/>
            <a:ext cx="266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81" name="Line 45"/>
          <p:cNvSpPr>
            <a:spLocks noChangeShapeType="1"/>
          </p:cNvSpPr>
          <p:nvPr/>
        </p:nvSpPr>
        <p:spPr bwMode="auto">
          <a:xfrm>
            <a:off x="2600325" y="41719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2" name="Line 46"/>
          <p:cNvSpPr>
            <a:spLocks noChangeShapeType="1"/>
          </p:cNvSpPr>
          <p:nvPr/>
        </p:nvSpPr>
        <p:spPr bwMode="auto">
          <a:xfrm flipH="1">
            <a:off x="6686550" y="41719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3" name="Rectangle 47"/>
          <p:cNvSpPr>
            <a:spLocks noChangeArrowheads="1"/>
          </p:cNvSpPr>
          <p:nvPr/>
        </p:nvSpPr>
        <p:spPr bwMode="auto">
          <a:xfrm>
            <a:off x="2457450" y="4095750"/>
            <a:ext cx="1714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84" name="Line 48"/>
          <p:cNvSpPr>
            <a:spLocks noChangeShapeType="1"/>
          </p:cNvSpPr>
          <p:nvPr/>
        </p:nvSpPr>
        <p:spPr bwMode="auto">
          <a:xfrm>
            <a:off x="2600325" y="37623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5" name="Line 49"/>
          <p:cNvSpPr>
            <a:spLocks noChangeShapeType="1"/>
          </p:cNvSpPr>
          <p:nvPr/>
        </p:nvSpPr>
        <p:spPr bwMode="auto">
          <a:xfrm flipH="1">
            <a:off x="6686550" y="37623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6" name="Rectangle 50"/>
          <p:cNvSpPr>
            <a:spLocks noChangeArrowheads="1"/>
          </p:cNvSpPr>
          <p:nvPr/>
        </p:nvSpPr>
        <p:spPr bwMode="auto">
          <a:xfrm>
            <a:off x="2352675" y="3686175"/>
            <a:ext cx="266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87" name="Line 51"/>
          <p:cNvSpPr>
            <a:spLocks noChangeShapeType="1"/>
          </p:cNvSpPr>
          <p:nvPr/>
        </p:nvSpPr>
        <p:spPr bwMode="auto">
          <a:xfrm>
            <a:off x="2600325" y="33623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8" name="Line 52"/>
          <p:cNvSpPr>
            <a:spLocks noChangeShapeType="1"/>
          </p:cNvSpPr>
          <p:nvPr/>
        </p:nvSpPr>
        <p:spPr bwMode="auto">
          <a:xfrm flipH="1">
            <a:off x="6686550" y="33623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89" name="Rectangle 53"/>
          <p:cNvSpPr>
            <a:spLocks noChangeArrowheads="1"/>
          </p:cNvSpPr>
          <p:nvPr/>
        </p:nvSpPr>
        <p:spPr bwMode="auto">
          <a:xfrm>
            <a:off x="2495550" y="328612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90" name="Line 54"/>
          <p:cNvSpPr>
            <a:spLocks noChangeShapeType="1"/>
          </p:cNvSpPr>
          <p:nvPr/>
        </p:nvSpPr>
        <p:spPr bwMode="auto">
          <a:xfrm>
            <a:off x="2600325" y="29527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1" name="Line 55"/>
          <p:cNvSpPr>
            <a:spLocks noChangeShapeType="1"/>
          </p:cNvSpPr>
          <p:nvPr/>
        </p:nvSpPr>
        <p:spPr bwMode="auto">
          <a:xfrm flipH="1">
            <a:off x="6686550" y="29527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2" name="Rectangle 56"/>
          <p:cNvSpPr>
            <a:spLocks noChangeArrowheads="1"/>
          </p:cNvSpPr>
          <p:nvPr/>
        </p:nvSpPr>
        <p:spPr bwMode="auto">
          <a:xfrm>
            <a:off x="2390775" y="2876550"/>
            <a:ext cx="228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0.5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93" name="Line 57"/>
          <p:cNvSpPr>
            <a:spLocks noChangeShapeType="1"/>
          </p:cNvSpPr>
          <p:nvPr/>
        </p:nvSpPr>
        <p:spPr bwMode="auto">
          <a:xfrm>
            <a:off x="2600325" y="25431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4" name="Line 58"/>
          <p:cNvSpPr>
            <a:spLocks noChangeShapeType="1"/>
          </p:cNvSpPr>
          <p:nvPr/>
        </p:nvSpPr>
        <p:spPr bwMode="auto">
          <a:xfrm flipH="1">
            <a:off x="6686550" y="254317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5" name="Rectangle 59"/>
          <p:cNvSpPr>
            <a:spLocks noChangeArrowheads="1"/>
          </p:cNvSpPr>
          <p:nvPr/>
        </p:nvSpPr>
        <p:spPr bwMode="auto">
          <a:xfrm>
            <a:off x="2495550" y="2466975"/>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96" name="Line 60"/>
          <p:cNvSpPr>
            <a:spLocks noChangeShapeType="1"/>
          </p:cNvSpPr>
          <p:nvPr/>
        </p:nvSpPr>
        <p:spPr bwMode="auto">
          <a:xfrm>
            <a:off x="2600325" y="21431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7" name="Line 61"/>
          <p:cNvSpPr>
            <a:spLocks noChangeShapeType="1"/>
          </p:cNvSpPr>
          <p:nvPr/>
        </p:nvSpPr>
        <p:spPr bwMode="auto">
          <a:xfrm flipH="1">
            <a:off x="6686550" y="2143125"/>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398" name="Rectangle 62"/>
          <p:cNvSpPr>
            <a:spLocks noChangeArrowheads="1"/>
          </p:cNvSpPr>
          <p:nvPr/>
        </p:nvSpPr>
        <p:spPr bwMode="auto">
          <a:xfrm>
            <a:off x="2390775" y="2066925"/>
            <a:ext cx="2286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1.5</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399" name="Line 63"/>
          <p:cNvSpPr>
            <a:spLocks noChangeShapeType="1"/>
          </p:cNvSpPr>
          <p:nvPr/>
        </p:nvSpPr>
        <p:spPr bwMode="auto">
          <a:xfrm>
            <a:off x="2600325" y="17335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0" name="Line 64"/>
          <p:cNvSpPr>
            <a:spLocks noChangeShapeType="1"/>
          </p:cNvSpPr>
          <p:nvPr/>
        </p:nvSpPr>
        <p:spPr bwMode="auto">
          <a:xfrm flipH="1">
            <a:off x="6686550" y="1733550"/>
            <a:ext cx="38100"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1" name="Rectangle 65"/>
          <p:cNvSpPr>
            <a:spLocks noChangeArrowheads="1"/>
          </p:cNvSpPr>
          <p:nvPr/>
        </p:nvSpPr>
        <p:spPr bwMode="auto">
          <a:xfrm>
            <a:off x="2495550" y="1657350"/>
            <a:ext cx="123825"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000" b="0" i="0" u="none" strike="noStrike" kern="1200" cap="none" spc="0" normalizeH="0" baseline="0" noProof="0">
                <a:ln>
                  <a:noFill/>
                </a:ln>
                <a:solidFill>
                  <a:srgbClr val="000000"/>
                </a:solidFill>
                <a:effectLst/>
                <a:uLnTx/>
                <a:uFillTx/>
                <a:latin typeface="Helvetica" charset="0"/>
                <a:ea typeface="宋体" pitchFamily="2" charset="-122"/>
                <a:cs typeface="+mn-cs"/>
              </a:rPr>
              <a:t>2</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402" name="Line 66"/>
          <p:cNvSpPr>
            <a:spLocks noChangeShapeType="1"/>
          </p:cNvSpPr>
          <p:nvPr/>
        </p:nvSpPr>
        <p:spPr bwMode="auto">
          <a:xfrm>
            <a:off x="2600325" y="1733550"/>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3" name="Line 67"/>
          <p:cNvSpPr>
            <a:spLocks noChangeShapeType="1"/>
          </p:cNvSpPr>
          <p:nvPr/>
        </p:nvSpPr>
        <p:spPr bwMode="auto">
          <a:xfrm>
            <a:off x="2600325" y="4981575"/>
            <a:ext cx="4124325" cy="15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4" name="Line 68"/>
          <p:cNvSpPr>
            <a:spLocks noChangeShapeType="1"/>
          </p:cNvSpPr>
          <p:nvPr/>
        </p:nvSpPr>
        <p:spPr bwMode="auto">
          <a:xfrm flipV="1">
            <a:off x="6724650"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5" name="Line 69"/>
          <p:cNvSpPr>
            <a:spLocks noChangeShapeType="1"/>
          </p:cNvSpPr>
          <p:nvPr/>
        </p:nvSpPr>
        <p:spPr bwMode="auto">
          <a:xfrm flipV="1">
            <a:off x="2600325" y="1733550"/>
            <a:ext cx="1588" cy="324802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6" name="Line 70"/>
          <p:cNvSpPr>
            <a:spLocks noChangeShapeType="1"/>
          </p:cNvSpPr>
          <p:nvPr/>
        </p:nvSpPr>
        <p:spPr bwMode="auto">
          <a:xfrm>
            <a:off x="3581400" y="4124325"/>
            <a:ext cx="95250" cy="952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7" name="Line 71"/>
          <p:cNvSpPr>
            <a:spLocks noChangeShapeType="1"/>
          </p:cNvSpPr>
          <p:nvPr/>
        </p:nvSpPr>
        <p:spPr bwMode="auto">
          <a:xfrm flipH="1">
            <a:off x="3581400" y="4124325"/>
            <a:ext cx="95250" cy="952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8" name="Line 72"/>
          <p:cNvSpPr>
            <a:spLocks noChangeShapeType="1"/>
          </p:cNvSpPr>
          <p:nvPr/>
        </p:nvSpPr>
        <p:spPr bwMode="auto">
          <a:xfrm>
            <a:off x="3581400" y="2905125"/>
            <a:ext cx="95250" cy="952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09" name="Line 73"/>
          <p:cNvSpPr>
            <a:spLocks noChangeShapeType="1"/>
          </p:cNvSpPr>
          <p:nvPr/>
        </p:nvSpPr>
        <p:spPr bwMode="auto">
          <a:xfrm flipH="1">
            <a:off x="3581400" y="2905125"/>
            <a:ext cx="95250" cy="952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0" name="Line 74"/>
          <p:cNvSpPr>
            <a:spLocks noChangeShapeType="1"/>
          </p:cNvSpPr>
          <p:nvPr/>
        </p:nvSpPr>
        <p:spPr bwMode="auto">
          <a:xfrm>
            <a:off x="5133975" y="2495550"/>
            <a:ext cx="95250" cy="95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1" name="Line 75"/>
          <p:cNvSpPr>
            <a:spLocks noChangeShapeType="1"/>
          </p:cNvSpPr>
          <p:nvPr/>
        </p:nvSpPr>
        <p:spPr bwMode="auto">
          <a:xfrm flipH="1">
            <a:off x="5133975" y="2495550"/>
            <a:ext cx="95250" cy="95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2" name="Line 76"/>
          <p:cNvSpPr>
            <a:spLocks noChangeShapeType="1"/>
          </p:cNvSpPr>
          <p:nvPr/>
        </p:nvSpPr>
        <p:spPr bwMode="auto">
          <a:xfrm>
            <a:off x="5648325" y="2905125"/>
            <a:ext cx="95250" cy="95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3" name="Line 77"/>
          <p:cNvSpPr>
            <a:spLocks noChangeShapeType="1"/>
          </p:cNvSpPr>
          <p:nvPr/>
        </p:nvSpPr>
        <p:spPr bwMode="auto">
          <a:xfrm flipH="1">
            <a:off x="5648325" y="2905125"/>
            <a:ext cx="95250" cy="9525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4" name="Rectangle 78"/>
          <p:cNvSpPr>
            <a:spLocks noChangeArrowheads="1"/>
          </p:cNvSpPr>
          <p:nvPr/>
        </p:nvSpPr>
        <p:spPr bwMode="auto">
          <a:xfrm>
            <a:off x="3952875" y="1419225"/>
            <a:ext cx="146685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800" b="1" i="0" u="none" strike="noStrike" kern="1200" cap="none" spc="0" normalizeH="0" baseline="0" noProof="0">
                <a:ln>
                  <a:noFill/>
                </a:ln>
                <a:solidFill>
                  <a:srgbClr val="000000"/>
                </a:solidFill>
                <a:effectLst/>
                <a:uLnTx/>
                <a:uFillTx/>
                <a:latin typeface="Helvetica" charset="0"/>
                <a:ea typeface="宋体" pitchFamily="2" charset="-122"/>
                <a:cs typeface="+mn-cs"/>
              </a:rPr>
              <a:t>first correction</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14415" name="Freeform 79"/>
          <p:cNvSpPr>
            <a:spLocks/>
          </p:cNvSpPr>
          <p:nvPr/>
        </p:nvSpPr>
        <p:spPr bwMode="auto">
          <a:xfrm>
            <a:off x="4667250" y="1733550"/>
            <a:ext cx="819150" cy="1628775"/>
          </a:xfrm>
          <a:custGeom>
            <a:avLst/>
            <a:gdLst>
              <a:gd name="T0" fmla="*/ 0 w 516"/>
              <a:gd name="T1" fmla="*/ 1026 h 1026"/>
              <a:gd name="T2" fmla="*/ 60 w 516"/>
              <a:gd name="T3" fmla="*/ 894 h 1026"/>
              <a:gd name="T4" fmla="*/ 126 w 516"/>
              <a:gd name="T5" fmla="*/ 768 h 1026"/>
              <a:gd name="T6" fmla="*/ 192 w 516"/>
              <a:gd name="T7" fmla="*/ 642 h 1026"/>
              <a:gd name="T8" fmla="*/ 258 w 516"/>
              <a:gd name="T9" fmla="*/ 510 h 1026"/>
              <a:gd name="T10" fmla="*/ 324 w 516"/>
              <a:gd name="T11" fmla="*/ 384 h 1026"/>
              <a:gd name="T12" fmla="*/ 384 w 516"/>
              <a:gd name="T13" fmla="*/ 258 h 1026"/>
              <a:gd name="T14" fmla="*/ 450 w 516"/>
              <a:gd name="T15" fmla="*/ 126 h 1026"/>
              <a:gd name="T16" fmla="*/ 516 w 516"/>
              <a:gd name="T17" fmla="*/ 0 h 1026"/>
              <a:gd name="T18" fmla="*/ 516 w 516"/>
              <a:gd name="T19" fmla="*/ 0 h 1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6" h="1026">
                <a:moveTo>
                  <a:pt x="0" y="1026"/>
                </a:moveTo>
                <a:lnTo>
                  <a:pt x="60" y="894"/>
                </a:lnTo>
                <a:lnTo>
                  <a:pt x="126" y="768"/>
                </a:lnTo>
                <a:lnTo>
                  <a:pt x="192" y="642"/>
                </a:lnTo>
                <a:lnTo>
                  <a:pt x="258" y="510"/>
                </a:lnTo>
                <a:lnTo>
                  <a:pt x="324" y="384"/>
                </a:lnTo>
                <a:lnTo>
                  <a:pt x="384" y="258"/>
                </a:lnTo>
                <a:lnTo>
                  <a:pt x="450" y="126"/>
                </a:lnTo>
                <a:lnTo>
                  <a:pt x="516" y="0"/>
                </a:lnTo>
                <a:lnTo>
                  <a:pt x="516" y="0"/>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6" name="Freeform 80"/>
          <p:cNvSpPr>
            <a:spLocks/>
          </p:cNvSpPr>
          <p:nvPr/>
        </p:nvSpPr>
        <p:spPr bwMode="auto">
          <a:xfrm>
            <a:off x="3114675" y="2867025"/>
            <a:ext cx="3095625" cy="981075"/>
          </a:xfrm>
          <a:custGeom>
            <a:avLst/>
            <a:gdLst>
              <a:gd name="T0" fmla="*/ 0 w 1950"/>
              <a:gd name="T1" fmla="*/ 0 h 618"/>
              <a:gd name="T2" fmla="*/ 66 w 1950"/>
              <a:gd name="T3" fmla="*/ 24 h 618"/>
              <a:gd name="T4" fmla="*/ 132 w 1950"/>
              <a:gd name="T5" fmla="*/ 42 h 618"/>
              <a:gd name="T6" fmla="*/ 198 w 1950"/>
              <a:gd name="T7" fmla="*/ 66 h 618"/>
              <a:gd name="T8" fmla="*/ 258 w 1950"/>
              <a:gd name="T9" fmla="*/ 84 h 618"/>
              <a:gd name="T10" fmla="*/ 324 w 1950"/>
              <a:gd name="T11" fmla="*/ 102 h 618"/>
              <a:gd name="T12" fmla="*/ 390 w 1950"/>
              <a:gd name="T13" fmla="*/ 126 h 618"/>
              <a:gd name="T14" fmla="*/ 456 w 1950"/>
              <a:gd name="T15" fmla="*/ 144 h 618"/>
              <a:gd name="T16" fmla="*/ 522 w 1950"/>
              <a:gd name="T17" fmla="*/ 168 h 618"/>
              <a:gd name="T18" fmla="*/ 588 w 1950"/>
              <a:gd name="T19" fmla="*/ 186 h 618"/>
              <a:gd name="T20" fmla="*/ 648 w 1950"/>
              <a:gd name="T21" fmla="*/ 204 h 618"/>
              <a:gd name="T22" fmla="*/ 714 w 1950"/>
              <a:gd name="T23" fmla="*/ 228 h 618"/>
              <a:gd name="T24" fmla="*/ 780 w 1950"/>
              <a:gd name="T25" fmla="*/ 246 h 618"/>
              <a:gd name="T26" fmla="*/ 846 w 1950"/>
              <a:gd name="T27" fmla="*/ 270 h 618"/>
              <a:gd name="T28" fmla="*/ 912 w 1950"/>
              <a:gd name="T29" fmla="*/ 288 h 618"/>
              <a:gd name="T30" fmla="*/ 978 w 1950"/>
              <a:gd name="T31" fmla="*/ 312 h 618"/>
              <a:gd name="T32" fmla="*/ 1038 w 1950"/>
              <a:gd name="T33" fmla="*/ 330 h 618"/>
              <a:gd name="T34" fmla="*/ 1104 w 1950"/>
              <a:gd name="T35" fmla="*/ 348 h 618"/>
              <a:gd name="T36" fmla="*/ 1170 w 1950"/>
              <a:gd name="T37" fmla="*/ 372 h 618"/>
              <a:gd name="T38" fmla="*/ 1236 w 1950"/>
              <a:gd name="T39" fmla="*/ 390 h 618"/>
              <a:gd name="T40" fmla="*/ 1302 w 1950"/>
              <a:gd name="T41" fmla="*/ 414 h 618"/>
              <a:gd name="T42" fmla="*/ 1362 w 1950"/>
              <a:gd name="T43" fmla="*/ 432 h 618"/>
              <a:gd name="T44" fmla="*/ 1428 w 1950"/>
              <a:gd name="T45" fmla="*/ 450 h 618"/>
              <a:gd name="T46" fmla="*/ 1494 w 1950"/>
              <a:gd name="T47" fmla="*/ 474 h 618"/>
              <a:gd name="T48" fmla="*/ 1560 w 1950"/>
              <a:gd name="T49" fmla="*/ 492 h 618"/>
              <a:gd name="T50" fmla="*/ 1626 w 1950"/>
              <a:gd name="T51" fmla="*/ 516 h 618"/>
              <a:gd name="T52" fmla="*/ 1692 w 1950"/>
              <a:gd name="T53" fmla="*/ 534 h 618"/>
              <a:gd name="T54" fmla="*/ 1752 w 1950"/>
              <a:gd name="T55" fmla="*/ 552 h 618"/>
              <a:gd name="T56" fmla="*/ 1818 w 1950"/>
              <a:gd name="T57" fmla="*/ 576 h 618"/>
              <a:gd name="T58" fmla="*/ 1884 w 1950"/>
              <a:gd name="T59" fmla="*/ 594 h 618"/>
              <a:gd name="T60" fmla="*/ 1950 w 1950"/>
              <a:gd name="T61" fmla="*/ 61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50" h="618">
                <a:moveTo>
                  <a:pt x="0" y="0"/>
                </a:moveTo>
                <a:lnTo>
                  <a:pt x="66" y="24"/>
                </a:lnTo>
                <a:lnTo>
                  <a:pt x="132" y="42"/>
                </a:lnTo>
                <a:lnTo>
                  <a:pt x="198" y="66"/>
                </a:lnTo>
                <a:lnTo>
                  <a:pt x="258" y="84"/>
                </a:lnTo>
                <a:lnTo>
                  <a:pt x="324" y="102"/>
                </a:lnTo>
                <a:lnTo>
                  <a:pt x="390" y="126"/>
                </a:lnTo>
                <a:lnTo>
                  <a:pt x="456" y="144"/>
                </a:lnTo>
                <a:lnTo>
                  <a:pt x="522" y="168"/>
                </a:lnTo>
                <a:lnTo>
                  <a:pt x="588" y="186"/>
                </a:lnTo>
                <a:lnTo>
                  <a:pt x="648" y="204"/>
                </a:lnTo>
                <a:lnTo>
                  <a:pt x="714" y="228"/>
                </a:lnTo>
                <a:lnTo>
                  <a:pt x="780" y="246"/>
                </a:lnTo>
                <a:lnTo>
                  <a:pt x="846" y="270"/>
                </a:lnTo>
                <a:lnTo>
                  <a:pt x="912" y="288"/>
                </a:lnTo>
                <a:lnTo>
                  <a:pt x="978" y="312"/>
                </a:lnTo>
                <a:lnTo>
                  <a:pt x="1038" y="330"/>
                </a:lnTo>
                <a:lnTo>
                  <a:pt x="1104" y="348"/>
                </a:lnTo>
                <a:lnTo>
                  <a:pt x="1170" y="372"/>
                </a:lnTo>
                <a:lnTo>
                  <a:pt x="1236" y="390"/>
                </a:lnTo>
                <a:lnTo>
                  <a:pt x="1302" y="414"/>
                </a:lnTo>
                <a:lnTo>
                  <a:pt x="1362" y="432"/>
                </a:lnTo>
                <a:lnTo>
                  <a:pt x="1428" y="450"/>
                </a:lnTo>
                <a:lnTo>
                  <a:pt x="1494" y="474"/>
                </a:lnTo>
                <a:lnTo>
                  <a:pt x="1560" y="492"/>
                </a:lnTo>
                <a:lnTo>
                  <a:pt x="1626" y="516"/>
                </a:lnTo>
                <a:lnTo>
                  <a:pt x="1692" y="534"/>
                </a:lnTo>
                <a:lnTo>
                  <a:pt x="1752" y="552"/>
                </a:lnTo>
                <a:lnTo>
                  <a:pt x="1818" y="576"/>
                </a:lnTo>
                <a:lnTo>
                  <a:pt x="1884" y="594"/>
                </a:lnTo>
                <a:lnTo>
                  <a:pt x="1950" y="618"/>
                </a:lnTo>
              </a:path>
            </a:pathLst>
          </a:custGeom>
          <a:noFill/>
          <a:ln w="190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7" name="Line 81"/>
          <p:cNvSpPr>
            <a:spLocks noChangeShapeType="1"/>
          </p:cNvSpPr>
          <p:nvPr/>
        </p:nvSpPr>
        <p:spPr bwMode="auto">
          <a:xfrm flipV="1">
            <a:off x="4657725" y="1838325"/>
            <a:ext cx="771525" cy="1533525"/>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8" name="Freeform 82"/>
          <p:cNvSpPr>
            <a:spLocks/>
          </p:cNvSpPr>
          <p:nvPr/>
        </p:nvSpPr>
        <p:spPr bwMode="auto">
          <a:xfrm>
            <a:off x="5400675" y="1752600"/>
            <a:ext cx="66675" cy="95250"/>
          </a:xfrm>
          <a:custGeom>
            <a:avLst/>
            <a:gdLst>
              <a:gd name="T0" fmla="*/ 18 w 42"/>
              <a:gd name="T1" fmla="*/ 54 h 60"/>
              <a:gd name="T2" fmla="*/ 0 w 42"/>
              <a:gd name="T3" fmla="*/ 42 h 60"/>
              <a:gd name="T4" fmla="*/ 42 w 42"/>
              <a:gd name="T5" fmla="*/ 0 h 60"/>
              <a:gd name="T6" fmla="*/ 36 w 42"/>
              <a:gd name="T7" fmla="*/ 60 h 60"/>
              <a:gd name="T8" fmla="*/ 18 w 42"/>
              <a:gd name="T9" fmla="*/ 54 h 60"/>
            </a:gdLst>
            <a:ahLst/>
            <a:cxnLst>
              <a:cxn ang="0">
                <a:pos x="T0" y="T1"/>
              </a:cxn>
              <a:cxn ang="0">
                <a:pos x="T2" y="T3"/>
              </a:cxn>
              <a:cxn ang="0">
                <a:pos x="T4" y="T5"/>
              </a:cxn>
              <a:cxn ang="0">
                <a:pos x="T6" y="T7"/>
              </a:cxn>
              <a:cxn ang="0">
                <a:pos x="T8" y="T9"/>
              </a:cxn>
            </a:cxnLst>
            <a:rect l="0" t="0" r="r" b="b"/>
            <a:pathLst>
              <a:path w="42" h="60">
                <a:moveTo>
                  <a:pt x="18" y="54"/>
                </a:moveTo>
                <a:lnTo>
                  <a:pt x="0" y="42"/>
                </a:lnTo>
                <a:lnTo>
                  <a:pt x="42" y="0"/>
                </a:lnTo>
                <a:lnTo>
                  <a:pt x="36" y="60"/>
                </a:lnTo>
                <a:lnTo>
                  <a:pt x="18" y="54"/>
                </a:lnTo>
                <a:close/>
              </a:path>
            </a:pathLst>
          </a:custGeom>
          <a:solidFill>
            <a:srgbClr val="0000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19" name="Freeform 83"/>
          <p:cNvSpPr>
            <a:spLocks/>
          </p:cNvSpPr>
          <p:nvPr/>
        </p:nvSpPr>
        <p:spPr bwMode="auto">
          <a:xfrm>
            <a:off x="5400675" y="1752600"/>
            <a:ext cx="66675" cy="95250"/>
          </a:xfrm>
          <a:custGeom>
            <a:avLst/>
            <a:gdLst>
              <a:gd name="T0" fmla="*/ 18 w 42"/>
              <a:gd name="T1" fmla="*/ 54 h 60"/>
              <a:gd name="T2" fmla="*/ 0 w 42"/>
              <a:gd name="T3" fmla="*/ 42 h 60"/>
              <a:gd name="T4" fmla="*/ 42 w 42"/>
              <a:gd name="T5" fmla="*/ 0 h 60"/>
              <a:gd name="T6" fmla="*/ 36 w 42"/>
              <a:gd name="T7" fmla="*/ 60 h 60"/>
              <a:gd name="T8" fmla="*/ 18 w 42"/>
              <a:gd name="T9" fmla="*/ 54 h 60"/>
              <a:gd name="T10" fmla="*/ 18 w 42"/>
              <a:gd name="T11" fmla="*/ 54 h 60"/>
            </a:gdLst>
            <a:ahLst/>
            <a:cxnLst>
              <a:cxn ang="0">
                <a:pos x="T0" y="T1"/>
              </a:cxn>
              <a:cxn ang="0">
                <a:pos x="T2" y="T3"/>
              </a:cxn>
              <a:cxn ang="0">
                <a:pos x="T4" y="T5"/>
              </a:cxn>
              <a:cxn ang="0">
                <a:pos x="T6" y="T7"/>
              </a:cxn>
              <a:cxn ang="0">
                <a:pos x="T8" y="T9"/>
              </a:cxn>
              <a:cxn ang="0">
                <a:pos x="T10" y="T11"/>
              </a:cxn>
            </a:cxnLst>
            <a:rect l="0" t="0" r="r" b="b"/>
            <a:pathLst>
              <a:path w="42" h="60">
                <a:moveTo>
                  <a:pt x="18" y="54"/>
                </a:moveTo>
                <a:lnTo>
                  <a:pt x="0" y="42"/>
                </a:lnTo>
                <a:lnTo>
                  <a:pt x="42" y="0"/>
                </a:lnTo>
                <a:lnTo>
                  <a:pt x="36" y="60"/>
                </a:lnTo>
                <a:lnTo>
                  <a:pt x="18" y="54"/>
                </a:lnTo>
                <a:lnTo>
                  <a:pt x="18" y="54"/>
                </a:lnTo>
              </a:path>
            </a:pathLst>
          </a:custGeom>
          <a:noFill/>
          <a:ln w="0">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14420" name="Rectangle 84"/>
          <p:cNvSpPr>
            <a:spLocks noChangeArrowheads="1"/>
          </p:cNvSpPr>
          <p:nvPr/>
        </p:nvSpPr>
        <p:spPr bwMode="auto">
          <a:xfrm>
            <a:off x="4133850" y="2066925"/>
            <a:ext cx="1181100"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altLang="zh-CN" sz="1100" b="1" i="0" u="none" strike="noStrike" kern="1200" cap="none" spc="0" normalizeH="0" baseline="0" noProof="0">
                <a:ln>
                  <a:noFill/>
                </a:ln>
                <a:solidFill>
                  <a:srgbClr val="000000"/>
                </a:solidFill>
                <a:effectLst/>
                <a:uLnTx/>
                <a:uFillTx/>
                <a:latin typeface="Helvetica" charset="0"/>
                <a:ea typeface="宋体" pitchFamily="2" charset="-122"/>
                <a:cs typeface="+mn-cs"/>
              </a:rPr>
              <a:t>W(1) = (1/3,5/6) </a:t>
            </a:r>
            <a:endParaRPr kumimoji="0" lang="en-GB" altLang="zh-CN" sz="1800" b="0" i="0" u="none" strike="noStrike" kern="1200" cap="none" spc="0" normalizeH="0" baseline="0" noProof="0">
              <a:ln>
                <a:noFill/>
              </a:ln>
              <a:solidFill>
                <a:srgbClr val="000000"/>
              </a:solidFill>
              <a:effectLst/>
              <a:uLnTx/>
              <a:uFillTx/>
              <a:latin typeface="Arial"/>
              <a:ea typeface="宋体" pitchFamily="2" charset="-122"/>
              <a:cs typeface="+mn-cs"/>
            </a:endParaRPr>
          </a:p>
        </p:txBody>
      </p:sp>
      <p:sp>
        <p:nvSpPr>
          <p:cNvPr id="84"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39</a:t>
            </a:fld>
            <a:r>
              <a:rPr lang="en-US" altLang="zh-CN"/>
              <a:t>/300</a:t>
            </a:r>
            <a:endParaRPr lang="zh-CN" altLang="en-US" dirty="0"/>
          </a:p>
        </p:txBody>
      </p:sp>
    </p:spTree>
    <p:extLst>
      <p:ext uri="{BB962C8B-B14F-4D97-AF65-F5344CB8AC3E}">
        <p14:creationId xmlns:p14="http://schemas.microsoft.com/office/powerpoint/2010/main" val="4256076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的总体介绍</a:t>
            </a:r>
          </a:p>
        </p:txBody>
      </p:sp>
      <p:sp>
        <p:nvSpPr>
          <p:cNvPr id="3" name="副标题 2"/>
          <p:cNvSpPr>
            <a:spLocks noGrp="1"/>
          </p:cNvSpPr>
          <p:nvPr>
            <p:ph type="subTitle" idx="1"/>
          </p:nvPr>
        </p:nvSpPr>
        <p:spPr/>
        <p:txBody>
          <a:bodyPr/>
          <a:lstStyle/>
          <a:p>
            <a:r>
              <a:rPr lang="zh-CN" altLang="en-US" dirty="0">
                <a:solidFill>
                  <a:schemeClr val="accent2">
                    <a:lumMod val="75000"/>
                  </a:schemeClr>
                </a:solidFill>
              </a:rPr>
              <a:t>简介</a:t>
            </a:r>
            <a:endParaRPr lang="en-US" altLang="zh-CN" dirty="0">
              <a:solidFill>
                <a:schemeClr val="accent2">
                  <a:lumMod val="75000"/>
                </a:schemeClr>
              </a:solidFill>
            </a:endParaRPr>
          </a:p>
          <a:p>
            <a:r>
              <a:rPr lang="zh-CN" altLang="en-US" dirty="0"/>
              <a:t>研究范式</a:t>
            </a:r>
          </a:p>
        </p:txBody>
      </p:sp>
    </p:spTree>
    <p:extLst>
      <p:ext uri="{BB962C8B-B14F-4D97-AF65-F5344CB8AC3E}">
        <p14:creationId xmlns:p14="http://schemas.microsoft.com/office/powerpoint/2010/main" val="2895006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3" name="Rectangle 3"/>
          <p:cNvSpPr>
            <a:spLocks noGrp="1" noChangeArrowheads="1"/>
          </p:cNvSpPr>
          <p:nvPr>
            <p:ph idx="1"/>
          </p:nvPr>
        </p:nvSpPr>
        <p:spPr/>
        <p:txBody>
          <a:bodyPr/>
          <a:lstStyle/>
          <a:p>
            <a:r>
              <a:rPr lang="zh-CN" altLang="en-US" dirty="0"/>
              <a:t>参数的更新</a:t>
            </a:r>
            <a:r>
              <a:rPr lang="en-US" altLang="zh-CN" dirty="0"/>
              <a:t>(</a:t>
            </a:r>
            <a:r>
              <a:rPr lang="zh-CN" altLang="en-US" dirty="0"/>
              <a:t>继续</a:t>
            </a:r>
            <a:r>
              <a:rPr lang="en-US" altLang="zh-CN" dirty="0"/>
              <a:t>)</a:t>
            </a:r>
          </a:p>
          <a:p>
            <a:pPr marL="0" indent="0">
              <a:buNone/>
            </a:pPr>
            <a:endParaRPr lang="en-US" altLang="zh-CN" dirty="0"/>
          </a:p>
          <a:p>
            <a:r>
              <a:rPr lang="zh-CN" altLang="en-US" sz="2400" b="0" dirty="0"/>
              <a:t>左上角的数据点还是被错误分类了</a:t>
            </a:r>
            <a:endParaRPr lang="en-US" altLang="zh-CN" sz="2400" b="0" dirty="0"/>
          </a:p>
          <a:p>
            <a:r>
              <a:rPr lang="en-US" altLang="zh-CN" sz="2400" b="0" dirty="0"/>
              <a:t>W ==&gt;</a:t>
            </a:r>
            <a:r>
              <a:rPr lang="en-US" altLang="zh-CN" sz="2400" b="0" dirty="0">
                <a:sym typeface="Wingdings" pitchFamily="2" charset="2"/>
              </a:rPr>
              <a:t>W + eta * Z * X </a:t>
            </a:r>
          </a:p>
          <a:p>
            <a:r>
              <a:rPr lang="en-US" altLang="zh-CN" sz="2400" b="0" dirty="0" err="1">
                <a:sym typeface="Wingdings" pitchFamily="2" charset="2"/>
              </a:rPr>
              <a:t>W_x</a:t>
            </a:r>
            <a:r>
              <a:rPr lang="en-US" altLang="zh-CN" sz="2400" b="0" dirty="0">
                <a:sym typeface="Wingdings" pitchFamily="2" charset="2"/>
              </a:rPr>
              <a:t> = 1/3  + 1/3 *(-1) * (-1) = 2/3</a:t>
            </a:r>
          </a:p>
          <a:p>
            <a:r>
              <a:rPr lang="en-US" altLang="zh-CN" sz="2400" b="0" dirty="0" err="1">
                <a:sym typeface="Wingdings" pitchFamily="2" charset="2"/>
              </a:rPr>
              <a:t>W_y</a:t>
            </a:r>
            <a:r>
              <a:rPr lang="en-US" altLang="zh-CN" sz="2400" b="0" dirty="0">
                <a:sym typeface="Wingdings" pitchFamily="2" charset="2"/>
              </a:rPr>
              <a:t> = 5/6 + 1/3 * (-1) * (1/2) = 4/6 = 2/3</a:t>
            </a:r>
          </a:p>
          <a:p>
            <a:r>
              <a:rPr lang="en-US" altLang="zh-CN" sz="2400" b="0" dirty="0">
                <a:sym typeface="Wingdings" pitchFamily="2" charset="2"/>
              </a:rPr>
              <a:t>W(2) = (2/3,2/3)</a:t>
            </a:r>
          </a:p>
          <a:p>
            <a:pPr>
              <a:buFontTx/>
              <a:buNone/>
            </a:pPr>
            <a:endParaRPr lang="en-US" altLang="zh-CN" b="1" dirty="0">
              <a:sym typeface="Wingdings" pitchFamily="2" charset="2"/>
            </a:endParaRPr>
          </a:p>
          <a:p>
            <a:endParaRPr lang="en-GB" altLang="zh-CN" dirty="0">
              <a:ea typeface="宋体" pitchFamily="2" charset="-122"/>
            </a:endParaRPr>
          </a:p>
        </p:txBody>
      </p:sp>
      <p:sp>
        <p:nvSpPr>
          <p:cNvPr id="7"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40</a:t>
            </a:fld>
            <a:r>
              <a:rPr lang="en-US" altLang="zh-CN"/>
              <a:t>/300</a:t>
            </a:r>
            <a:endParaRPr lang="zh-CN" altLang="en-US" dirty="0"/>
          </a:p>
        </p:txBody>
      </p:sp>
    </p:spTree>
    <p:extLst>
      <p:ext uri="{BB962C8B-B14F-4D97-AF65-F5344CB8AC3E}">
        <p14:creationId xmlns:p14="http://schemas.microsoft.com/office/powerpoint/2010/main" val="6181989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C:\Irit\NNCourse_Univ\Perceptron\second_correction.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1428750"/>
            <a:ext cx="5334000" cy="4000500"/>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txBox="1">
            <a:spLocks/>
          </p:cNvSpPr>
          <p:nvPr/>
        </p:nvSpPr>
        <p:spPr bwMode="auto">
          <a:xfrm>
            <a:off x="-36512" y="44624"/>
            <a:ext cx="8015288" cy="3960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2800" b="1">
                <a:solidFill>
                  <a:schemeClr val="tx2"/>
                </a:solidFill>
                <a:latin typeface="微软雅黑" pitchFamily="34" charset="-122"/>
                <a:ea typeface="微软雅黑" pitchFamily="34" charset="-122"/>
                <a:cs typeface="+mj-cs"/>
              </a:defRPr>
            </a:lvl1pPr>
            <a:lvl2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2pPr>
            <a:lvl3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3pPr>
            <a:lvl4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4pPr>
            <a:lvl5pPr algn="l" rtl="0" eaLnBrk="1" fontAlgn="base" hangingPunct="1">
              <a:spcBef>
                <a:spcPct val="0"/>
              </a:spcBef>
              <a:spcAft>
                <a:spcPct val="0"/>
              </a:spcAft>
              <a:defRPr sz="2800" b="1">
                <a:solidFill>
                  <a:schemeClr val="tx2"/>
                </a:solidFill>
                <a:latin typeface="微软雅黑" pitchFamily="34" charset="-122"/>
                <a:ea typeface="微软雅黑" pitchFamily="34" charset="-122"/>
              </a:defRPr>
            </a:lvl5pPr>
            <a:lvl6pPr marL="457200" algn="l" rtl="0" eaLnBrk="1" fontAlgn="base" hangingPunct="1">
              <a:spcBef>
                <a:spcPct val="0"/>
              </a:spcBef>
              <a:spcAft>
                <a:spcPct val="0"/>
              </a:spcAft>
              <a:defRPr sz="4200">
                <a:solidFill>
                  <a:schemeClr val="tx2"/>
                </a:solidFill>
                <a:latin typeface="Arial" charset="0"/>
                <a:ea typeface="宋体" pitchFamily="2" charset="-122"/>
              </a:defRPr>
            </a:lvl6pPr>
            <a:lvl7pPr marL="914400" algn="l" rtl="0" eaLnBrk="1" fontAlgn="base" hangingPunct="1">
              <a:spcBef>
                <a:spcPct val="0"/>
              </a:spcBef>
              <a:spcAft>
                <a:spcPct val="0"/>
              </a:spcAft>
              <a:defRPr sz="4200">
                <a:solidFill>
                  <a:schemeClr val="tx2"/>
                </a:solidFill>
                <a:latin typeface="Arial" charset="0"/>
                <a:ea typeface="宋体" pitchFamily="2" charset="-122"/>
              </a:defRPr>
            </a:lvl7pPr>
            <a:lvl8pPr marL="1371600" algn="l" rtl="0" eaLnBrk="1" fontAlgn="base" hangingPunct="1">
              <a:spcBef>
                <a:spcPct val="0"/>
              </a:spcBef>
              <a:spcAft>
                <a:spcPct val="0"/>
              </a:spcAft>
              <a:defRPr sz="4200">
                <a:solidFill>
                  <a:schemeClr val="tx2"/>
                </a:solidFill>
                <a:latin typeface="Arial" charset="0"/>
                <a:ea typeface="宋体" pitchFamily="2" charset="-122"/>
              </a:defRPr>
            </a:lvl8pPr>
            <a:lvl9pPr marL="1828800" algn="l" rtl="0" eaLnBrk="1" fontAlgn="base" hangingPunct="1">
              <a:spcBef>
                <a:spcPct val="0"/>
              </a:spcBef>
              <a:spcAft>
                <a:spcPct val="0"/>
              </a:spcAft>
              <a:defRPr sz="4200">
                <a:solidFill>
                  <a:schemeClr val="tx2"/>
                </a:solidFill>
                <a:latin typeface="Arial" charset="0"/>
                <a:ea typeface="宋体"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2800" b="1" i="0" u="none" strike="noStrike" kern="0" cap="none" spc="0" normalizeH="0" baseline="0" noProof="0" dirty="0">
                <a:ln>
                  <a:noFill/>
                </a:ln>
                <a:solidFill>
                  <a:srgbClr val="FFFFFF"/>
                </a:solidFill>
                <a:effectLst/>
                <a:uLnTx/>
                <a:uFillTx/>
                <a:latin typeface="微软雅黑" pitchFamily="34" charset="-122"/>
                <a:ea typeface="微软雅黑" pitchFamily="34" charset="-122"/>
                <a:cs typeface="+mj-cs"/>
              </a:rPr>
              <a:t>举例说明：为什么简单的加减法可以实现线性分类</a:t>
            </a: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41</a:t>
            </a:fld>
            <a:r>
              <a:rPr lang="en-US" altLang="zh-CN"/>
              <a:t>/300</a:t>
            </a:r>
            <a:endParaRPr lang="zh-CN" altLang="en-US" dirty="0"/>
          </a:p>
        </p:txBody>
      </p:sp>
    </p:spTree>
    <p:extLst>
      <p:ext uri="{BB962C8B-B14F-4D97-AF65-F5344CB8AC3E}">
        <p14:creationId xmlns:p14="http://schemas.microsoft.com/office/powerpoint/2010/main" val="11215111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p:txBody>
          <a:bodyPr>
            <a:normAutofit/>
          </a:bodyPr>
          <a:lstStyle/>
          <a:p>
            <a:r>
              <a:rPr lang="zh-CN" altLang="en-US" b="0" dirty="0"/>
              <a:t>通过（基于数据点的）简单的加减法可以有效学习到“正确的”模型参数</a:t>
            </a:r>
            <a:endParaRPr lang="en-US" altLang="zh-CN" b="0" dirty="0"/>
          </a:p>
          <a:p>
            <a:endParaRPr lang="en-US" altLang="zh-CN" b="0" dirty="0"/>
          </a:p>
          <a:p>
            <a:r>
              <a:rPr lang="zh-CN" altLang="en-US" b="0" dirty="0"/>
              <a:t>最后，</a:t>
            </a:r>
            <a:r>
              <a:rPr lang="en-US" altLang="zh-CN" b="0" dirty="0"/>
              <a:t>4</a:t>
            </a:r>
            <a:r>
              <a:rPr lang="zh-CN" altLang="en-US" b="0" dirty="0"/>
              <a:t>个数据点都可以正确分类</a:t>
            </a:r>
            <a:endParaRPr lang="en-US" altLang="zh-CN" b="0" dirty="0"/>
          </a:p>
          <a:p>
            <a:endParaRPr lang="en-US" altLang="zh-CN" b="0" dirty="0"/>
          </a:p>
          <a:p>
            <a:r>
              <a:rPr lang="zh-CN" altLang="en-US" b="0" dirty="0"/>
              <a:t>在这个实例里，只需要更新</a:t>
            </a:r>
            <a:r>
              <a:rPr lang="en-US" altLang="zh-CN" b="0" dirty="0"/>
              <a:t>2</a:t>
            </a:r>
            <a:r>
              <a:rPr lang="zh-CN" altLang="en-US" b="0" dirty="0"/>
              <a:t>次参数</a:t>
            </a:r>
            <a:endParaRPr lang="en-US" altLang="zh-CN" b="0" dirty="0"/>
          </a:p>
          <a:p>
            <a:endParaRPr lang="en-US" altLang="zh-CN" b="0" dirty="0"/>
          </a:p>
          <a:p>
            <a:r>
              <a:rPr lang="zh-CN" altLang="en-US" b="0" dirty="0"/>
              <a:t>在几何拓扑的层面上，参数的更新其实就是“分类超平面”的转向</a:t>
            </a:r>
            <a:endParaRPr lang="en-US" altLang="zh-CN" b="0" dirty="0"/>
          </a:p>
          <a:p>
            <a:endParaRPr lang="en-GB" altLang="zh-CN" dirty="0">
              <a:ea typeface="宋体" pitchFamily="2" charset="-122"/>
            </a:endParaRPr>
          </a:p>
        </p:txBody>
      </p:sp>
      <p:sp>
        <p:nvSpPr>
          <p:cNvPr id="2" name="标题 1"/>
          <p:cNvSpPr>
            <a:spLocks noGrp="1"/>
          </p:cNvSpPr>
          <p:nvPr>
            <p:ph type="title"/>
          </p:nvPr>
        </p:nvSpPr>
        <p:spPr/>
        <p:txBody>
          <a:bodyPr>
            <a:normAutofit fontScale="90000"/>
          </a:bodyPr>
          <a:lstStyle/>
          <a:p>
            <a:r>
              <a:rPr lang="zh-CN" altLang="en-US" dirty="0"/>
              <a:t>举例说明：为什么简单的加减法可以实现线性分类</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42</a:t>
            </a:fld>
            <a:r>
              <a:rPr lang="en-US" altLang="zh-CN"/>
              <a:t>/300</a:t>
            </a:r>
            <a:endParaRPr lang="zh-CN" altLang="en-US" dirty="0"/>
          </a:p>
        </p:txBody>
      </p:sp>
    </p:spTree>
    <p:extLst>
      <p:ext uri="{BB962C8B-B14F-4D97-AF65-F5344CB8AC3E}">
        <p14:creationId xmlns:p14="http://schemas.microsoft.com/office/powerpoint/2010/main" val="3136956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49154" name="Title 1"/>
          <p:cNvSpPr>
            <a:spLocks noGrp="1"/>
          </p:cNvSpPr>
          <p:nvPr>
            <p:ph type="title"/>
          </p:nvPr>
        </p:nvSpPr>
        <p:spPr/>
        <p:txBody>
          <a:bodyPr>
            <a:normAutofit fontScale="90000"/>
          </a:bodyPr>
          <a:lstStyle/>
          <a:p>
            <a:r>
              <a:rPr lang="zh-CN" altLang="en-US" dirty="0"/>
              <a:t>怎么提取相关特征</a:t>
            </a:r>
            <a:r>
              <a:rPr lang="en-US" altLang="zh-CN" dirty="0"/>
              <a:t>(Feature)</a:t>
            </a:r>
          </a:p>
        </p:txBody>
      </p:sp>
      <p:grpSp>
        <p:nvGrpSpPr>
          <p:cNvPr id="49155" name="Group 84"/>
          <p:cNvGrpSpPr>
            <a:grpSpLocks/>
          </p:cNvGrpSpPr>
          <p:nvPr/>
        </p:nvGrpSpPr>
        <p:grpSpPr bwMode="auto">
          <a:xfrm>
            <a:off x="2176463" y="2321049"/>
            <a:ext cx="4670425" cy="1323975"/>
            <a:chOff x="1066" y="888"/>
            <a:chExt cx="3264" cy="960"/>
          </a:xfrm>
        </p:grpSpPr>
        <p:sp>
          <p:nvSpPr>
            <p:cNvPr id="49164" name="Oval 4"/>
            <p:cNvSpPr>
              <a:spLocks noChangeArrowheads="1"/>
            </p:cNvSpPr>
            <p:nvPr/>
          </p:nvSpPr>
          <p:spPr bwMode="auto">
            <a:xfrm>
              <a:off x="106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5" name="Oval 5"/>
            <p:cNvSpPr>
              <a:spLocks noChangeArrowheads="1"/>
            </p:cNvSpPr>
            <p:nvPr/>
          </p:nvSpPr>
          <p:spPr bwMode="auto">
            <a:xfrm>
              <a:off x="106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6" name="Oval 6"/>
            <p:cNvSpPr>
              <a:spLocks noChangeArrowheads="1"/>
            </p:cNvSpPr>
            <p:nvPr/>
          </p:nvSpPr>
          <p:spPr bwMode="auto">
            <a:xfrm>
              <a:off x="1642"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p>
          </p:txBody>
        </p:sp>
        <p:sp>
          <p:nvSpPr>
            <p:cNvPr id="49167" name="Oval 7"/>
            <p:cNvSpPr>
              <a:spLocks noChangeArrowheads="1"/>
            </p:cNvSpPr>
            <p:nvPr/>
          </p:nvSpPr>
          <p:spPr bwMode="auto">
            <a:xfrm>
              <a:off x="1642"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8" name="Oval 8"/>
            <p:cNvSpPr>
              <a:spLocks noChangeArrowheads="1"/>
            </p:cNvSpPr>
            <p:nvPr/>
          </p:nvSpPr>
          <p:spPr bwMode="auto">
            <a:xfrm>
              <a:off x="2218"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p>
          </p:txBody>
        </p:sp>
        <p:sp>
          <p:nvSpPr>
            <p:cNvPr id="49169" name="Oval 9"/>
            <p:cNvSpPr>
              <a:spLocks noChangeArrowheads="1"/>
            </p:cNvSpPr>
            <p:nvPr/>
          </p:nvSpPr>
          <p:spPr bwMode="auto">
            <a:xfrm>
              <a:off x="2218"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0" name="Oval 10"/>
            <p:cNvSpPr>
              <a:spLocks noChangeArrowheads="1"/>
            </p:cNvSpPr>
            <p:nvPr/>
          </p:nvSpPr>
          <p:spPr bwMode="auto">
            <a:xfrm>
              <a:off x="2794"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p>
          </p:txBody>
        </p:sp>
        <p:sp>
          <p:nvSpPr>
            <p:cNvPr id="49171" name="Oval 11"/>
            <p:cNvSpPr>
              <a:spLocks noChangeArrowheads="1"/>
            </p:cNvSpPr>
            <p:nvPr/>
          </p:nvSpPr>
          <p:spPr bwMode="auto">
            <a:xfrm>
              <a:off x="2794"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2" name="Oval 12"/>
            <p:cNvSpPr>
              <a:spLocks noChangeArrowheads="1"/>
            </p:cNvSpPr>
            <p:nvPr/>
          </p:nvSpPr>
          <p:spPr bwMode="auto">
            <a:xfrm>
              <a:off x="3370"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p>
          </p:txBody>
        </p:sp>
        <p:sp>
          <p:nvSpPr>
            <p:cNvPr id="49173" name="Oval 13"/>
            <p:cNvSpPr>
              <a:spLocks noChangeArrowheads="1"/>
            </p:cNvSpPr>
            <p:nvPr/>
          </p:nvSpPr>
          <p:spPr bwMode="auto">
            <a:xfrm>
              <a:off x="3370"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4" name="Oval 14"/>
            <p:cNvSpPr>
              <a:spLocks noChangeArrowheads="1"/>
            </p:cNvSpPr>
            <p:nvPr/>
          </p:nvSpPr>
          <p:spPr bwMode="auto">
            <a:xfrm>
              <a:off x="394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p>
          </p:txBody>
        </p:sp>
        <p:sp>
          <p:nvSpPr>
            <p:cNvPr id="49175" name="Oval 15"/>
            <p:cNvSpPr>
              <a:spLocks noChangeArrowheads="1"/>
            </p:cNvSpPr>
            <p:nvPr/>
          </p:nvSpPr>
          <p:spPr bwMode="auto">
            <a:xfrm>
              <a:off x="394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cxnSp>
          <p:nvCxnSpPr>
            <p:cNvPr id="49176" name="AutoShape 17"/>
            <p:cNvCxnSpPr>
              <a:cxnSpLocks noChangeShapeType="1"/>
              <a:stCxn id="49164" idx="4"/>
              <a:endCxn id="49165" idx="0"/>
            </p:cNvCxnSpPr>
            <p:nvPr/>
          </p:nvCxnSpPr>
          <p:spPr bwMode="auto">
            <a:xfrm>
              <a:off x="125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7" name="AutoShape 18"/>
            <p:cNvCxnSpPr>
              <a:cxnSpLocks noChangeShapeType="1"/>
              <a:stCxn id="49166" idx="4"/>
              <a:endCxn id="49167" idx="0"/>
            </p:cNvCxnSpPr>
            <p:nvPr/>
          </p:nvCxnSpPr>
          <p:spPr bwMode="auto">
            <a:xfrm>
              <a:off x="1834"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8" name="AutoShape 19"/>
            <p:cNvCxnSpPr>
              <a:cxnSpLocks noChangeShapeType="1"/>
            </p:cNvCxnSpPr>
            <p:nvPr/>
          </p:nvCxnSpPr>
          <p:spPr bwMode="auto">
            <a:xfrm>
              <a:off x="2410"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9" name="AutoShape 20"/>
            <p:cNvCxnSpPr>
              <a:cxnSpLocks noChangeShapeType="1"/>
            </p:cNvCxnSpPr>
            <p:nvPr/>
          </p:nvCxnSpPr>
          <p:spPr bwMode="auto">
            <a:xfrm>
              <a:off x="2986"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0" name="AutoShape 21"/>
            <p:cNvCxnSpPr>
              <a:cxnSpLocks noChangeShapeType="1"/>
            </p:cNvCxnSpPr>
            <p:nvPr/>
          </p:nvCxnSpPr>
          <p:spPr bwMode="auto">
            <a:xfrm>
              <a:off x="3562"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1" name="AutoShape 22"/>
            <p:cNvCxnSpPr>
              <a:cxnSpLocks noChangeShapeType="1"/>
            </p:cNvCxnSpPr>
            <p:nvPr/>
          </p:nvCxnSpPr>
          <p:spPr bwMode="auto">
            <a:xfrm>
              <a:off x="413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2" name="AutoShape 23"/>
            <p:cNvCxnSpPr>
              <a:cxnSpLocks noChangeShapeType="1"/>
              <a:stCxn id="49164" idx="6"/>
              <a:endCxn id="49166" idx="2"/>
            </p:cNvCxnSpPr>
            <p:nvPr/>
          </p:nvCxnSpPr>
          <p:spPr bwMode="auto">
            <a:xfrm>
              <a:off x="1450"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3" name="AutoShape 24"/>
            <p:cNvCxnSpPr>
              <a:cxnSpLocks noChangeShapeType="1"/>
            </p:cNvCxnSpPr>
            <p:nvPr/>
          </p:nvCxnSpPr>
          <p:spPr bwMode="auto">
            <a:xfrm>
              <a:off x="2026"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4" name="AutoShape 25"/>
            <p:cNvCxnSpPr>
              <a:cxnSpLocks noChangeShapeType="1"/>
            </p:cNvCxnSpPr>
            <p:nvPr/>
          </p:nvCxnSpPr>
          <p:spPr bwMode="auto">
            <a:xfrm>
              <a:off x="2602"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5" name="AutoShape 26"/>
            <p:cNvCxnSpPr>
              <a:cxnSpLocks noChangeShapeType="1"/>
            </p:cNvCxnSpPr>
            <p:nvPr/>
          </p:nvCxnSpPr>
          <p:spPr bwMode="auto">
            <a:xfrm>
              <a:off x="3178"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6" name="AutoShape 27"/>
            <p:cNvCxnSpPr>
              <a:cxnSpLocks noChangeShapeType="1"/>
            </p:cNvCxnSpPr>
            <p:nvPr/>
          </p:nvCxnSpPr>
          <p:spPr bwMode="auto">
            <a:xfrm>
              <a:off x="3754"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49157" name="TextBox 28"/>
          <p:cNvSpPr txBox="1">
            <a:spLocks noChangeArrowheads="1"/>
          </p:cNvSpPr>
          <p:nvPr/>
        </p:nvSpPr>
        <p:spPr bwMode="auto">
          <a:xfrm>
            <a:off x="4724400" y="10668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rPr>
              <a:t>Unigram</a:t>
            </a:r>
            <a:r>
              <a:rPr kumimoji="0" lang="en-US" altLang="zh-CN" sz="2400" b="0"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rPr>
              <a:t> features</a:t>
            </a:r>
          </a:p>
        </p:txBody>
      </p:sp>
      <p:cxnSp>
        <p:nvCxnSpPr>
          <p:cNvPr id="40" name="Straight Arrow Connector 30"/>
          <p:cNvCxnSpPr/>
          <p:nvPr/>
        </p:nvCxnSpPr>
        <p:spPr>
          <a:xfrm flipH="1">
            <a:off x="2451194" y="1528763"/>
            <a:ext cx="3873406"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32"/>
          <p:cNvCxnSpPr/>
          <p:nvPr/>
        </p:nvCxnSpPr>
        <p:spPr>
          <a:xfrm flipH="1">
            <a:off x="3275387" y="1528763"/>
            <a:ext cx="3049213"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4"/>
          <p:cNvCxnSpPr/>
          <p:nvPr/>
        </p:nvCxnSpPr>
        <p:spPr>
          <a:xfrm flipH="1">
            <a:off x="4099579" y="1528763"/>
            <a:ext cx="2225021"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36"/>
          <p:cNvCxnSpPr/>
          <p:nvPr/>
        </p:nvCxnSpPr>
        <p:spPr>
          <a:xfrm flipH="1">
            <a:off x="4923772" y="1528763"/>
            <a:ext cx="1400828"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38"/>
          <p:cNvCxnSpPr/>
          <p:nvPr/>
        </p:nvCxnSpPr>
        <p:spPr>
          <a:xfrm flipH="1">
            <a:off x="5747965" y="1528763"/>
            <a:ext cx="576635"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0"/>
          <p:cNvCxnSpPr/>
          <p:nvPr/>
        </p:nvCxnSpPr>
        <p:spPr>
          <a:xfrm>
            <a:off x="6324600" y="1528763"/>
            <a:ext cx="247557"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2851200" y="2127240"/>
              <a:ext cx="825840" cy="1651320"/>
            </p14:xfrm>
          </p:contentPart>
        </mc:Choice>
        <mc:Fallback xmlns="">
          <p:pic>
            <p:nvPicPr>
              <p:cNvPr id="3" name="墨迹 2"/>
              <p:cNvPicPr/>
              <p:nvPr/>
            </p:nvPicPr>
            <p:blipFill>
              <a:blip r:embed="rId3"/>
              <a:stretch>
                <a:fillRect/>
              </a:stretch>
            </p:blipFill>
            <p:spPr>
              <a:xfrm>
                <a:off x="2835360" y="2063880"/>
                <a:ext cx="857520" cy="1778400"/>
              </a:xfrm>
              <a:prstGeom prst="rect">
                <a:avLst/>
              </a:prstGeom>
            </p:spPr>
          </p:pic>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43</a:t>
            </a:fld>
            <a:r>
              <a:rPr lang="en-US" altLang="zh-CN"/>
              <a:t>/300</a:t>
            </a:r>
            <a:endParaRPr lang="zh-CN" altLang="en-US" dirty="0"/>
          </a:p>
        </p:txBody>
      </p:sp>
    </p:spTree>
    <p:extLst>
      <p:ext uri="{BB962C8B-B14F-4D97-AF65-F5344CB8AC3E}">
        <p14:creationId xmlns:p14="http://schemas.microsoft.com/office/powerpoint/2010/main" val="2455825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9154" name="Title 1"/>
          <p:cNvSpPr>
            <a:spLocks noGrp="1"/>
          </p:cNvSpPr>
          <p:nvPr>
            <p:ph type="title"/>
          </p:nvPr>
        </p:nvSpPr>
        <p:spPr/>
        <p:txBody>
          <a:bodyPr>
            <a:normAutofit fontScale="90000"/>
          </a:bodyPr>
          <a:lstStyle/>
          <a:p>
            <a:r>
              <a:rPr lang="zh-CN" altLang="en-US" dirty="0"/>
              <a:t>怎么提取相关特征</a:t>
            </a:r>
            <a:r>
              <a:rPr lang="en-US" altLang="zh-CN" dirty="0"/>
              <a:t>(Feature)</a:t>
            </a:r>
          </a:p>
        </p:txBody>
      </p:sp>
      <p:grpSp>
        <p:nvGrpSpPr>
          <p:cNvPr id="49155" name="Group 84"/>
          <p:cNvGrpSpPr>
            <a:grpSpLocks/>
          </p:cNvGrpSpPr>
          <p:nvPr/>
        </p:nvGrpSpPr>
        <p:grpSpPr bwMode="auto">
          <a:xfrm>
            <a:off x="2176463" y="2321049"/>
            <a:ext cx="4670425" cy="1323975"/>
            <a:chOff x="1066" y="888"/>
            <a:chExt cx="3264" cy="960"/>
          </a:xfrm>
        </p:grpSpPr>
        <p:sp>
          <p:nvSpPr>
            <p:cNvPr id="49164" name="Oval 4"/>
            <p:cNvSpPr>
              <a:spLocks noChangeArrowheads="1"/>
            </p:cNvSpPr>
            <p:nvPr/>
          </p:nvSpPr>
          <p:spPr bwMode="auto">
            <a:xfrm>
              <a:off x="106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5" name="Oval 5"/>
            <p:cNvSpPr>
              <a:spLocks noChangeArrowheads="1"/>
            </p:cNvSpPr>
            <p:nvPr/>
          </p:nvSpPr>
          <p:spPr bwMode="auto">
            <a:xfrm>
              <a:off x="106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6" name="Oval 6"/>
            <p:cNvSpPr>
              <a:spLocks noChangeArrowheads="1"/>
            </p:cNvSpPr>
            <p:nvPr/>
          </p:nvSpPr>
          <p:spPr bwMode="auto">
            <a:xfrm>
              <a:off x="1642"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p>
          </p:txBody>
        </p:sp>
        <p:sp>
          <p:nvSpPr>
            <p:cNvPr id="49167" name="Oval 7"/>
            <p:cNvSpPr>
              <a:spLocks noChangeArrowheads="1"/>
            </p:cNvSpPr>
            <p:nvPr/>
          </p:nvSpPr>
          <p:spPr bwMode="auto">
            <a:xfrm>
              <a:off x="1642"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8" name="Oval 8"/>
            <p:cNvSpPr>
              <a:spLocks noChangeArrowheads="1"/>
            </p:cNvSpPr>
            <p:nvPr/>
          </p:nvSpPr>
          <p:spPr bwMode="auto">
            <a:xfrm>
              <a:off x="2218"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p>
          </p:txBody>
        </p:sp>
        <p:sp>
          <p:nvSpPr>
            <p:cNvPr id="49169" name="Oval 9"/>
            <p:cNvSpPr>
              <a:spLocks noChangeArrowheads="1"/>
            </p:cNvSpPr>
            <p:nvPr/>
          </p:nvSpPr>
          <p:spPr bwMode="auto">
            <a:xfrm>
              <a:off x="2218"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dirty="0">
                  <a:ln>
                    <a:noFill/>
                  </a:ln>
                  <a:solidFill>
                    <a:srgbClr val="000000"/>
                  </a:solidFill>
                  <a:effectLst/>
                  <a:uLnTx/>
                  <a:uFillTx/>
                  <a:latin typeface="Times New Roman" pitchFamily="18" charset="0"/>
                  <a:ea typeface="华文楷体" pitchFamily="2" charset="-122"/>
                  <a:cs typeface="+mn-cs"/>
                </a:rPr>
                <a:t>3</a:t>
              </a:r>
              <a:endPar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华文楷体" pitchFamily="2" charset="-122"/>
                <a:cs typeface="+mn-cs"/>
              </a:endParaRPr>
            </a:p>
          </p:txBody>
        </p:sp>
        <p:sp>
          <p:nvSpPr>
            <p:cNvPr id="49170" name="Oval 10"/>
            <p:cNvSpPr>
              <a:spLocks noChangeArrowheads="1"/>
            </p:cNvSpPr>
            <p:nvPr/>
          </p:nvSpPr>
          <p:spPr bwMode="auto">
            <a:xfrm>
              <a:off x="2794"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p>
          </p:txBody>
        </p:sp>
        <p:sp>
          <p:nvSpPr>
            <p:cNvPr id="49171" name="Oval 11"/>
            <p:cNvSpPr>
              <a:spLocks noChangeArrowheads="1"/>
            </p:cNvSpPr>
            <p:nvPr/>
          </p:nvSpPr>
          <p:spPr bwMode="auto">
            <a:xfrm>
              <a:off x="2794"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2" name="Oval 12"/>
            <p:cNvSpPr>
              <a:spLocks noChangeArrowheads="1"/>
            </p:cNvSpPr>
            <p:nvPr/>
          </p:nvSpPr>
          <p:spPr bwMode="auto">
            <a:xfrm>
              <a:off x="3370"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p>
          </p:txBody>
        </p:sp>
        <p:sp>
          <p:nvSpPr>
            <p:cNvPr id="49173" name="Oval 13"/>
            <p:cNvSpPr>
              <a:spLocks noChangeArrowheads="1"/>
            </p:cNvSpPr>
            <p:nvPr/>
          </p:nvSpPr>
          <p:spPr bwMode="auto">
            <a:xfrm>
              <a:off x="3370"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4" name="Oval 14"/>
            <p:cNvSpPr>
              <a:spLocks noChangeArrowheads="1"/>
            </p:cNvSpPr>
            <p:nvPr/>
          </p:nvSpPr>
          <p:spPr bwMode="auto">
            <a:xfrm>
              <a:off x="394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p>
          </p:txBody>
        </p:sp>
        <p:sp>
          <p:nvSpPr>
            <p:cNvPr id="49175" name="Oval 15"/>
            <p:cNvSpPr>
              <a:spLocks noChangeArrowheads="1"/>
            </p:cNvSpPr>
            <p:nvPr/>
          </p:nvSpPr>
          <p:spPr bwMode="auto">
            <a:xfrm>
              <a:off x="394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cxnSp>
          <p:nvCxnSpPr>
            <p:cNvPr id="49176" name="AutoShape 17"/>
            <p:cNvCxnSpPr>
              <a:cxnSpLocks noChangeShapeType="1"/>
              <a:stCxn id="49164" idx="4"/>
              <a:endCxn id="49165" idx="0"/>
            </p:cNvCxnSpPr>
            <p:nvPr/>
          </p:nvCxnSpPr>
          <p:spPr bwMode="auto">
            <a:xfrm>
              <a:off x="125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7" name="AutoShape 18"/>
            <p:cNvCxnSpPr>
              <a:cxnSpLocks noChangeShapeType="1"/>
              <a:stCxn id="49166" idx="4"/>
              <a:endCxn id="49167" idx="0"/>
            </p:cNvCxnSpPr>
            <p:nvPr/>
          </p:nvCxnSpPr>
          <p:spPr bwMode="auto">
            <a:xfrm>
              <a:off x="1834"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8" name="AutoShape 19"/>
            <p:cNvCxnSpPr>
              <a:cxnSpLocks noChangeShapeType="1"/>
            </p:cNvCxnSpPr>
            <p:nvPr/>
          </p:nvCxnSpPr>
          <p:spPr bwMode="auto">
            <a:xfrm>
              <a:off x="2410"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9" name="AutoShape 20"/>
            <p:cNvCxnSpPr>
              <a:cxnSpLocks noChangeShapeType="1"/>
            </p:cNvCxnSpPr>
            <p:nvPr/>
          </p:nvCxnSpPr>
          <p:spPr bwMode="auto">
            <a:xfrm>
              <a:off x="2986"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0" name="AutoShape 21"/>
            <p:cNvCxnSpPr>
              <a:cxnSpLocks noChangeShapeType="1"/>
            </p:cNvCxnSpPr>
            <p:nvPr/>
          </p:nvCxnSpPr>
          <p:spPr bwMode="auto">
            <a:xfrm>
              <a:off x="3562"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1" name="AutoShape 22"/>
            <p:cNvCxnSpPr>
              <a:cxnSpLocks noChangeShapeType="1"/>
            </p:cNvCxnSpPr>
            <p:nvPr/>
          </p:nvCxnSpPr>
          <p:spPr bwMode="auto">
            <a:xfrm>
              <a:off x="413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2" name="AutoShape 23"/>
            <p:cNvCxnSpPr>
              <a:cxnSpLocks noChangeShapeType="1"/>
              <a:stCxn id="49164" idx="6"/>
              <a:endCxn id="49166" idx="2"/>
            </p:cNvCxnSpPr>
            <p:nvPr/>
          </p:nvCxnSpPr>
          <p:spPr bwMode="auto">
            <a:xfrm>
              <a:off x="1450"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3" name="AutoShape 24"/>
            <p:cNvCxnSpPr>
              <a:cxnSpLocks noChangeShapeType="1"/>
            </p:cNvCxnSpPr>
            <p:nvPr/>
          </p:nvCxnSpPr>
          <p:spPr bwMode="auto">
            <a:xfrm>
              <a:off x="2026"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4" name="AutoShape 25"/>
            <p:cNvCxnSpPr>
              <a:cxnSpLocks noChangeShapeType="1"/>
            </p:cNvCxnSpPr>
            <p:nvPr/>
          </p:nvCxnSpPr>
          <p:spPr bwMode="auto">
            <a:xfrm>
              <a:off x="2602"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5" name="AutoShape 26"/>
            <p:cNvCxnSpPr>
              <a:cxnSpLocks noChangeShapeType="1"/>
            </p:cNvCxnSpPr>
            <p:nvPr/>
          </p:nvCxnSpPr>
          <p:spPr bwMode="auto">
            <a:xfrm>
              <a:off x="3178"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6" name="AutoShape 27"/>
            <p:cNvCxnSpPr>
              <a:cxnSpLocks noChangeShapeType="1"/>
            </p:cNvCxnSpPr>
            <p:nvPr/>
          </p:nvCxnSpPr>
          <p:spPr bwMode="auto">
            <a:xfrm>
              <a:off x="3754"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49157" name="TextBox 28"/>
          <p:cNvSpPr txBox="1">
            <a:spLocks noChangeArrowheads="1"/>
          </p:cNvSpPr>
          <p:nvPr/>
        </p:nvSpPr>
        <p:spPr bwMode="auto">
          <a:xfrm>
            <a:off x="4724400" y="10668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rPr>
              <a:t>Bigram</a:t>
            </a:r>
            <a:r>
              <a:rPr kumimoji="0" lang="en-US" altLang="zh-CN" sz="2400" b="0"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rPr>
              <a:t> features</a:t>
            </a:r>
          </a:p>
        </p:txBody>
      </p:sp>
      <p:cxnSp>
        <p:nvCxnSpPr>
          <p:cNvPr id="36" name="Straight Arrow Connector 30"/>
          <p:cNvCxnSpPr/>
          <p:nvPr/>
        </p:nvCxnSpPr>
        <p:spPr>
          <a:xfrm flipH="1">
            <a:off x="2451194" y="1528763"/>
            <a:ext cx="3873406"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2"/>
          <p:cNvCxnSpPr/>
          <p:nvPr/>
        </p:nvCxnSpPr>
        <p:spPr>
          <a:xfrm flipH="1">
            <a:off x="3275387" y="1528763"/>
            <a:ext cx="3049213"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4"/>
          <p:cNvCxnSpPr/>
          <p:nvPr/>
        </p:nvCxnSpPr>
        <p:spPr>
          <a:xfrm flipH="1">
            <a:off x="4099579" y="1528763"/>
            <a:ext cx="2225021"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36"/>
          <p:cNvCxnSpPr/>
          <p:nvPr/>
        </p:nvCxnSpPr>
        <p:spPr>
          <a:xfrm flipH="1">
            <a:off x="4923772" y="1528763"/>
            <a:ext cx="1400828"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8"/>
          <p:cNvCxnSpPr/>
          <p:nvPr/>
        </p:nvCxnSpPr>
        <p:spPr>
          <a:xfrm flipH="1">
            <a:off x="5747965" y="1528763"/>
            <a:ext cx="576635"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0"/>
          <p:cNvCxnSpPr/>
          <p:nvPr/>
        </p:nvCxnSpPr>
        <p:spPr>
          <a:xfrm>
            <a:off x="6324600" y="1528763"/>
            <a:ext cx="247557"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2038320" y="2158920"/>
              <a:ext cx="1702080" cy="1664280"/>
            </p14:xfrm>
          </p:contentPart>
        </mc:Choice>
        <mc:Fallback xmlns="">
          <p:pic>
            <p:nvPicPr>
              <p:cNvPr id="2" name="墨迹 1"/>
              <p:cNvPicPr/>
              <p:nvPr/>
            </p:nvPicPr>
            <p:blipFill>
              <a:blip r:embed="rId3"/>
              <a:stretch>
                <a:fillRect/>
              </a:stretch>
            </p:blipFill>
            <p:spPr>
              <a:xfrm>
                <a:off x="2022480" y="2095560"/>
                <a:ext cx="1733760" cy="1791000"/>
              </a:xfrm>
              <a:prstGeom prst="rect">
                <a:avLst/>
              </a:prstGeom>
            </p:spPr>
          </p:pic>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44</a:t>
            </a:fld>
            <a:r>
              <a:rPr lang="en-US" altLang="zh-CN"/>
              <a:t>/300</a:t>
            </a:r>
            <a:endParaRPr lang="zh-CN" altLang="en-US" dirty="0"/>
          </a:p>
        </p:txBody>
      </p:sp>
    </p:spTree>
    <p:extLst>
      <p:ext uri="{BB962C8B-B14F-4D97-AF65-F5344CB8AC3E}">
        <p14:creationId xmlns:p14="http://schemas.microsoft.com/office/powerpoint/2010/main" val="793319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49154" name="Title 1"/>
          <p:cNvSpPr>
            <a:spLocks noGrp="1"/>
          </p:cNvSpPr>
          <p:nvPr>
            <p:ph type="title"/>
          </p:nvPr>
        </p:nvSpPr>
        <p:spPr/>
        <p:txBody>
          <a:bodyPr>
            <a:normAutofit fontScale="90000"/>
          </a:bodyPr>
          <a:lstStyle/>
          <a:p>
            <a:r>
              <a:rPr lang="zh-CN" altLang="en-US" dirty="0"/>
              <a:t>怎么提取相关特征</a:t>
            </a:r>
            <a:r>
              <a:rPr lang="en-US" altLang="zh-CN" dirty="0"/>
              <a:t>(Feature)</a:t>
            </a:r>
          </a:p>
        </p:txBody>
      </p:sp>
      <p:grpSp>
        <p:nvGrpSpPr>
          <p:cNvPr id="49155" name="Group 84"/>
          <p:cNvGrpSpPr>
            <a:grpSpLocks/>
          </p:cNvGrpSpPr>
          <p:nvPr/>
        </p:nvGrpSpPr>
        <p:grpSpPr bwMode="auto">
          <a:xfrm>
            <a:off x="2176463" y="2321049"/>
            <a:ext cx="4670425" cy="1323975"/>
            <a:chOff x="1066" y="888"/>
            <a:chExt cx="3264" cy="960"/>
          </a:xfrm>
        </p:grpSpPr>
        <p:sp>
          <p:nvSpPr>
            <p:cNvPr id="49164" name="Oval 4"/>
            <p:cNvSpPr>
              <a:spLocks noChangeArrowheads="1"/>
            </p:cNvSpPr>
            <p:nvPr/>
          </p:nvSpPr>
          <p:spPr bwMode="auto">
            <a:xfrm>
              <a:off x="106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5" name="Oval 5"/>
            <p:cNvSpPr>
              <a:spLocks noChangeArrowheads="1"/>
            </p:cNvSpPr>
            <p:nvPr/>
          </p:nvSpPr>
          <p:spPr bwMode="auto">
            <a:xfrm>
              <a:off x="106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6" name="Oval 6"/>
            <p:cNvSpPr>
              <a:spLocks noChangeArrowheads="1"/>
            </p:cNvSpPr>
            <p:nvPr/>
          </p:nvSpPr>
          <p:spPr bwMode="auto">
            <a:xfrm>
              <a:off x="1642"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p>
          </p:txBody>
        </p:sp>
        <p:sp>
          <p:nvSpPr>
            <p:cNvPr id="49167" name="Oval 7"/>
            <p:cNvSpPr>
              <a:spLocks noChangeArrowheads="1"/>
            </p:cNvSpPr>
            <p:nvPr/>
          </p:nvSpPr>
          <p:spPr bwMode="auto">
            <a:xfrm>
              <a:off x="1642"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8" name="Oval 8"/>
            <p:cNvSpPr>
              <a:spLocks noChangeArrowheads="1"/>
            </p:cNvSpPr>
            <p:nvPr/>
          </p:nvSpPr>
          <p:spPr bwMode="auto">
            <a:xfrm>
              <a:off x="2218"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p>
          </p:txBody>
        </p:sp>
        <p:sp>
          <p:nvSpPr>
            <p:cNvPr id="49169" name="Oval 9"/>
            <p:cNvSpPr>
              <a:spLocks noChangeArrowheads="1"/>
            </p:cNvSpPr>
            <p:nvPr/>
          </p:nvSpPr>
          <p:spPr bwMode="auto">
            <a:xfrm>
              <a:off x="2218"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dirty="0">
                  <a:ln>
                    <a:noFill/>
                  </a:ln>
                  <a:solidFill>
                    <a:srgbClr val="000000"/>
                  </a:solidFill>
                  <a:effectLst/>
                  <a:uLnTx/>
                  <a:uFillTx/>
                  <a:latin typeface="Times New Roman" pitchFamily="18" charset="0"/>
                  <a:ea typeface="华文楷体" pitchFamily="2" charset="-122"/>
                  <a:cs typeface="+mn-cs"/>
                </a:rPr>
                <a:t>3</a:t>
              </a:r>
              <a:endParaRPr kumimoji="0" lang="en-US" altLang="zh-CN" sz="2400" b="0" i="0" u="none" strike="noStrike" kern="1200" cap="none" spc="0" normalizeH="0" baseline="0" noProof="0" dirty="0">
                <a:ln>
                  <a:noFill/>
                </a:ln>
                <a:solidFill>
                  <a:srgbClr val="000000"/>
                </a:solidFill>
                <a:effectLst/>
                <a:uLnTx/>
                <a:uFillTx/>
                <a:latin typeface="Times New Roman" pitchFamily="18" charset="0"/>
                <a:ea typeface="华文楷体" pitchFamily="2" charset="-122"/>
                <a:cs typeface="+mn-cs"/>
              </a:endParaRPr>
            </a:p>
          </p:txBody>
        </p:sp>
        <p:sp>
          <p:nvSpPr>
            <p:cNvPr id="49170" name="Oval 10"/>
            <p:cNvSpPr>
              <a:spLocks noChangeArrowheads="1"/>
            </p:cNvSpPr>
            <p:nvPr/>
          </p:nvSpPr>
          <p:spPr bwMode="auto">
            <a:xfrm>
              <a:off x="2794"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p>
          </p:txBody>
        </p:sp>
        <p:sp>
          <p:nvSpPr>
            <p:cNvPr id="49171" name="Oval 11"/>
            <p:cNvSpPr>
              <a:spLocks noChangeArrowheads="1"/>
            </p:cNvSpPr>
            <p:nvPr/>
          </p:nvSpPr>
          <p:spPr bwMode="auto">
            <a:xfrm>
              <a:off x="2794"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2" name="Oval 12"/>
            <p:cNvSpPr>
              <a:spLocks noChangeArrowheads="1"/>
            </p:cNvSpPr>
            <p:nvPr/>
          </p:nvSpPr>
          <p:spPr bwMode="auto">
            <a:xfrm>
              <a:off x="3370"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p>
          </p:txBody>
        </p:sp>
        <p:sp>
          <p:nvSpPr>
            <p:cNvPr id="49173" name="Oval 13"/>
            <p:cNvSpPr>
              <a:spLocks noChangeArrowheads="1"/>
            </p:cNvSpPr>
            <p:nvPr/>
          </p:nvSpPr>
          <p:spPr bwMode="auto">
            <a:xfrm>
              <a:off x="3370"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4" name="Oval 14"/>
            <p:cNvSpPr>
              <a:spLocks noChangeArrowheads="1"/>
            </p:cNvSpPr>
            <p:nvPr/>
          </p:nvSpPr>
          <p:spPr bwMode="auto">
            <a:xfrm>
              <a:off x="394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p>
          </p:txBody>
        </p:sp>
        <p:sp>
          <p:nvSpPr>
            <p:cNvPr id="49175" name="Oval 15"/>
            <p:cNvSpPr>
              <a:spLocks noChangeArrowheads="1"/>
            </p:cNvSpPr>
            <p:nvPr/>
          </p:nvSpPr>
          <p:spPr bwMode="auto">
            <a:xfrm>
              <a:off x="394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cxnSp>
          <p:nvCxnSpPr>
            <p:cNvPr id="49176" name="AutoShape 17"/>
            <p:cNvCxnSpPr>
              <a:cxnSpLocks noChangeShapeType="1"/>
              <a:stCxn id="49164" idx="4"/>
              <a:endCxn id="49165" idx="0"/>
            </p:cNvCxnSpPr>
            <p:nvPr/>
          </p:nvCxnSpPr>
          <p:spPr bwMode="auto">
            <a:xfrm>
              <a:off x="125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7" name="AutoShape 18"/>
            <p:cNvCxnSpPr>
              <a:cxnSpLocks noChangeShapeType="1"/>
              <a:stCxn id="49166" idx="4"/>
              <a:endCxn id="49167" idx="0"/>
            </p:cNvCxnSpPr>
            <p:nvPr/>
          </p:nvCxnSpPr>
          <p:spPr bwMode="auto">
            <a:xfrm>
              <a:off x="1834"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8" name="AutoShape 19"/>
            <p:cNvCxnSpPr>
              <a:cxnSpLocks noChangeShapeType="1"/>
            </p:cNvCxnSpPr>
            <p:nvPr/>
          </p:nvCxnSpPr>
          <p:spPr bwMode="auto">
            <a:xfrm>
              <a:off x="2410"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9" name="AutoShape 20"/>
            <p:cNvCxnSpPr>
              <a:cxnSpLocks noChangeShapeType="1"/>
            </p:cNvCxnSpPr>
            <p:nvPr/>
          </p:nvCxnSpPr>
          <p:spPr bwMode="auto">
            <a:xfrm>
              <a:off x="2986"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0" name="AutoShape 21"/>
            <p:cNvCxnSpPr>
              <a:cxnSpLocks noChangeShapeType="1"/>
            </p:cNvCxnSpPr>
            <p:nvPr/>
          </p:nvCxnSpPr>
          <p:spPr bwMode="auto">
            <a:xfrm>
              <a:off x="3562"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1" name="AutoShape 22"/>
            <p:cNvCxnSpPr>
              <a:cxnSpLocks noChangeShapeType="1"/>
            </p:cNvCxnSpPr>
            <p:nvPr/>
          </p:nvCxnSpPr>
          <p:spPr bwMode="auto">
            <a:xfrm>
              <a:off x="413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2" name="AutoShape 23"/>
            <p:cNvCxnSpPr>
              <a:cxnSpLocks noChangeShapeType="1"/>
              <a:stCxn id="49164" idx="6"/>
              <a:endCxn id="49166" idx="2"/>
            </p:cNvCxnSpPr>
            <p:nvPr/>
          </p:nvCxnSpPr>
          <p:spPr bwMode="auto">
            <a:xfrm>
              <a:off x="1450"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3" name="AutoShape 24"/>
            <p:cNvCxnSpPr>
              <a:cxnSpLocks noChangeShapeType="1"/>
            </p:cNvCxnSpPr>
            <p:nvPr/>
          </p:nvCxnSpPr>
          <p:spPr bwMode="auto">
            <a:xfrm>
              <a:off x="2026"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4" name="AutoShape 25"/>
            <p:cNvCxnSpPr>
              <a:cxnSpLocks noChangeShapeType="1"/>
            </p:cNvCxnSpPr>
            <p:nvPr/>
          </p:nvCxnSpPr>
          <p:spPr bwMode="auto">
            <a:xfrm>
              <a:off x="2602"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5" name="AutoShape 26"/>
            <p:cNvCxnSpPr>
              <a:cxnSpLocks noChangeShapeType="1"/>
            </p:cNvCxnSpPr>
            <p:nvPr/>
          </p:nvCxnSpPr>
          <p:spPr bwMode="auto">
            <a:xfrm>
              <a:off x="3178"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6" name="AutoShape 27"/>
            <p:cNvCxnSpPr>
              <a:cxnSpLocks noChangeShapeType="1"/>
            </p:cNvCxnSpPr>
            <p:nvPr/>
          </p:nvCxnSpPr>
          <p:spPr bwMode="auto">
            <a:xfrm>
              <a:off x="3754"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49157" name="TextBox 28"/>
          <p:cNvSpPr txBox="1">
            <a:spLocks noChangeArrowheads="1"/>
          </p:cNvSpPr>
          <p:nvPr/>
        </p:nvSpPr>
        <p:spPr bwMode="auto">
          <a:xfrm>
            <a:off x="4724400" y="10668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rPr>
              <a:t>Bigram</a:t>
            </a:r>
            <a:r>
              <a:rPr kumimoji="0" lang="en-US" altLang="zh-CN" sz="2400" b="0"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rPr>
              <a:t> features</a:t>
            </a:r>
          </a:p>
        </p:txBody>
      </p:sp>
      <p:cxnSp>
        <p:nvCxnSpPr>
          <p:cNvPr id="36" name="Straight Arrow Connector 30"/>
          <p:cNvCxnSpPr/>
          <p:nvPr/>
        </p:nvCxnSpPr>
        <p:spPr>
          <a:xfrm flipH="1">
            <a:off x="2451194" y="1528763"/>
            <a:ext cx="3873406"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2"/>
          <p:cNvCxnSpPr/>
          <p:nvPr/>
        </p:nvCxnSpPr>
        <p:spPr>
          <a:xfrm flipH="1">
            <a:off x="3275387" y="1528763"/>
            <a:ext cx="3049213"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4"/>
          <p:cNvCxnSpPr/>
          <p:nvPr/>
        </p:nvCxnSpPr>
        <p:spPr>
          <a:xfrm flipH="1">
            <a:off x="4099579" y="1528763"/>
            <a:ext cx="2225021"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36"/>
          <p:cNvCxnSpPr/>
          <p:nvPr/>
        </p:nvCxnSpPr>
        <p:spPr>
          <a:xfrm flipH="1">
            <a:off x="4923772" y="1528763"/>
            <a:ext cx="1400828"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8"/>
          <p:cNvCxnSpPr/>
          <p:nvPr/>
        </p:nvCxnSpPr>
        <p:spPr>
          <a:xfrm flipH="1">
            <a:off x="5747965" y="1528763"/>
            <a:ext cx="576635"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0"/>
          <p:cNvCxnSpPr/>
          <p:nvPr/>
        </p:nvCxnSpPr>
        <p:spPr>
          <a:xfrm>
            <a:off x="6324600" y="1528763"/>
            <a:ext cx="247557"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3" name="墨迹 2"/>
              <p14:cNvContentPartPr/>
              <p14:nvPr/>
            </p14:nvContentPartPr>
            <p14:xfrm>
              <a:off x="2882880" y="2158920"/>
              <a:ext cx="1645200" cy="1664280"/>
            </p14:xfrm>
          </p:contentPart>
        </mc:Choice>
        <mc:Fallback xmlns="">
          <p:pic>
            <p:nvPicPr>
              <p:cNvPr id="3" name="墨迹 2"/>
              <p:cNvPicPr/>
              <p:nvPr/>
            </p:nvPicPr>
            <p:blipFill>
              <a:blip r:embed="rId3"/>
              <a:stretch>
                <a:fillRect/>
              </a:stretch>
            </p:blipFill>
            <p:spPr>
              <a:xfrm>
                <a:off x="2867040" y="2095560"/>
                <a:ext cx="1676880" cy="1791000"/>
              </a:xfrm>
              <a:prstGeom prst="rect">
                <a:avLst/>
              </a:prstGeom>
            </p:spPr>
          </p:pic>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45</a:t>
            </a:fld>
            <a:r>
              <a:rPr lang="en-US" altLang="zh-CN"/>
              <a:t>/300</a:t>
            </a:r>
            <a:endParaRPr lang="zh-CN" altLang="en-US" dirty="0"/>
          </a:p>
        </p:txBody>
      </p:sp>
    </p:spTree>
    <p:extLst>
      <p:ext uri="{BB962C8B-B14F-4D97-AF65-F5344CB8AC3E}">
        <p14:creationId xmlns:p14="http://schemas.microsoft.com/office/powerpoint/2010/main" val="4277149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sp>
        <p:nvSpPr>
          <p:cNvPr id="49154" name="Title 1"/>
          <p:cNvSpPr>
            <a:spLocks noGrp="1"/>
          </p:cNvSpPr>
          <p:nvPr>
            <p:ph type="title"/>
          </p:nvPr>
        </p:nvSpPr>
        <p:spPr/>
        <p:txBody>
          <a:bodyPr>
            <a:normAutofit fontScale="90000"/>
          </a:bodyPr>
          <a:lstStyle/>
          <a:p>
            <a:r>
              <a:rPr lang="zh-CN" altLang="en-US" dirty="0"/>
              <a:t>怎么提取相关特征</a:t>
            </a:r>
            <a:r>
              <a:rPr lang="en-US" altLang="zh-CN" dirty="0"/>
              <a:t>(Feature)</a:t>
            </a:r>
          </a:p>
        </p:txBody>
      </p:sp>
      <p:grpSp>
        <p:nvGrpSpPr>
          <p:cNvPr id="49155" name="Group 84"/>
          <p:cNvGrpSpPr>
            <a:grpSpLocks/>
          </p:cNvGrpSpPr>
          <p:nvPr/>
        </p:nvGrpSpPr>
        <p:grpSpPr bwMode="auto">
          <a:xfrm>
            <a:off x="2176463" y="2321049"/>
            <a:ext cx="4670425" cy="1323975"/>
            <a:chOff x="1066" y="888"/>
            <a:chExt cx="3264" cy="960"/>
          </a:xfrm>
        </p:grpSpPr>
        <p:sp>
          <p:nvSpPr>
            <p:cNvPr id="49164" name="Oval 4"/>
            <p:cNvSpPr>
              <a:spLocks noChangeArrowheads="1"/>
            </p:cNvSpPr>
            <p:nvPr/>
          </p:nvSpPr>
          <p:spPr bwMode="auto">
            <a:xfrm>
              <a:off x="106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5" name="Oval 5"/>
            <p:cNvSpPr>
              <a:spLocks noChangeArrowheads="1"/>
            </p:cNvSpPr>
            <p:nvPr/>
          </p:nvSpPr>
          <p:spPr bwMode="auto">
            <a:xfrm>
              <a:off x="106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1</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6" name="Oval 6"/>
            <p:cNvSpPr>
              <a:spLocks noChangeArrowheads="1"/>
            </p:cNvSpPr>
            <p:nvPr/>
          </p:nvSpPr>
          <p:spPr bwMode="auto">
            <a:xfrm>
              <a:off x="1642"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p>
          </p:txBody>
        </p:sp>
        <p:sp>
          <p:nvSpPr>
            <p:cNvPr id="49167" name="Oval 7"/>
            <p:cNvSpPr>
              <a:spLocks noChangeArrowheads="1"/>
            </p:cNvSpPr>
            <p:nvPr/>
          </p:nvSpPr>
          <p:spPr bwMode="auto">
            <a:xfrm>
              <a:off x="1642"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2</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68" name="Oval 8"/>
            <p:cNvSpPr>
              <a:spLocks noChangeArrowheads="1"/>
            </p:cNvSpPr>
            <p:nvPr/>
          </p:nvSpPr>
          <p:spPr bwMode="auto">
            <a:xfrm>
              <a:off x="2218"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p>
          </p:txBody>
        </p:sp>
        <p:sp>
          <p:nvSpPr>
            <p:cNvPr id="49169" name="Oval 9"/>
            <p:cNvSpPr>
              <a:spLocks noChangeArrowheads="1"/>
            </p:cNvSpPr>
            <p:nvPr/>
          </p:nvSpPr>
          <p:spPr bwMode="auto">
            <a:xfrm>
              <a:off x="2218"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3</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0" name="Oval 10"/>
            <p:cNvSpPr>
              <a:spLocks noChangeArrowheads="1"/>
            </p:cNvSpPr>
            <p:nvPr/>
          </p:nvSpPr>
          <p:spPr bwMode="auto">
            <a:xfrm>
              <a:off x="2794"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p>
          </p:txBody>
        </p:sp>
        <p:sp>
          <p:nvSpPr>
            <p:cNvPr id="49171" name="Oval 11"/>
            <p:cNvSpPr>
              <a:spLocks noChangeArrowheads="1"/>
            </p:cNvSpPr>
            <p:nvPr/>
          </p:nvSpPr>
          <p:spPr bwMode="auto">
            <a:xfrm>
              <a:off x="2794"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4</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2" name="Oval 12"/>
            <p:cNvSpPr>
              <a:spLocks noChangeArrowheads="1"/>
            </p:cNvSpPr>
            <p:nvPr/>
          </p:nvSpPr>
          <p:spPr bwMode="auto">
            <a:xfrm>
              <a:off x="3370"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p>
          </p:txBody>
        </p:sp>
        <p:sp>
          <p:nvSpPr>
            <p:cNvPr id="49173" name="Oval 13"/>
            <p:cNvSpPr>
              <a:spLocks noChangeArrowheads="1"/>
            </p:cNvSpPr>
            <p:nvPr/>
          </p:nvSpPr>
          <p:spPr bwMode="auto">
            <a:xfrm>
              <a:off x="3370"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5</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sp>
          <p:nvSpPr>
            <p:cNvPr id="49174" name="Oval 14"/>
            <p:cNvSpPr>
              <a:spLocks noChangeArrowheads="1"/>
            </p:cNvSpPr>
            <p:nvPr/>
          </p:nvSpPr>
          <p:spPr bwMode="auto">
            <a:xfrm>
              <a:off x="3946" y="888"/>
              <a:ext cx="384" cy="384"/>
            </a:xfrm>
            <a:prstGeom prst="ellipse">
              <a:avLst/>
            </a:prstGeom>
            <a:solidFill>
              <a:srgbClr val="FFCC99"/>
            </a:solidFill>
            <a:ln w="12700" cap="sq">
              <a:solidFill>
                <a:srgbClr val="993300"/>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sym typeface="Symbol" pitchFamily="18" charset="2"/>
                </a:rPr>
                <a:t>Y</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p>
          </p:txBody>
        </p:sp>
        <p:sp>
          <p:nvSpPr>
            <p:cNvPr id="49175" name="Oval 15"/>
            <p:cNvSpPr>
              <a:spLocks noChangeArrowheads="1"/>
            </p:cNvSpPr>
            <p:nvPr/>
          </p:nvSpPr>
          <p:spPr bwMode="auto">
            <a:xfrm>
              <a:off x="3946" y="1464"/>
              <a:ext cx="384" cy="384"/>
            </a:xfrm>
            <a:prstGeom prst="ellipse">
              <a:avLst/>
            </a:prstGeom>
            <a:solidFill>
              <a:srgbClr val="99CCFF"/>
            </a:solidFill>
            <a:ln w="12700" cap="sq">
              <a:solidFill>
                <a:srgbClr val="0000FF"/>
              </a:solidFill>
              <a:round/>
              <a:headEnd type="none" w="sm" len="sm"/>
              <a:tailEnd type="none" w="sm" len="sm"/>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rPr>
                <a:t>x</a:t>
              </a:r>
              <a:r>
                <a:rPr kumimoji="0" lang="en-US" altLang="zh-CN" sz="2400" b="0" i="0" u="none" strike="noStrike" kern="1200" cap="none" spc="0" normalizeH="0" baseline="-25000" noProof="0">
                  <a:ln>
                    <a:noFill/>
                  </a:ln>
                  <a:solidFill>
                    <a:srgbClr val="000000"/>
                  </a:solidFill>
                  <a:effectLst/>
                  <a:uLnTx/>
                  <a:uFillTx/>
                  <a:latin typeface="Times New Roman" pitchFamily="18" charset="0"/>
                  <a:ea typeface="华文楷体" pitchFamily="2" charset="-122"/>
                  <a:cs typeface="+mn-cs"/>
                </a:rPr>
                <a:t>6</a:t>
              </a:r>
              <a:endParaRPr kumimoji="0" lang="en-US" altLang="zh-CN" sz="2400" b="0" i="0" u="none" strike="noStrike" kern="1200" cap="none" spc="0" normalizeH="0" baseline="0" noProof="0">
                <a:ln>
                  <a:noFill/>
                </a:ln>
                <a:solidFill>
                  <a:srgbClr val="000000"/>
                </a:solidFill>
                <a:effectLst/>
                <a:uLnTx/>
                <a:uFillTx/>
                <a:latin typeface="Times New Roman" pitchFamily="18" charset="0"/>
                <a:ea typeface="华文楷体" pitchFamily="2" charset="-122"/>
                <a:cs typeface="+mn-cs"/>
              </a:endParaRPr>
            </a:p>
          </p:txBody>
        </p:sp>
        <p:cxnSp>
          <p:nvCxnSpPr>
            <p:cNvPr id="49176" name="AutoShape 17"/>
            <p:cNvCxnSpPr>
              <a:cxnSpLocks noChangeShapeType="1"/>
              <a:stCxn id="49164" idx="4"/>
              <a:endCxn id="49165" idx="0"/>
            </p:cNvCxnSpPr>
            <p:nvPr/>
          </p:nvCxnSpPr>
          <p:spPr bwMode="auto">
            <a:xfrm>
              <a:off x="125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7" name="AutoShape 18"/>
            <p:cNvCxnSpPr>
              <a:cxnSpLocks noChangeShapeType="1"/>
              <a:stCxn id="49166" idx="4"/>
              <a:endCxn id="49167" idx="0"/>
            </p:cNvCxnSpPr>
            <p:nvPr/>
          </p:nvCxnSpPr>
          <p:spPr bwMode="auto">
            <a:xfrm>
              <a:off x="1834"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8" name="AutoShape 19"/>
            <p:cNvCxnSpPr>
              <a:cxnSpLocks noChangeShapeType="1"/>
            </p:cNvCxnSpPr>
            <p:nvPr/>
          </p:nvCxnSpPr>
          <p:spPr bwMode="auto">
            <a:xfrm>
              <a:off x="2410"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79" name="AutoShape 20"/>
            <p:cNvCxnSpPr>
              <a:cxnSpLocks noChangeShapeType="1"/>
            </p:cNvCxnSpPr>
            <p:nvPr/>
          </p:nvCxnSpPr>
          <p:spPr bwMode="auto">
            <a:xfrm>
              <a:off x="2986"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0" name="AutoShape 21"/>
            <p:cNvCxnSpPr>
              <a:cxnSpLocks noChangeShapeType="1"/>
            </p:cNvCxnSpPr>
            <p:nvPr/>
          </p:nvCxnSpPr>
          <p:spPr bwMode="auto">
            <a:xfrm>
              <a:off x="3562"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1" name="AutoShape 22"/>
            <p:cNvCxnSpPr>
              <a:cxnSpLocks noChangeShapeType="1"/>
            </p:cNvCxnSpPr>
            <p:nvPr/>
          </p:nvCxnSpPr>
          <p:spPr bwMode="auto">
            <a:xfrm>
              <a:off x="4138" y="1272"/>
              <a:ext cx="0" cy="192"/>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2" name="AutoShape 23"/>
            <p:cNvCxnSpPr>
              <a:cxnSpLocks noChangeShapeType="1"/>
              <a:stCxn id="49164" idx="6"/>
              <a:endCxn id="49166" idx="2"/>
            </p:cNvCxnSpPr>
            <p:nvPr/>
          </p:nvCxnSpPr>
          <p:spPr bwMode="auto">
            <a:xfrm>
              <a:off x="1450"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3" name="AutoShape 24"/>
            <p:cNvCxnSpPr>
              <a:cxnSpLocks noChangeShapeType="1"/>
            </p:cNvCxnSpPr>
            <p:nvPr/>
          </p:nvCxnSpPr>
          <p:spPr bwMode="auto">
            <a:xfrm>
              <a:off x="2026"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4" name="AutoShape 25"/>
            <p:cNvCxnSpPr>
              <a:cxnSpLocks noChangeShapeType="1"/>
            </p:cNvCxnSpPr>
            <p:nvPr/>
          </p:nvCxnSpPr>
          <p:spPr bwMode="auto">
            <a:xfrm>
              <a:off x="2602"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5" name="AutoShape 26"/>
            <p:cNvCxnSpPr>
              <a:cxnSpLocks noChangeShapeType="1"/>
            </p:cNvCxnSpPr>
            <p:nvPr/>
          </p:nvCxnSpPr>
          <p:spPr bwMode="auto">
            <a:xfrm>
              <a:off x="3178"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cxnSp>
          <p:nvCxnSpPr>
            <p:cNvPr id="49186" name="AutoShape 27"/>
            <p:cNvCxnSpPr>
              <a:cxnSpLocks noChangeShapeType="1"/>
            </p:cNvCxnSpPr>
            <p:nvPr/>
          </p:nvCxnSpPr>
          <p:spPr bwMode="auto">
            <a:xfrm>
              <a:off x="3754" y="1080"/>
              <a:ext cx="192" cy="0"/>
            </a:xfrm>
            <a:prstGeom prst="straightConnector1">
              <a:avLst/>
            </a:prstGeom>
            <a:noFill/>
            <a:ln w="12700" cap="sq">
              <a:solidFill>
                <a:schemeClr val="tx1"/>
              </a:solidFill>
              <a:round/>
              <a:headEnd type="none" w="sm" len="sm"/>
              <a:tailEnd type="none" w="sm" len="sm"/>
            </a:ln>
            <a:extLst>
              <a:ext uri="{909E8E84-426E-40DD-AFC4-6F175D3DCCD1}">
                <a14:hiddenFill xmlns:a14="http://schemas.microsoft.com/office/drawing/2010/main">
                  <a:noFill/>
                </a14:hiddenFill>
              </a:ext>
            </a:extLst>
          </p:spPr>
        </p:cxnSp>
      </p:grpSp>
      <p:sp>
        <p:nvSpPr>
          <p:cNvPr id="49157" name="TextBox 28"/>
          <p:cNvSpPr txBox="1">
            <a:spLocks noChangeArrowheads="1"/>
          </p:cNvSpPr>
          <p:nvPr/>
        </p:nvSpPr>
        <p:spPr bwMode="auto">
          <a:xfrm>
            <a:off x="4724400" y="1066800"/>
            <a:ext cx="3200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rPr>
              <a:t>Trigram</a:t>
            </a:r>
            <a:r>
              <a:rPr kumimoji="0" lang="en-US" altLang="zh-CN" sz="2400" b="0" i="0" u="sng" strike="noStrike" kern="1200" cap="none" spc="0" normalizeH="0" baseline="0" noProof="0" dirty="0">
                <a:ln>
                  <a:noFill/>
                </a:ln>
                <a:solidFill>
                  <a:srgbClr val="000000"/>
                </a:solidFill>
                <a:effectLst/>
                <a:uLnTx/>
                <a:uFillTx/>
                <a:latin typeface="Calibri" pitchFamily="34" charset="0"/>
                <a:ea typeface="华文楷体" pitchFamily="2" charset="-122"/>
                <a:cs typeface="+mn-cs"/>
              </a:rPr>
              <a:t> features</a:t>
            </a:r>
          </a:p>
        </p:txBody>
      </p:sp>
      <p:cxnSp>
        <p:nvCxnSpPr>
          <p:cNvPr id="36" name="Straight Arrow Connector 30"/>
          <p:cNvCxnSpPr/>
          <p:nvPr/>
        </p:nvCxnSpPr>
        <p:spPr>
          <a:xfrm flipH="1">
            <a:off x="2451194" y="1528763"/>
            <a:ext cx="3873406"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2"/>
          <p:cNvCxnSpPr/>
          <p:nvPr/>
        </p:nvCxnSpPr>
        <p:spPr>
          <a:xfrm flipH="1">
            <a:off x="3275387" y="1528763"/>
            <a:ext cx="3049213"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4"/>
          <p:cNvCxnSpPr/>
          <p:nvPr/>
        </p:nvCxnSpPr>
        <p:spPr>
          <a:xfrm flipH="1">
            <a:off x="4099579" y="1528763"/>
            <a:ext cx="2225021"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36"/>
          <p:cNvCxnSpPr/>
          <p:nvPr/>
        </p:nvCxnSpPr>
        <p:spPr>
          <a:xfrm flipH="1">
            <a:off x="4923772" y="1528763"/>
            <a:ext cx="1400828"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8"/>
          <p:cNvCxnSpPr/>
          <p:nvPr/>
        </p:nvCxnSpPr>
        <p:spPr>
          <a:xfrm flipH="1">
            <a:off x="5747965" y="1528763"/>
            <a:ext cx="576635"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0"/>
          <p:cNvCxnSpPr/>
          <p:nvPr/>
        </p:nvCxnSpPr>
        <p:spPr>
          <a:xfrm>
            <a:off x="6324600" y="1528763"/>
            <a:ext cx="247557" cy="7922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2">
            <p14:nvContentPartPr>
              <p14:cNvPr id="2" name="墨迹 1"/>
              <p14:cNvContentPartPr/>
              <p14:nvPr/>
            </p14:nvContentPartPr>
            <p14:xfrm>
              <a:off x="1892160" y="2101680"/>
              <a:ext cx="2699280" cy="1683360"/>
            </p14:xfrm>
          </p:contentPart>
        </mc:Choice>
        <mc:Fallback xmlns="">
          <p:pic>
            <p:nvPicPr>
              <p:cNvPr id="2" name="墨迹 1"/>
              <p:cNvPicPr/>
              <p:nvPr/>
            </p:nvPicPr>
            <p:blipFill>
              <a:blip r:embed="rId3"/>
              <a:stretch>
                <a:fillRect/>
              </a:stretch>
            </p:blipFill>
            <p:spPr>
              <a:xfrm>
                <a:off x="1876320" y="2038320"/>
                <a:ext cx="2730960" cy="1810080"/>
              </a:xfrm>
              <a:prstGeom prst="rect">
                <a:avLst/>
              </a:prstGeom>
            </p:spPr>
          </p:pic>
        </mc:Fallback>
      </mc:AlternateContent>
      <p:sp>
        <p:nvSpPr>
          <p:cNvPr id="5" name="灯片编号占位符 4"/>
          <p:cNvSpPr>
            <a:spLocks noGrp="1"/>
          </p:cNvSpPr>
          <p:nvPr>
            <p:ph type="sldNum" sz="quarter" idx="10"/>
          </p:nvPr>
        </p:nvSpPr>
        <p:spPr/>
        <p:txBody>
          <a:bodyPr/>
          <a:lstStyle/>
          <a:p>
            <a:fld id="{0C913308-F349-4B6D-A68A-DD1791B4A57B}" type="slidenum">
              <a:rPr lang="zh-CN" altLang="en-US" smtClean="0"/>
              <a:pPr/>
              <a:t>46</a:t>
            </a:fld>
            <a:r>
              <a:rPr lang="en-US" altLang="zh-CN"/>
              <a:t>/300</a:t>
            </a:r>
            <a:endParaRPr lang="zh-CN" altLang="en-US" dirty="0"/>
          </a:p>
        </p:txBody>
      </p:sp>
    </p:spTree>
    <p:extLst>
      <p:ext uri="{BB962C8B-B14F-4D97-AF65-F5344CB8AC3E}">
        <p14:creationId xmlns:p14="http://schemas.microsoft.com/office/powerpoint/2010/main" val="155379904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简单分类问题</a:t>
            </a:r>
            <a:endParaRPr lang="en-US" altLang="zh-CN" dirty="0"/>
          </a:p>
          <a:p>
            <a:endParaRPr lang="en-US" altLang="zh-CN" dirty="0"/>
          </a:p>
          <a:p>
            <a:pPr lvl="1"/>
            <a:r>
              <a:rPr lang="zh-CN" altLang="en-US" dirty="0"/>
              <a:t>感知器模型</a:t>
            </a:r>
            <a:r>
              <a:rPr lang="en-US" altLang="zh-CN" dirty="0"/>
              <a:t>(perceptron)</a:t>
            </a:r>
          </a:p>
          <a:p>
            <a:pPr lvl="1"/>
            <a:endParaRPr lang="en-US" altLang="zh-CN" dirty="0"/>
          </a:p>
          <a:p>
            <a:pPr lvl="1"/>
            <a:endParaRPr lang="en-US" altLang="zh-CN" dirty="0"/>
          </a:p>
          <a:p>
            <a:pPr lvl="1"/>
            <a:r>
              <a:rPr lang="zh-CN" altLang="en-US" dirty="0">
                <a:solidFill>
                  <a:srgbClr val="FF0000"/>
                </a:solidFill>
              </a:rPr>
              <a:t>支持向量机模型</a:t>
            </a:r>
            <a:r>
              <a:rPr lang="en-US" altLang="zh-CN" dirty="0">
                <a:solidFill>
                  <a:srgbClr val="FF0000"/>
                </a:solidFill>
              </a:rPr>
              <a:t>(support vector machine, SVM)</a:t>
            </a:r>
            <a:endParaRPr lang="zh-CN" altLang="en-US" dirty="0">
              <a:solidFill>
                <a:srgbClr val="FF0000"/>
              </a:solidFill>
            </a:endParaRPr>
          </a:p>
        </p:txBody>
      </p:sp>
      <p:sp>
        <p:nvSpPr>
          <p:cNvPr id="3" name="标题 2"/>
          <p:cNvSpPr>
            <a:spLocks noGrp="1"/>
          </p:cNvSpPr>
          <p:nvPr>
            <p:ph type="title"/>
          </p:nvPr>
        </p:nvSpPr>
        <p:spPr/>
        <p:txBody>
          <a:bodyPr>
            <a:normAutofit fontScale="90000"/>
          </a:bodyPr>
          <a:lstStyle/>
          <a:p>
            <a:r>
              <a:rPr lang="zh-CN" altLang="en-US" dirty="0"/>
              <a:t>大纲</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47</a:t>
            </a:fld>
            <a:r>
              <a:rPr lang="en-US" altLang="zh-CN"/>
              <a:t>/300</a:t>
            </a:r>
            <a:endParaRPr lang="zh-CN" altLang="en-US" dirty="0"/>
          </a:p>
        </p:txBody>
      </p:sp>
    </p:spTree>
    <p:extLst>
      <p:ext uri="{BB962C8B-B14F-4D97-AF65-F5344CB8AC3E}">
        <p14:creationId xmlns:p14="http://schemas.microsoft.com/office/powerpoint/2010/main" val="8591047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二元分类器的新问题</a:t>
            </a:r>
          </a:p>
        </p:txBody>
      </p:sp>
      <p:pic>
        <p:nvPicPr>
          <p:cNvPr id="1026" name="Picture 2" descr="C:\Users\sun\Desktop\图片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4338" y="1392238"/>
            <a:ext cx="8313737" cy="407193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48</a:t>
            </a:fld>
            <a:r>
              <a:rPr lang="en-US" altLang="zh-CN"/>
              <a:t>/300</a:t>
            </a:r>
            <a:endParaRPr lang="zh-CN" altLang="en-US" dirty="0"/>
          </a:p>
        </p:txBody>
      </p:sp>
    </p:spTree>
    <p:extLst>
      <p:ext uri="{BB962C8B-B14F-4D97-AF65-F5344CB8AC3E}">
        <p14:creationId xmlns:p14="http://schemas.microsoft.com/office/powerpoint/2010/main" val="40114908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二元分类器的新问题</a:t>
            </a:r>
          </a:p>
        </p:txBody>
      </p:sp>
      <p:pic>
        <p:nvPicPr>
          <p:cNvPr id="2050" name="Picture 2" descr="C:\Users\sun\Desktop\图片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8" y="1392238"/>
            <a:ext cx="7845425" cy="407193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49</a:t>
            </a:fld>
            <a:r>
              <a:rPr lang="en-US" altLang="zh-CN"/>
              <a:t>/300</a:t>
            </a:r>
            <a:endParaRPr lang="zh-CN" altLang="en-US" dirty="0"/>
          </a:p>
        </p:txBody>
      </p:sp>
    </p:spTree>
    <p:extLst>
      <p:ext uri="{BB962C8B-B14F-4D97-AF65-F5344CB8AC3E}">
        <p14:creationId xmlns:p14="http://schemas.microsoft.com/office/powerpoint/2010/main" val="3694057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sz="2400" dirty="0"/>
              <a:t>自然语言处理是通过建立形式化的计算模型来分析、理解和处理自然语言</a:t>
            </a:r>
          </a:p>
          <a:p>
            <a:pPr lvl="1"/>
            <a:r>
              <a:rPr lang="zh-CN" altLang="en-US" dirty="0">
                <a:solidFill>
                  <a:schemeClr val="accent2">
                    <a:lumMod val="75000"/>
                  </a:schemeClr>
                </a:solidFill>
              </a:rPr>
              <a:t>什么是自然语言：指人类使用的语言，如汉语、英语等</a:t>
            </a:r>
            <a:endParaRPr lang="en-US" altLang="zh-CN" dirty="0">
              <a:solidFill>
                <a:schemeClr val="accent2">
                  <a:lumMod val="75000"/>
                </a:schemeClr>
              </a:solidFill>
            </a:endParaRPr>
          </a:p>
          <a:p>
            <a:pPr lvl="1"/>
            <a:r>
              <a:rPr lang="zh-CN" altLang="en-US" dirty="0"/>
              <a:t>语言是思维的载体，是人际交流的工具</a:t>
            </a:r>
            <a:endParaRPr lang="en-US" altLang="zh-CN" dirty="0"/>
          </a:p>
          <a:p>
            <a:pPr lvl="1"/>
            <a:r>
              <a:rPr lang="zh-CN" altLang="en-US" b="0" dirty="0"/>
              <a:t>语言的两种属性－文字和声音</a:t>
            </a:r>
          </a:p>
          <a:p>
            <a:pPr lvl="1"/>
            <a:r>
              <a:rPr lang="zh-CN" altLang="en-US" b="0" dirty="0"/>
              <a:t>人类历史上以语言文字形式记载和流传的知识占知识总量的</a:t>
            </a:r>
            <a:r>
              <a:rPr lang="en-US" altLang="zh-CN" dirty="0"/>
              <a:t>80</a:t>
            </a:r>
            <a:r>
              <a:rPr lang="zh-CN" altLang="en-US" b="0" dirty="0"/>
              <a:t>％以上</a:t>
            </a:r>
            <a:endParaRPr lang="en-US" altLang="zh-CN" dirty="0"/>
          </a:p>
          <a:p>
            <a:endParaRPr lang="en-US" altLang="zh-CN" dirty="0"/>
          </a:p>
          <a:p>
            <a:r>
              <a:rPr lang="zh-CN" altLang="en-US" sz="2400" dirty="0"/>
              <a:t>其它术语</a:t>
            </a:r>
            <a:endParaRPr lang="en-US" altLang="zh-CN" sz="2400" dirty="0"/>
          </a:p>
          <a:p>
            <a:pPr lvl="1"/>
            <a:r>
              <a:rPr lang="zh-CN" altLang="en-US" sz="2000" dirty="0"/>
              <a:t>计算语言学</a:t>
            </a:r>
            <a:r>
              <a:rPr lang="en-US" altLang="zh-CN" sz="2000" dirty="0"/>
              <a:t>(Computational Linguistics)</a:t>
            </a:r>
          </a:p>
          <a:p>
            <a:pPr lvl="1"/>
            <a:r>
              <a:rPr lang="zh-CN" altLang="en-US" sz="2000" dirty="0"/>
              <a:t>自然语言理解</a:t>
            </a:r>
            <a:r>
              <a:rPr lang="en-US" altLang="zh-CN" sz="2000" dirty="0"/>
              <a:t>(Natural Language Understanding)</a:t>
            </a:r>
          </a:p>
          <a:p>
            <a:pPr lvl="1"/>
            <a:r>
              <a:rPr lang="zh-CN" altLang="en-US" sz="2000" dirty="0"/>
              <a:t>人类语言技术</a:t>
            </a:r>
            <a:r>
              <a:rPr lang="en-US" altLang="zh-CN" sz="2000" dirty="0"/>
              <a:t>(Human Language Technology)</a:t>
            </a:r>
          </a:p>
        </p:txBody>
      </p:sp>
      <p:sp>
        <p:nvSpPr>
          <p:cNvPr id="2" name="标题 1"/>
          <p:cNvSpPr>
            <a:spLocks noGrp="1"/>
          </p:cNvSpPr>
          <p:nvPr>
            <p:ph type="title"/>
          </p:nvPr>
        </p:nvSpPr>
        <p:spPr/>
        <p:txBody>
          <a:bodyPr>
            <a:normAutofit fontScale="90000"/>
          </a:bodyPr>
          <a:lstStyle/>
          <a:p>
            <a:r>
              <a:rPr lang="zh-CN" altLang="en-US" dirty="0"/>
              <a:t>自然语言处理是什么？</a:t>
            </a:r>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5</a:t>
            </a:fld>
            <a:r>
              <a:rPr lang="en-US" altLang="zh-CN"/>
              <a:t>/300</a:t>
            </a:r>
            <a:endParaRPr lang="zh-CN" altLang="en-US" dirty="0"/>
          </a:p>
        </p:txBody>
      </p:sp>
    </p:spTree>
    <p:extLst>
      <p:ext uri="{BB962C8B-B14F-4D97-AF65-F5344CB8AC3E}">
        <p14:creationId xmlns:p14="http://schemas.microsoft.com/office/powerpoint/2010/main" val="329945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 calcmode="lin" valueType="num">
                                      <p:cBhvr additive="base">
                                        <p:cTn id="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anim calcmode="lin" valueType="num">
                                      <p:cBhvr additive="base">
                                        <p:cTn id="1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anim calcmode="lin" valueType="num">
                                      <p:cBhvr additive="base">
                                        <p:cTn id="1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8" end="8"/>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 calcmode="lin" valueType="num">
                                      <p:cBhvr additive="base">
                                        <p:cTn id="19"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二元分类器的新问题</a:t>
            </a:r>
          </a:p>
        </p:txBody>
      </p:sp>
      <p:pic>
        <p:nvPicPr>
          <p:cNvPr id="3074" name="Picture 2" descr="C:\Users\sun\Desktop\图片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8" y="1389063"/>
            <a:ext cx="7845425" cy="407828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50</a:t>
            </a:fld>
            <a:r>
              <a:rPr lang="en-US" altLang="zh-CN"/>
              <a:t>/300</a:t>
            </a:r>
            <a:endParaRPr lang="zh-CN" altLang="en-US" dirty="0"/>
          </a:p>
        </p:txBody>
      </p:sp>
    </p:spTree>
    <p:extLst>
      <p:ext uri="{BB962C8B-B14F-4D97-AF65-F5344CB8AC3E}">
        <p14:creationId xmlns:p14="http://schemas.microsoft.com/office/powerpoint/2010/main" val="9708234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二元分类器的新问题</a:t>
            </a:r>
          </a:p>
        </p:txBody>
      </p:sp>
      <p:pic>
        <p:nvPicPr>
          <p:cNvPr id="4098" name="Picture 2" descr="C:\Users\sun\Desktop\图片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88" y="1389063"/>
            <a:ext cx="7845425" cy="407828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51</a:t>
            </a:fld>
            <a:r>
              <a:rPr lang="en-US" altLang="zh-CN"/>
              <a:t>/300</a:t>
            </a:r>
            <a:endParaRPr lang="zh-CN" altLang="en-US" dirty="0"/>
          </a:p>
        </p:txBody>
      </p:sp>
    </p:spTree>
    <p:extLst>
      <p:ext uri="{BB962C8B-B14F-4D97-AF65-F5344CB8AC3E}">
        <p14:creationId xmlns:p14="http://schemas.microsoft.com/office/powerpoint/2010/main" val="4395827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二元分类器的新问题</a:t>
            </a:r>
          </a:p>
        </p:txBody>
      </p:sp>
      <p:pic>
        <p:nvPicPr>
          <p:cNvPr id="4098" name="Picture 2" descr="C:\Users\sun\Desktop\图片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288" y="1389063"/>
            <a:ext cx="7845425" cy="407828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619672" y="5734997"/>
            <a:ext cx="5832648" cy="646331"/>
          </a:xfrm>
          <a:prstGeom prst="rect">
            <a:avLst/>
          </a:prstGeom>
          <a:ln w="15875">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感知器属于</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大边界分类器</a:t>
            </a:r>
            <a:r>
              <a:rPr kumimoji="0" lang="en-US" altLang="zh-CN" sz="1800" b="1" i="0" u="none" strike="noStrike" kern="1200" cap="none" spc="0" normalizeH="0" baseline="0" noProof="0" dirty="0">
                <a:ln>
                  <a:noFill/>
                </a:ln>
                <a:solidFill>
                  <a:srgbClr val="FF0000"/>
                </a:solidFill>
                <a:effectLst/>
                <a:uLnTx/>
                <a:uFillTx/>
                <a:latin typeface="Arial"/>
                <a:ea typeface="宋体"/>
                <a:cs typeface="+mn-cs"/>
              </a:rPr>
              <a:t>(large margin classifier)</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，产生的结果可能是其中</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任意一个分界线</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52</a:t>
            </a:fld>
            <a:r>
              <a:rPr lang="en-US" altLang="zh-CN"/>
              <a:t>/300</a:t>
            </a:r>
            <a:endParaRPr lang="zh-CN" altLang="en-US" dirty="0"/>
          </a:p>
        </p:txBody>
      </p:sp>
    </p:spTree>
    <p:extLst>
      <p:ext uri="{BB962C8B-B14F-4D97-AF65-F5344CB8AC3E}">
        <p14:creationId xmlns:p14="http://schemas.microsoft.com/office/powerpoint/2010/main" val="31948907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最大边界理论（</a:t>
            </a:r>
            <a:r>
              <a:rPr lang="en-US" altLang="zh-CN" dirty="0"/>
              <a:t>Maximum Margin</a:t>
            </a:r>
            <a:r>
              <a:rPr lang="zh-CN" altLang="en-US" dirty="0"/>
              <a:t>）</a:t>
            </a:r>
          </a:p>
        </p:txBody>
      </p:sp>
      <p:pic>
        <p:nvPicPr>
          <p:cNvPr id="5122" name="Picture 2" descr="C:\Users\sun\Desktop\图片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950913"/>
            <a:ext cx="8435975" cy="49561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53</a:t>
            </a:fld>
            <a:r>
              <a:rPr lang="en-US" altLang="zh-CN"/>
              <a:t>/300</a:t>
            </a:r>
            <a:endParaRPr lang="zh-CN" altLang="en-US" dirty="0"/>
          </a:p>
        </p:txBody>
      </p:sp>
    </p:spTree>
    <p:extLst>
      <p:ext uri="{BB962C8B-B14F-4D97-AF65-F5344CB8AC3E}">
        <p14:creationId xmlns:p14="http://schemas.microsoft.com/office/powerpoint/2010/main" val="34415011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sun\Desktop\图片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013" y="950913"/>
            <a:ext cx="8435975" cy="4956175"/>
          </a:xfrm>
          <a:prstGeom prst="rect">
            <a:avLst/>
          </a:prstGeom>
          <a:noFill/>
          <a:extLst>
            <a:ext uri="{909E8E84-426E-40DD-AFC4-6F175D3DCCD1}">
              <a14:hiddenFill xmlns:a14="http://schemas.microsoft.com/office/drawing/2010/main">
                <a:solidFill>
                  <a:srgbClr val="FFFFFF"/>
                </a:solidFill>
              </a14:hiddenFill>
            </a:ext>
          </a:extLst>
        </p:spPr>
      </p:pic>
      <p:sp>
        <p:nvSpPr>
          <p:cNvPr id="4" name="内容占位符 3"/>
          <p:cNvSpPr>
            <a:spLocks noGrp="1"/>
          </p:cNvSpPr>
          <p:nvPr>
            <p:ph idx="1"/>
          </p:nvPr>
        </p:nvSpPr>
        <p:spPr/>
        <p:txBody>
          <a:bodyPr/>
          <a:lstStyle/>
          <a:p>
            <a:endParaRPr lang="zh-CN" altLang="en-US"/>
          </a:p>
        </p:txBody>
      </p:sp>
      <p:sp>
        <p:nvSpPr>
          <p:cNvPr id="3" name="标题 2"/>
          <p:cNvSpPr>
            <a:spLocks noGrp="1"/>
          </p:cNvSpPr>
          <p:nvPr>
            <p:ph type="title"/>
          </p:nvPr>
        </p:nvSpPr>
        <p:spPr/>
        <p:txBody>
          <a:bodyPr>
            <a:normAutofit fontScale="90000"/>
          </a:bodyPr>
          <a:lstStyle/>
          <a:p>
            <a:r>
              <a:rPr lang="zh-CN" altLang="en-US" dirty="0"/>
              <a:t>最大边界理论（</a:t>
            </a:r>
            <a:r>
              <a:rPr lang="en-US" altLang="zh-CN" dirty="0"/>
              <a:t>Maximum Margin</a:t>
            </a:r>
            <a:r>
              <a:rPr lang="zh-CN" altLang="en-US" dirty="0"/>
              <a:t>）</a:t>
            </a:r>
          </a:p>
        </p:txBody>
      </p:sp>
      <p:sp>
        <p:nvSpPr>
          <p:cNvPr id="5" name="Text Box 57"/>
          <p:cNvSpPr txBox="1">
            <a:spLocks noChangeArrowheads="1"/>
          </p:cNvSpPr>
          <p:nvPr/>
        </p:nvSpPr>
        <p:spPr bwMode="auto">
          <a:xfrm>
            <a:off x="245046" y="2851189"/>
            <a:ext cx="1590650" cy="3031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zh-CN" altLang="en-US" sz="2000" b="0" i="0" u="none" strike="noStrike" kern="1200" cap="none" spc="0" normalizeH="0" baseline="0" noProof="0" dirty="0">
                <a:ln>
                  <a:noFill/>
                </a:ln>
                <a:solidFill>
                  <a:srgbClr val="9999FF">
                    <a:lumMod val="75000"/>
                  </a:srgbClr>
                </a:solidFill>
                <a:effectLst/>
                <a:uLnTx/>
                <a:uFillTx/>
                <a:latin typeface="Tahoma" pitchFamily="34" charset="0"/>
                <a:ea typeface="宋体"/>
                <a:cs typeface="+mn-cs"/>
              </a:rPr>
              <a:t>边界上的这些数据点被称为支持向量</a:t>
            </a:r>
            <a:r>
              <a:rPr kumimoji="0" lang="en-US" altLang="zh-CN" sz="2000" b="0" i="0" u="none" strike="noStrike" kern="1200" cap="none" spc="0" normalizeH="0" baseline="0" noProof="0" dirty="0">
                <a:ln>
                  <a:noFill/>
                </a:ln>
                <a:solidFill>
                  <a:srgbClr val="9999FF">
                    <a:lumMod val="75000"/>
                  </a:srgbClr>
                </a:solidFill>
                <a:effectLst/>
                <a:uLnTx/>
                <a:uFillTx/>
                <a:latin typeface="Tahoma" pitchFamily="34" charset="0"/>
                <a:ea typeface="宋体"/>
                <a:cs typeface="+mn-cs"/>
              </a:rPr>
              <a:t>(support vectors)</a:t>
            </a:r>
          </a:p>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endParaRPr kumimoji="0" lang="en-US" altLang="zh-CN" sz="1100" b="0" i="0" u="none" strike="noStrike" kern="1200" cap="none" spc="0" normalizeH="0" baseline="0" noProof="0" dirty="0">
              <a:ln>
                <a:noFill/>
              </a:ln>
              <a:solidFill>
                <a:srgbClr val="9999FF">
                  <a:lumMod val="75000"/>
                </a:srgbClr>
              </a:solidFill>
              <a:effectLst/>
              <a:uLnTx/>
              <a:uFillTx/>
              <a:latin typeface="Tahoma" pitchFamily="34" charset="0"/>
              <a:ea typeface="宋体"/>
              <a:cs typeface="+mn-cs"/>
            </a:endParaRPr>
          </a:p>
          <a:p>
            <a:pPr marL="0" marR="0" lvl="0" indent="0" algn="l" defTabSz="914400" rtl="0" eaLnBrk="1" fontAlgn="auto" latinLnBrk="0" hangingPunct="1">
              <a:lnSpc>
                <a:spcPct val="100000"/>
              </a:lnSpc>
              <a:spcBef>
                <a:spcPct val="50000"/>
              </a:spcBef>
              <a:spcAft>
                <a:spcPts val="0"/>
              </a:spcAft>
              <a:buClr>
                <a:srgbClr val="000000"/>
              </a:buClr>
              <a:buSzTx/>
              <a:buFontTx/>
              <a:buNone/>
              <a:tabLst/>
              <a:defRPr/>
            </a:pPr>
            <a:r>
              <a:rPr kumimoji="0" lang="zh-CN" altLang="en-US" sz="2000" b="0" i="0" u="none" strike="noStrike" kern="1200" cap="none" spc="0" normalizeH="0" baseline="0" noProof="0" dirty="0">
                <a:ln>
                  <a:noFill/>
                </a:ln>
                <a:solidFill>
                  <a:srgbClr val="9999FF">
                    <a:lumMod val="75000"/>
                  </a:srgbClr>
                </a:solidFill>
                <a:effectLst/>
                <a:uLnTx/>
                <a:uFillTx/>
                <a:latin typeface="Tahoma" pitchFamily="34" charset="0"/>
                <a:ea typeface="宋体"/>
                <a:cs typeface="+mn-cs"/>
              </a:rPr>
              <a:t>这是支持向量机名字的由来</a:t>
            </a:r>
            <a:endParaRPr kumimoji="0" lang="en-US" altLang="zh-CN" sz="2000" b="0" i="0" u="none" strike="noStrike" kern="1200" cap="none" spc="0" normalizeH="0" baseline="0" noProof="0" dirty="0">
              <a:ln>
                <a:noFill/>
              </a:ln>
              <a:solidFill>
                <a:srgbClr val="9999FF">
                  <a:lumMod val="75000"/>
                </a:srgbClr>
              </a:solidFill>
              <a:effectLst/>
              <a:uLnTx/>
              <a:uFillTx/>
              <a:latin typeface="Tahoma" pitchFamily="34" charset="0"/>
              <a:ea typeface="宋体"/>
              <a:cs typeface="+mn-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54</a:t>
            </a:fld>
            <a:r>
              <a:rPr lang="en-US" altLang="zh-CN"/>
              <a:t>/300</a:t>
            </a:r>
            <a:endParaRPr lang="zh-CN" altLang="en-US" dirty="0"/>
          </a:p>
        </p:txBody>
      </p:sp>
    </p:spTree>
    <p:extLst>
      <p:ext uri="{BB962C8B-B14F-4D97-AF65-F5344CB8AC3E}">
        <p14:creationId xmlns:p14="http://schemas.microsoft.com/office/powerpoint/2010/main" val="136884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3"/>
          <p:cNvSpPr>
            <a:spLocks noGrp="1" noChangeArrowheads="1"/>
          </p:cNvSpPr>
          <p:nvPr>
            <p:ph idx="1"/>
          </p:nvPr>
        </p:nvSpPr>
        <p:spPr/>
        <p:txBody>
          <a:bodyPr/>
          <a:lstStyle/>
          <a:p>
            <a:r>
              <a:rPr lang="zh-CN" altLang="en-US" sz="2400" dirty="0">
                <a:ea typeface="宋体" pitchFamily="2" charset="-122"/>
              </a:rPr>
              <a:t>从数据点</a:t>
            </a:r>
            <a:r>
              <a:rPr lang="en-US" altLang="zh-CN" sz="2400" dirty="0">
                <a:ea typeface="宋体" pitchFamily="2" charset="-122"/>
              </a:rPr>
              <a:t> </a:t>
            </a:r>
            <a:r>
              <a:rPr lang="en-US" altLang="zh-CN" sz="2400" b="1" dirty="0">
                <a:ea typeface="宋体" pitchFamily="2" charset="-122"/>
              </a:rPr>
              <a:t>x</a:t>
            </a:r>
            <a:r>
              <a:rPr lang="en-US" altLang="zh-CN" sz="2400" i="1" baseline="-25000" dirty="0">
                <a:ea typeface="宋体" pitchFamily="2" charset="-122"/>
              </a:rPr>
              <a:t>i</a:t>
            </a:r>
            <a:r>
              <a:rPr lang="en-US" altLang="zh-CN" sz="2400" dirty="0">
                <a:ea typeface="宋体" pitchFamily="2" charset="-122"/>
              </a:rPr>
              <a:t> </a:t>
            </a:r>
            <a:r>
              <a:rPr lang="zh-CN" altLang="en-US" sz="2400" dirty="0">
                <a:ea typeface="宋体" pitchFamily="2" charset="-122"/>
              </a:rPr>
              <a:t>到分界线的距离为</a:t>
            </a:r>
            <a:r>
              <a:rPr lang="en-US" altLang="zh-CN" sz="2400" dirty="0">
                <a:ea typeface="宋体" pitchFamily="2" charset="-122"/>
              </a:rPr>
              <a:t> </a:t>
            </a:r>
          </a:p>
          <a:p>
            <a:endParaRPr lang="en-US" altLang="zh-CN" sz="2400" i="1" dirty="0">
              <a:cs typeface="Times New Roman" pitchFamily="18" charset="0"/>
            </a:endParaRPr>
          </a:p>
          <a:p>
            <a:r>
              <a:rPr lang="zh-CN" altLang="en-US" sz="2400" i="1" dirty="0">
                <a:cs typeface="Times New Roman" pitchFamily="18" charset="0"/>
              </a:rPr>
              <a:t>分界线的“</a:t>
            </a:r>
            <a:r>
              <a:rPr lang="zh-CN" altLang="en-US" sz="2400" i="1" dirty="0">
                <a:solidFill>
                  <a:schemeClr val="accent2">
                    <a:lumMod val="75000"/>
                  </a:schemeClr>
                </a:solidFill>
                <a:cs typeface="Times New Roman" pitchFamily="18" charset="0"/>
              </a:rPr>
              <a:t>边界</a:t>
            </a:r>
            <a:r>
              <a:rPr lang="en-US" altLang="zh-CN" sz="2400" i="1" dirty="0">
                <a:solidFill>
                  <a:schemeClr val="accent2">
                    <a:lumMod val="75000"/>
                  </a:schemeClr>
                </a:solidFill>
                <a:cs typeface="Times New Roman" pitchFamily="18" charset="0"/>
              </a:rPr>
              <a:t>(margin)</a:t>
            </a:r>
            <a:r>
              <a:rPr lang="zh-CN" altLang="en-US" sz="2400" i="1" dirty="0">
                <a:cs typeface="Times New Roman" pitchFamily="18" charset="0"/>
              </a:rPr>
              <a:t>”</a:t>
            </a:r>
            <a:r>
              <a:rPr lang="el-GR" altLang="zh-CN" sz="2400" i="1" dirty="0">
                <a:cs typeface="Times New Roman" pitchFamily="18" charset="0"/>
              </a:rPr>
              <a:t>ρ</a:t>
            </a:r>
            <a:r>
              <a:rPr lang="en-US" altLang="zh-CN" sz="2400" dirty="0">
                <a:ea typeface="宋体" pitchFamily="2" charset="-122"/>
                <a:cs typeface="Times New Roman" pitchFamily="18" charset="0"/>
              </a:rPr>
              <a:t> </a:t>
            </a:r>
            <a:r>
              <a:rPr lang="zh-CN" altLang="en-US" sz="2400" dirty="0">
                <a:ea typeface="宋体" pitchFamily="2" charset="-122"/>
                <a:cs typeface="Times New Roman" pitchFamily="18" charset="0"/>
              </a:rPr>
              <a:t>定义为支持向量之间的距离</a:t>
            </a:r>
            <a:endParaRPr lang="en-US" altLang="zh-CN" sz="2400" dirty="0">
              <a:ea typeface="宋体" pitchFamily="2" charset="-122"/>
            </a:endParaRPr>
          </a:p>
          <a:p>
            <a:endParaRPr lang="en-US" altLang="zh-CN" sz="2800" dirty="0">
              <a:ea typeface="宋体" pitchFamily="2" charset="-122"/>
            </a:endParaRPr>
          </a:p>
        </p:txBody>
      </p:sp>
      <p:sp>
        <p:nvSpPr>
          <p:cNvPr id="207874" name="Rectangle 2"/>
          <p:cNvSpPr>
            <a:spLocks noGrp="1" noChangeArrowheads="1"/>
          </p:cNvSpPr>
          <p:nvPr>
            <p:ph type="title"/>
          </p:nvPr>
        </p:nvSpPr>
        <p:spPr/>
        <p:txBody>
          <a:bodyPr>
            <a:normAutofit fontScale="90000"/>
          </a:bodyPr>
          <a:lstStyle/>
          <a:p>
            <a:r>
              <a:rPr lang="zh-CN" altLang="en-US" dirty="0"/>
              <a:t>最大边界理论（</a:t>
            </a:r>
            <a:r>
              <a:rPr lang="en-US" altLang="zh-CN" dirty="0"/>
              <a:t>Maximum Margin</a:t>
            </a:r>
            <a:r>
              <a:rPr lang="zh-CN" altLang="en-US" dirty="0"/>
              <a:t>）</a:t>
            </a:r>
            <a:endParaRPr lang="en-US" altLang="zh-CN" dirty="0">
              <a:ea typeface="宋体" pitchFamily="2" charset="-122"/>
            </a:endParaRPr>
          </a:p>
        </p:txBody>
      </p:sp>
      <p:graphicFrame>
        <p:nvGraphicFramePr>
          <p:cNvPr id="207908" name="Object 36"/>
          <p:cNvGraphicFramePr>
            <a:graphicFrameLocks noChangeAspect="1"/>
          </p:cNvGraphicFramePr>
          <p:nvPr>
            <p:extLst/>
          </p:nvPr>
        </p:nvGraphicFramePr>
        <p:xfrm>
          <a:off x="5076056" y="764704"/>
          <a:ext cx="1260475" cy="730250"/>
        </p:xfrm>
        <a:graphic>
          <a:graphicData uri="http://schemas.openxmlformats.org/presentationml/2006/ole">
            <mc:AlternateContent xmlns:mc="http://schemas.openxmlformats.org/markup-compatibility/2006">
              <mc:Choice xmlns:v="urn:schemas-microsoft-com:vml" Requires="v">
                <p:oleObj spid="_x0000_s22574" name="Equation" r:id="rId4" imgW="812520" imgH="469800" progId="Equation.3">
                  <p:embed/>
                </p:oleObj>
              </mc:Choice>
              <mc:Fallback>
                <p:oleObj name="Equation" r:id="rId4" imgW="812520" imgH="469800" progId="Equation.3">
                  <p:embed/>
                  <p:pic>
                    <p:nvPicPr>
                      <p:cNvPr id="207908" name="Object 3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6056" y="764704"/>
                        <a:ext cx="1260475"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194" name="Picture 2" descr="C:\Users\sun\Desktop\图片6.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2375" y="2996952"/>
            <a:ext cx="4157663" cy="3608387"/>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55</a:t>
            </a:fld>
            <a:r>
              <a:rPr lang="en-US" altLang="zh-CN"/>
              <a:t>/300</a:t>
            </a:r>
            <a:endParaRPr lang="zh-CN" altLang="en-US" dirty="0"/>
          </a:p>
        </p:txBody>
      </p:sp>
    </p:spTree>
    <p:extLst>
      <p:ext uri="{BB962C8B-B14F-4D97-AF65-F5344CB8AC3E}">
        <p14:creationId xmlns:p14="http://schemas.microsoft.com/office/powerpoint/2010/main" val="3600149546"/>
      </p:ext>
    </p:extLst>
  </p:cSld>
  <p:clrMapOvr>
    <a:masterClrMapping/>
  </p:clrMapOvr>
  <p:transition advTm="34928"/>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en-US" altLang="zh-CN" b="0" dirty="0">
              <a:latin typeface="Tahoma" pitchFamily="34" charset="0"/>
            </a:endParaRPr>
          </a:p>
          <a:p>
            <a:r>
              <a:rPr lang="zh-CN" altLang="en-US" b="0" dirty="0">
                <a:latin typeface="Tahoma" pitchFamily="34" charset="0"/>
              </a:rPr>
              <a:t>最大边界理论：只有支持向量（</a:t>
            </a:r>
            <a:r>
              <a:rPr lang="en-US" altLang="zh-CN" b="0" dirty="0">
                <a:latin typeface="Tahoma" pitchFamily="34" charset="0"/>
              </a:rPr>
              <a:t>support vectors)</a:t>
            </a:r>
            <a:r>
              <a:rPr lang="zh-CN" altLang="en-US" b="0" dirty="0">
                <a:latin typeface="Tahoma" pitchFamily="34" charset="0"/>
              </a:rPr>
              <a:t>是重要的，其它的非支持向量的数据点可以忽略</a:t>
            </a:r>
            <a:endParaRPr lang="en-US" altLang="zh-CN" b="0" dirty="0">
              <a:latin typeface="Tahoma" pitchFamily="34" charset="0"/>
            </a:endParaRPr>
          </a:p>
          <a:p>
            <a:endParaRPr lang="en-US" altLang="zh-CN" b="0" dirty="0">
              <a:latin typeface="Tahoma" pitchFamily="34" charset="0"/>
            </a:endParaRPr>
          </a:p>
          <a:p>
            <a:r>
              <a:rPr lang="zh-CN" altLang="en-US" b="0" dirty="0">
                <a:latin typeface="Tahoma" pitchFamily="34" charset="0"/>
              </a:rPr>
              <a:t>最大化边界思想在理论和直觉上都是一个比较好的选择</a:t>
            </a:r>
            <a:endParaRPr lang="en-US" altLang="zh-CN" b="0" dirty="0">
              <a:latin typeface="Tahoma" pitchFamily="34" charset="0"/>
            </a:endParaRPr>
          </a:p>
          <a:p>
            <a:endParaRPr lang="en-US" altLang="zh-CN" b="0" dirty="0">
              <a:latin typeface="Tahoma" pitchFamily="34" charset="0"/>
            </a:endParaRPr>
          </a:p>
          <a:p>
            <a:r>
              <a:rPr lang="zh-CN" altLang="en-US" b="0" dirty="0">
                <a:latin typeface="Tahoma" pitchFamily="34" charset="0"/>
              </a:rPr>
              <a:t>最大边界理论在众多的实际应用上，包括很多自然语言处理任务（文本分类等）都效果很不错</a:t>
            </a:r>
            <a:endParaRPr lang="en-US" altLang="zh-CN" b="0" dirty="0">
              <a:latin typeface="Tahoma" pitchFamily="34" charset="0"/>
            </a:endParaRPr>
          </a:p>
          <a:p>
            <a:endParaRPr lang="zh-CN" altLang="en-US" dirty="0"/>
          </a:p>
        </p:txBody>
      </p:sp>
      <p:sp>
        <p:nvSpPr>
          <p:cNvPr id="3" name="标题 2"/>
          <p:cNvSpPr>
            <a:spLocks noGrp="1"/>
          </p:cNvSpPr>
          <p:nvPr>
            <p:ph type="title"/>
          </p:nvPr>
        </p:nvSpPr>
        <p:spPr/>
        <p:txBody>
          <a:bodyPr>
            <a:normAutofit fontScale="90000"/>
          </a:bodyPr>
          <a:lstStyle/>
          <a:p>
            <a:r>
              <a:rPr lang="zh-CN" altLang="en-US" dirty="0"/>
              <a:t>最大边界理论（</a:t>
            </a:r>
            <a:r>
              <a:rPr lang="en-US" altLang="zh-CN" dirty="0"/>
              <a:t>Maximum Margin</a:t>
            </a:r>
            <a:r>
              <a:rPr lang="zh-CN" altLang="en-US" dirty="0"/>
              <a:t>）</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56</a:t>
            </a:fld>
            <a:r>
              <a:rPr lang="en-US" altLang="zh-CN"/>
              <a:t>/300</a:t>
            </a:r>
            <a:endParaRPr lang="zh-CN" altLang="en-US" dirty="0"/>
          </a:p>
        </p:txBody>
      </p:sp>
    </p:spTree>
    <p:extLst>
      <p:ext uri="{BB962C8B-B14F-4D97-AF65-F5344CB8AC3E}">
        <p14:creationId xmlns:p14="http://schemas.microsoft.com/office/powerpoint/2010/main" val="13618785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79388" y="765175"/>
            <a:ext cx="2952452" cy="5616575"/>
          </a:xfrm>
        </p:spPr>
        <p:txBody>
          <a:bodyPr/>
          <a:lstStyle/>
          <a:p>
            <a:r>
              <a:rPr lang="zh-CN" altLang="en-US" dirty="0"/>
              <a:t>简单分类问题</a:t>
            </a:r>
            <a:endParaRPr lang="en-US" altLang="zh-CN" dirty="0"/>
          </a:p>
          <a:p>
            <a:endParaRPr lang="en-US" altLang="zh-CN" dirty="0"/>
          </a:p>
          <a:p>
            <a:pPr lvl="1"/>
            <a:r>
              <a:rPr lang="zh-CN" altLang="en-US" dirty="0"/>
              <a:t>感知器模型</a:t>
            </a:r>
            <a:r>
              <a:rPr lang="en-US" altLang="zh-CN" dirty="0"/>
              <a:t>(perceptron)</a:t>
            </a:r>
          </a:p>
          <a:p>
            <a:pPr lvl="1"/>
            <a:endParaRPr lang="en-US" altLang="zh-CN" dirty="0"/>
          </a:p>
          <a:p>
            <a:pPr lvl="1"/>
            <a:endParaRPr lang="en-US" altLang="zh-CN" dirty="0"/>
          </a:p>
          <a:p>
            <a:pPr lvl="1"/>
            <a:r>
              <a:rPr lang="zh-CN" altLang="en-US" dirty="0"/>
              <a:t>支持向量机模型</a:t>
            </a:r>
            <a:r>
              <a:rPr lang="en-US" altLang="zh-CN" dirty="0"/>
              <a:t>(support vector machine, SVM)</a:t>
            </a:r>
            <a:endParaRPr lang="zh-CN" altLang="en-US" dirty="0"/>
          </a:p>
          <a:p>
            <a:endParaRPr lang="zh-CN" altLang="en-US" dirty="0"/>
          </a:p>
        </p:txBody>
      </p:sp>
      <p:sp>
        <p:nvSpPr>
          <p:cNvPr id="3" name="标题 2"/>
          <p:cNvSpPr>
            <a:spLocks noGrp="1"/>
          </p:cNvSpPr>
          <p:nvPr>
            <p:ph type="title"/>
          </p:nvPr>
        </p:nvSpPr>
        <p:spPr/>
        <p:txBody>
          <a:bodyPr>
            <a:normAutofit fontScale="90000"/>
          </a:bodyPr>
          <a:lstStyle/>
          <a:p>
            <a:r>
              <a:rPr lang="zh-CN" altLang="en-US" dirty="0"/>
              <a:t>大边界分类器和最大边界分类器</a:t>
            </a:r>
          </a:p>
        </p:txBody>
      </p:sp>
      <p:sp>
        <p:nvSpPr>
          <p:cNvPr id="4" name="矩形 3"/>
          <p:cNvSpPr/>
          <p:nvPr/>
        </p:nvSpPr>
        <p:spPr>
          <a:xfrm>
            <a:off x="5004048" y="1556792"/>
            <a:ext cx="3312368" cy="1200329"/>
          </a:xfrm>
          <a:prstGeom prst="rect">
            <a:avLst/>
          </a:prstGeom>
          <a:ln w="15875">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感知器属于</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大边界分类器</a:t>
            </a:r>
            <a:r>
              <a:rPr kumimoji="0" lang="en-US" altLang="zh-CN" sz="1800" b="1" i="0" u="none" strike="noStrike" kern="1200" cap="none" spc="0" normalizeH="0" baseline="0" noProof="0" dirty="0">
                <a:ln>
                  <a:noFill/>
                </a:ln>
                <a:solidFill>
                  <a:srgbClr val="FF0000"/>
                </a:solidFill>
                <a:effectLst/>
                <a:uLnTx/>
                <a:uFillTx/>
                <a:latin typeface="Arial"/>
                <a:ea typeface="宋体"/>
                <a:cs typeface="+mn-cs"/>
              </a:rPr>
              <a:t>(large margin classifier)</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，学习的结果可能是其中</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任意一个分界线</a:t>
            </a:r>
          </a:p>
        </p:txBody>
      </p:sp>
      <p:sp>
        <p:nvSpPr>
          <p:cNvPr id="5" name="矩形 4"/>
          <p:cNvSpPr/>
          <p:nvPr/>
        </p:nvSpPr>
        <p:spPr>
          <a:xfrm>
            <a:off x="5004048" y="3645024"/>
            <a:ext cx="3312368" cy="1200329"/>
          </a:xfrm>
          <a:prstGeom prst="rect">
            <a:avLst/>
          </a:prstGeom>
          <a:ln w="15875">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支持向量机</a:t>
            </a:r>
            <a:r>
              <a:rPr kumimoji="0" lang="en-US" altLang="zh-CN" sz="1800" b="0" i="0" u="none" strike="noStrike" kern="1200" cap="none" spc="0" normalizeH="0" baseline="0" noProof="0" dirty="0">
                <a:ln>
                  <a:noFill/>
                </a:ln>
                <a:solidFill>
                  <a:srgbClr val="000000"/>
                </a:solidFill>
                <a:effectLst/>
                <a:uLnTx/>
                <a:uFillTx/>
                <a:latin typeface="Arial"/>
                <a:ea typeface="宋体"/>
                <a:cs typeface="+mn-cs"/>
              </a:rPr>
              <a:t>SVM</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属于</a:t>
            </a:r>
            <a:r>
              <a:rPr kumimoji="0" lang="zh-CN" altLang="en-US" sz="1800" b="1" i="0" u="none" strike="noStrike" kern="1200" cap="none" spc="0" normalizeH="0" baseline="0" noProof="0" dirty="0">
                <a:ln>
                  <a:noFill/>
                </a:ln>
                <a:solidFill>
                  <a:srgbClr val="9999FF">
                    <a:lumMod val="75000"/>
                  </a:srgbClr>
                </a:solidFill>
                <a:effectLst/>
                <a:uLnTx/>
                <a:uFillTx/>
                <a:latin typeface="Arial"/>
                <a:ea typeface="宋体"/>
                <a:cs typeface="+mn-cs"/>
              </a:rPr>
              <a:t>最</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大边界分类器</a:t>
            </a:r>
            <a:r>
              <a:rPr kumimoji="0" lang="en-US" altLang="zh-CN" sz="1800" b="1" i="0" u="none" strike="noStrike" kern="1200" cap="none" spc="0" normalizeH="0" baseline="0" noProof="0" dirty="0">
                <a:ln>
                  <a:noFill/>
                </a:ln>
                <a:solidFill>
                  <a:srgbClr val="FF0000"/>
                </a:solidFill>
                <a:effectLst/>
                <a:uLnTx/>
                <a:uFillTx/>
                <a:latin typeface="Arial"/>
                <a:ea typeface="宋体"/>
                <a:cs typeface="+mn-cs"/>
              </a:rPr>
              <a:t>(</a:t>
            </a:r>
            <a:r>
              <a:rPr kumimoji="0" lang="en-US" altLang="zh-CN" sz="1800" b="1" i="0" u="none" strike="noStrike" kern="1200" cap="none" spc="0" normalizeH="0" baseline="0" noProof="0" dirty="0">
                <a:ln>
                  <a:noFill/>
                </a:ln>
                <a:solidFill>
                  <a:srgbClr val="9999FF">
                    <a:lumMod val="75000"/>
                  </a:srgbClr>
                </a:solidFill>
                <a:effectLst/>
                <a:uLnTx/>
                <a:uFillTx/>
                <a:latin typeface="Arial"/>
                <a:ea typeface="宋体"/>
                <a:cs typeface="+mn-cs"/>
              </a:rPr>
              <a:t>maximum</a:t>
            </a:r>
            <a:r>
              <a:rPr kumimoji="0" lang="en-US" altLang="zh-CN" sz="1800" b="1" i="0" u="none" strike="noStrike" kern="1200" cap="none" spc="0" normalizeH="0" baseline="0" noProof="0" dirty="0">
                <a:ln>
                  <a:noFill/>
                </a:ln>
                <a:solidFill>
                  <a:srgbClr val="FF0000"/>
                </a:solidFill>
                <a:effectLst/>
                <a:uLnTx/>
                <a:uFillTx/>
                <a:latin typeface="Arial"/>
                <a:ea typeface="宋体"/>
                <a:cs typeface="+mn-cs"/>
              </a:rPr>
              <a:t> margin classifier)</a:t>
            </a:r>
            <a:r>
              <a:rPr kumimoji="0" lang="zh-CN" altLang="en-US" sz="1800" b="0" i="0" u="none" strike="noStrike" kern="1200" cap="none" spc="0" normalizeH="0" baseline="0" noProof="0" dirty="0">
                <a:ln>
                  <a:noFill/>
                </a:ln>
                <a:solidFill>
                  <a:srgbClr val="000000"/>
                </a:solidFill>
                <a:effectLst/>
                <a:uLnTx/>
                <a:uFillTx/>
                <a:latin typeface="Arial"/>
                <a:ea typeface="宋体"/>
                <a:cs typeface="+mn-cs"/>
              </a:rPr>
              <a:t>，学习的结果是能产生最大边界的</a:t>
            </a:r>
            <a:r>
              <a:rPr kumimoji="0" lang="zh-CN" altLang="en-US" sz="1800" b="1" i="0" u="none" strike="noStrike" kern="1200" cap="none" spc="0" normalizeH="0" baseline="0" noProof="0" dirty="0">
                <a:ln>
                  <a:noFill/>
                </a:ln>
                <a:solidFill>
                  <a:srgbClr val="FF0000"/>
                </a:solidFill>
                <a:effectLst/>
                <a:uLnTx/>
                <a:uFillTx/>
                <a:latin typeface="Arial"/>
                <a:ea typeface="宋体"/>
                <a:cs typeface="+mn-cs"/>
              </a:rPr>
              <a:t>一个分界线</a:t>
            </a:r>
          </a:p>
        </p:txBody>
      </p:sp>
      <p:cxnSp>
        <p:nvCxnSpPr>
          <p:cNvPr id="6" name="直接箭头连接符 5"/>
          <p:cNvCxnSpPr/>
          <p:nvPr/>
        </p:nvCxnSpPr>
        <p:spPr>
          <a:xfrm flipH="1">
            <a:off x="2915816" y="2156956"/>
            <a:ext cx="1872208"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a:off x="3509281" y="4077072"/>
            <a:ext cx="1278743" cy="0"/>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0"/>
          </p:nvPr>
        </p:nvSpPr>
        <p:spPr/>
        <p:txBody>
          <a:bodyPr/>
          <a:lstStyle/>
          <a:p>
            <a:fld id="{0C913308-F349-4B6D-A68A-DD1791B4A57B}" type="slidenum">
              <a:rPr lang="zh-CN" altLang="en-US" smtClean="0"/>
              <a:pPr/>
              <a:t>57</a:t>
            </a:fld>
            <a:r>
              <a:rPr lang="en-US" altLang="zh-CN"/>
              <a:t>/300</a:t>
            </a:r>
            <a:endParaRPr lang="zh-CN" altLang="en-US" dirty="0"/>
          </a:p>
        </p:txBody>
      </p:sp>
    </p:spTree>
    <p:extLst>
      <p:ext uri="{BB962C8B-B14F-4D97-AF65-F5344CB8AC3E}">
        <p14:creationId xmlns:p14="http://schemas.microsoft.com/office/powerpoint/2010/main" val="1604329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kern="1200" dirty="0">
                <a:solidFill>
                  <a:srgbClr val="FFFFFF"/>
                </a:solidFill>
              </a:rPr>
              <a:t>非线性支持向量机</a:t>
            </a:r>
            <a:r>
              <a:rPr lang="en-US" altLang="zh-CN" kern="1200" dirty="0">
                <a:solidFill>
                  <a:srgbClr val="FFFFFF"/>
                </a:solidFill>
              </a:rPr>
              <a:t>(Non-linear SVMs)</a:t>
            </a:r>
            <a:endParaRPr lang="zh-CN" altLang="en-US" dirty="0"/>
          </a:p>
        </p:txBody>
      </p:sp>
      <p:sp>
        <p:nvSpPr>
          <p:cNvPr id="311300" name="Rectangle 4"/>
          <p:cNvSpPr>
            <a:spLocks noChangeArrowheads="1"/>
          </p:cNvSpPr>
          <p:nvPr/>
        </p:nvSpPr>
        <p:spPr bwMode="auto">
          <a:xfrm>
            <a:off x="107504" y="44624"/>
            <a:ext cx="7776864"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itchFamily="18" charset="0"/>
                <a:ea typeface="宋体" pitchFamily="2" charset="-122"/>
              </a:defRPr>
            </a:lvl1pPr>
            <a:lvl2pPr algn="l">
              <a:defRPr sz="4200">
                <a:solidFill>
                  <a:schemeClr val="tx2"/>
                </a:solidFill>
                <a:latin typeface="Garamond" pitchFamily="18" charset="0"/>
                <a:ea typeface="宋体" pitchFamily="2" charset="-122"/>
              </a:defRPr>
            </a:lvl2pPr>
            <a:lvl3pPr algn="l">
              <a:defRPr sz="4200">
                <a:solidFill>
                  <a:schemeClr val="tx2"/>
                </a:solidFill>
                <a:latin typeface="Garamond" pitchFamily="18" charset="0"/>
                <a:ea typeface="宋体" pitchFamily="2" charset="-122"/>
              </a:defRPr>
            </a:lvl3pPr>
            <a:lvl4pPr algn="l">
              <a:defRPr sz="4200">
                <a:solidFill>
                  <a:schemeClr val="tx2"/>
                </a:solidFill>
                <a:latin typeface="Garamond" pitchFamily="18" charset="0"/>
                <a:ea typeface="宋体" pitchFamily="2" charset="-122"/>
              </a:defRPr>
            </a:lvl4pPr>
            <a:lvl5pPr algn="l">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311301" name="Rectangle 5"/>
          <p:cNvSpPr>
            <a:spLocks noChangeArrowheads="1"/>
          </p:cNvSpPr>
          <p:nvPr/>
        </p:nvSpPr>
        <p:spPr bwMode="auto">
          <a:xfrm>
            <a:off x="381000" y="10668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3000">
                <a:solidFill>
                  <a:schemeClr val="tx1"/>
                </a:solidFill>
                <a:latin typeface="Arial" pitchFamily="34" charset="0"/>
                <a:ea typeface="宋体" pitchFamily="2" charset="-122"/>
              </a:defRPr>
            </a:lvl1pPr>
            <a:lvl2pPr marL="669925" indent="-325438" algn="l">
              <a:spcBef>
                <a:spcPct val="20000"/>
              </a:spcBef>
              <a:buClr>
                <a:schemeClr val="accent2"/>
              </a:buClr>
              <a:buSzPct val="60000"/>
              <a:buFont typeface="Wingdings" pitchFamily="2" charset="2"/>
              <a:buChar char="q"/>
              <a:defRPr sz="2600">
                <a:solidFill>
                  <a:schemeClr val="tx1"/>
                </a:solidFill>
                <a:latin typeface="Arial" pitchFamily="34" charset="0"/>
                <a:ea typeface="宋体" pitchFamily="2" charset="-122"/>
              </a:defRPr>
            </a:lvl2pPr>
            <a:lvl3pPr marL="1022350" indent="-350838" algn="l">
              <a:spcBef>
                <a:spcPct val="20000"/>
              </a:spcBef>
              <a:buClr>
                <a:schemeClr val="accent1"/>
              </a:buClr>
              <a:buSzPct val="65000"/>
              <a:buFont typeface="Wingdings" pitchFamily="2" charset="2"/>
              <a:buChar char="n"/>
              <a:defRPr sz="2200">
                <a:solidFill>
                  <a:schemeClr val="tx1"/>
                </a:solidFill>
                <a:latin typeface="Arial" pitchFamily="34" charset="0"/>
                <a:ea typeface="宋体" pitchFamily="2" charset="-122"/>
              </a:defRPr>
            </a:lvl3pPr>
            <a:lvl4pPr marL="1339850" indent="-315913" algn="l">
              <a:spcBef>
                <a:spcPct val="20000"/>
              </a:spcBef>
              <a:buClr>
                <a:schemeClr val="accent2"/>
              </a:buClr>
              <a:buSzPct val="70000"/>
              <a:buFont typeface="Wingdings" pitchFamily="2" charset="2"/>
              <a:buChar char="q"/>
              <a:defRPr sz="2000">
                <a:solidFill>
                  <a:schemeClr val="tx1"/>
                </a:solidFill>
                <a:latin typeface="Arial" pitchFamily="34" charset="0"/>
                <a:ea typeface="宋体" pitchFamily="2" charset="-122"/>
              </a:defRPr>
            </a:lvl4pPr>
            <a:lvl5pPr marL="1681163" indent="-339725" algn="l">
              <a:spcBef>
                <a:spcPct val="20000"/>
              </a:spcBef>
              <a:buClr>
                <a:schemeClr val="accent1"/>
              </a:buClr>
              <a:buSzPct val="75000"/>
              <a:buFont typeface="Wingdings" pitchFamily="2" charset="2"/>
              <a:buChar char="§"/>
              <a:defRPr sz="2000">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rPr>
              <a:t>较简单的数据，线性分类可以很好地工作：</a:t>
            </a: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rPr>
              <a:t>但是遇到这种比较困难的数据的话，应该怎么处理？</a:t>
            </a: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rPr>
              <a:t>如果能够</a:t>
            </a:r>
            <a:r>
              <a:rPr kumimoji="0" lang="zh-CN" altLang="en-US" sz="2400" b="0" i="0" u="none" strike="noStrike" kern="1200" cap="none" spc="0" normalizeH="0" baseline="0" noProof="0" dirty="0">
                <a:ln>
                  <a:noFill/>
                </a:ln>
                <a:solidFill>
                  <a:srgbClr val="9999FF">
                    <a:lumMod val="75000"/>
                  </a:srgbClr>
                </a:solidFill>
                <a:effectLst/>
                <a:uLnTx/>
                <a:uFillTx/>
                <a:latin typeface="Arial" pitchFamily="34" charset="0"/>
                <a:ea typeface="宋体" pitchFamily="2" charset="-122"/>
                <a:cs typeface="+mn-cs"/>
              </a:rPr>
              <a:t>把低维数据投射到高维空间</a:t>
            </a:r>
            <a:r>
              <a:rPr kumimoji="0" lang="zh-CN" altLang="en-US"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rPr>
              <a:t>，则能够很好地解决这些问题！而且可以</a:t>
            </a:r>
            <a:r>
              <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rPr>
              <a:t>在高维空间</a:t>
            </a:r>
            <a:r>
              <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rPr>
              <a:t>)</a:t>
            </a:r>
            <a:r>
              <a:rPr kumimoji="0" lang="zh-CN" altLang="en-US"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rPr>
              <a:t>继续使用线性分类！</a:t>
            </a: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p:txBody>
      </p:sp>
      <p:pic>
        <p:nvPicPr>
          <p:cNvPr id="16386" name="Picture 2" descr="C:\Users\sun\Desktop\图片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484784"/>
            <a:ext cx="4321175" cy="742950"/>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C:\Users\sun\Desktop\图片1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3468" y="2879725"/>
            <a:ext cx="4284663" cy="5492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C:\Users\sun\Desktop\图片1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89188" y="4653136"/>
            <a:ext cx="4364037" cy="186531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58</a:t>
            </a:fld>
            <a:r>
              <a:rPr lang="en-US" altLang="zh-CN"/>
              <a:t>/300</a:t>
            </a:r>
            <a:endParaRPr lang="zh-CN" altLang="en-US" dirty="0"/>
          </a:p>
        </p:txBody>
      </p:sp>
    </p:spTree>
    <p:extLst>
      <p:ext uri="{BB962C8B-B14F-4D97-AF65-F5344CB8AC3E}">
        <p14:creationId xmlns:p14="http://schemas.microsoft.com/office/powerpoint/2010/main" val="25061927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kern="1200" dirty="0">
                <a:solidFill>
                  <a:srgbClr val="000000"/>
                </a:solidFill>
                <a:latin typeface="Arial" pitchFamily="34" charset="0"/>
                <a:ea typeface="宋体" pitchFamily="2" charset="-122"/>
              </a:rPr>
              <a:t>主要思想： </a:t>
            </a:r>
            <a:r>
              <a:rPr lang="zh-CN" altLang="en-US" b="0" kern="1200" dirty="0">
                <a:solidFill>
                  <a:srgbClr val="000000"/>
                </a:solidFill>
                <a:latin typeface="Arial" pitchFamily="34" charset="0"/>
                <a:ea typeface="宋体" pitchFamily="2" charset="-122"/>
              </a:rPr>
              <a:t>寻找一种</a:t>
            </a:r>
            <a:r>
              <a:rPr lang="zh-CN" altLang="en-US" b="0" kern="1200" dirty="0">
                <a:solidFill>
                  <a:srgbClr val="9999FF">
                    <a:lumMod val="75000"/>
                  </a:srgbClr>
                </a:solidFill>
                <a:latin typeface="Arial" pitchFamily="34" charset="0"/>
                <a:ea typeface="宋体" pitchFamily="2" charset="-122"/>
              </a:rPr>
              <a:t>通用而高效率</a:t>
            </a:r>
            <a:r>
              <a:rPr lang="zh-CN" altLang="en-US" b="0" kern="1200" dirty="0">
                <a:solidFill>
                  <a:srgbClr val="000000"/>
                </a:solidFill>
                <a:latin typeface="Arial" pitchFamily="34" charset="0"/>
                <a:ea typeface="宋体" pitchFamily="2" charset="-122"/>
              </a:rPr>
              <a:t>的方法，从而能够把低维空间的数据投射到高维空间，得以在高维空间进行线性分类，解决低维空间无法线性分类的问题。</a:t>
            </a:r>
            <a:endParaRPr lang="en-US" altLang="zh-CN" b="0" kern="1200" dirty="0">
              <a:solidFill>
                <a:srgbClr val="000000"/>
              </a:solidFill>
              <a:latin typeface="Arial" pitchFamily="34" charset="0"/>
              <a:ea typeface="宋体" pitchFamily="2" charset="-122"/>
            </a:endParaRPr>
          </a:p>
          <a:p>
            <a:endParaRPr lang="zh-CN" altLang="en-US" dirty="0"/>
          </a:p>
        </p:txBody>
      </p:sp>
      <p:sp>
        <p:nvSpPr>
          <p:cNvPr id="3" name="标题 2"/>
          <p:cNvSpPr>
            <a:spLocks noGrp="1"/>
          </p:cNvSpPr>
          <p:nvPr>
            <p:ph type="title"/>
          </p:nvPr>
        </p:nvSpPr>
        <p:spPr/>
        <p:txBody>
          <a:bodyPr/>
          <a:lstStyle/>
          <a:p>
            <a:r>
              <a:rPr lang="zh-CN" altLang="en-US" kern="1200" dirty="0">
                <a:solidFill>
                  <a:srgbClr val="FFFFFF"/>
                </a:solidFill>
              </a:rPr>
              <a:t>非线性支持向量机</a:t>
            </a:r>
            <a:r>
              <a:rPr lang="en-US" altLang="zh-CN" kern="1200" dirty="0">
                <a:solidFill>
                  <a:srgbClr val="FFFFFF"/>
                </a:solidFill>
              </a:rPr>
              <a:t>(Non-linear SVMs)</a:t>
            </a:r>
            <a:endParaRPr lang="zh-CN" altLang="en-US" dirty="0"/>
          </a:p>
        </p:txBody>
      </p:sp>
      <p:sp>
        <p:nvSpPr>
          <p:cNvPr id="312324" name="Rectangle 4"/>
          <p:cNvSpPr>
            <a:spLocks noChangeArrowheads="1"/>
          </p:cNvSpPr>
          <p:nvPr/>
        </p:nvSpPr>
        <p:spPr bwMode="auto">
          <a:xfrm>
            <a:off x="92968" y="156592"/>
            <a:ext cx="7215336" cy="2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itchFamily="18" charset="0"/>
                <a:ea typeface="宋体" pitchFamily="2" charset="-122"/>
              </a:defRPr>
            </a:lvl1pPr>
            <a:lvl2pPr algn="l">
              <a:defRPr sz="4200">
                <a:solidFill>
                  <a:schemeClr val="tx2"/>
                </a:solidFill>
                <a:latin typeface="Garamond" pitchFamily="18" charset="0"/>
                <a:ea typeface="宋体" pitchFamily="2" charset="-122"/>
              </a:defRPr>
            </a:lvl2pPr>
            <a:lvl3pPr algn="l">
              <a:defRPr sz="4200">
                <a:solidFill>
                  <a:schemeClr val="tx2"/>
                </a:solidFill>
                <a:latin typeface="Garamond" pitchFamily="18" charset="0"/>
                <a:ea typeface="宋体" pitchFamily="2" charset="-122"/>
              </a:defRPr>
            </a:lvl3pPr>
            <a:lvl4pPr algn="l">
              <a:defRPr sz="4200">
                <a:solidFill>
                  <a:schemeClr val="tx2"/>
                </a:solidFill>
                <a:latin typeface="Garamond" pitchFamily="18" charset="0"/>
                <a:ea typeface="宋体" pitchFamily="2" charset="-122"/>
              </a:defRPr>
            </a:lvl4pPr>
            <a:lvl5pPr algn="l">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pic>
        <p:nvPicPr>
          <p:cNvPr id="17410" name="Picture 2" descr="C:\Users\sun\Desktop\图片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290" y="2673821"/>
            <a:ext cx="8058150" cy="341947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0"/>
          </p:nvPr>
        </p:nvSpPr>
        <p:spPr/>
        <p:txBody>
          <a:bodyPr/>
          <a:lstStyle/>
          <a:p>
            <a:fld id="{0C913308-F349-4B6D-A68A-DD1791B4A57B}" type="slidenum">
              <a:rPr lang="zh-CN" altLang="en-US" smtClean="0"/>
              <a:pPr/>
              <a:t>59</a:t>
            </a:fld>
            <a:r>
              <a:rPr lang="en-US" altLang="zh-CN"/>
              <a:t>/300</a:t>
            </a:r>
            <a:endParaRPr lang="zh-CN" altLang="en-US" dirty="0"/>
          </a:p>
        </p:txBody>
      </p:sp>
    </p:spTree>
    <p:extLst>
      <p:ext uri="{BB962C8B-B14F-4D97-AF65-F5344CB8AC3E}">
        <p14:creationId xmlns:p14="http://schemas.microsoft.com/office/powerpoint/2010/main" val="22978513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388" y="765175"/>
            <a:ext cx="4628016" cy="5616575"/>
          </a:xfrm>
        </p:spPr>
        <p:txBody>
          <a:bodyPr/>
          <a:lstStyle/>
          <a:p>
            <a:r>
              <a:rPr lang="zh-CN" altLang="en-US" sz="2400" dirty="0">
                <a:solidFill>
                  <a:schemeClr val="accent2">
                    <a:lumMod val="75000"/>
                  </a:schemeClr>
                </a:solidFill>
              </a:rPr>
              <a:t>自然语言处理（</a:t>
            </a:r>
            <a:r>
              <a:rPr lang="en-US" altLang="zh-CN" sz="2400" dirty="0">
                <a:solidFill>
                  <a:schemeClr val="accent2">
                    <a:lumMod val="75000"/>
                  </a:schemeClr>
                </a:solidFill>
              </a:rPr>
              <a:t>natural language processing</a:t>
            </a:r>
            <a:r>
              <a:rPr lang="zh-CN" altLang="en-US" sz="2400" dirty="0">
                <a:solidFill>
                  <a:schemeClr val="accent2">
                    <a:lumMod val="75000"/>
                  </a:schemeClr>
                </a:solidFill>
              </a:rPr>
              <a:t>，</a:t>
            </a:r>
            <a:r>
              <a:rPr lang="en-US" altLang="zh-CN" sz="2400" dirty="0">
                <a:solidFill>
                  <a:schemeClr val="accent2">
                    <a:lumMod val="75000"/>
                  </a:schemeClr>
                </a:solidFill>
              </a:rPr>
              <a:t>NLP</a:t>
            </a:r>
            <a:r>
              <a:rPr lang="zh-CN" altLang="en-US" sz="2400" dirty="0">
                <a:solidFill>
                  <a:schemeClr val="accent2">
                    <a:lumMod val="75000"/>
                  </a:schemeClr>
                </a:solidFill>
              </a:rPr>
              <a:t>）</a:t>
            </a:r>
            <a:endParaRPr lang="en-US" altLang="zh-CN" sz="2400" b="0" dirty="0"/>
          </a:p>
          <a:p>
            <a:pPr lvl="1"/>
            <a:r>
              <a:rPr lang="zh-CN" altLang="en-US" sz="2000" b="0" dirty="0"/>
              <a:t>或称自然语言理解</a:t>
            </a:r>
            <a:r>
              <a:rPr lang="en-US" altLang="zh-CN" sz="1400" b="0" dirty="0"/>
              <a:t>(natural language</a:t>
            </a:r>
            <a:r>
              <a:rPr lang="zh-CN" altLang="en-US" sz="1400" b="0" dirty="0"/>
              <a:t>　</a:t>
            </a:r>
            <a:r>
              <a:rPr lang="en-US" altLang="zh-CN" sz="1400" b="0" dirty="0"/>
              <a:t>understanding)</a:t>
            </a:r>
            <a:endParaRPr lang="en-US" altLang="zh-CN" sz="2000" dirty="0"/>
          </a:p>
          <a:p>
            <a:pPr lvl="1"/>
            <a:r>
              <a:rPr lang="zh-CN" altLang="en-US" sz="2000" b="0" dirty="0">
                <a:solidFill>
                  <a:schemeClr val="accent2">
                    <a:lumMod val="75000"/>
                  </a:schemeClr>
                </a:solidFill>
              </a:rPr>
              <a:t>是人工智能研究的重要内容</a:t>
            </a:r>
            <a:endParaRPr lang="zh-CN" altLang="en-US" sz="2000" b="0" dirty="0"/>
          </a:p>
          <a:p>
            <a:endParaRPr lang="en-US" altLang="zh-CN" sz="2400" b="0" dirty="0"/>
          </a:p>
          <a:p>
            <a:r>
              <a:rPr lang="zh-CN" altLang="en-US" sz="2000" b="0" dirty="0"/>
              <a:t>自然语言处理就是利用计算机为工具对人类特有的书面形式和口头形式的自然语言的信息进行各种类型处理和加工的技术。</a:t>
            </a:r>
          </a:p>
          <a:p>
            <a:pPr marL="0" indent="0">
              <a:buNone/>
            </a:pPr>
            <a:r>
              <a:rPr lang="en-US" altLang="zh-CN" sz="2400" b="0" dirty="0"/>
              <a:t>	</a:t>
            </a:r>
            <a:r>
              <a:rPr lang="en-US" altLang="zh-CN" sz="1800" b="0" dirty="0"/>
              <a:t>-</a:t>
            </a:r>
            <a:r>
              <a:rPr lang="zh-CN" altLang="en-US" sz="1800" b="0" dirty="0"/>
              <a:t>冯志伟</a:t>
            </a:r>
            <a:r>
              <a:rPr lang="en-US" altLang="zh-CN" sz="1800" b="0" dirty="0"/>
              <a:t>《</a:t>
            </a:r>
            <a:r>
              <a:rPr lang="zh-CN" altLang="en-US" sz="1800" b="0" dirty="0"/>
              <a:t>自然语言的计算机处理</a:t>
            </a:r>
            <a:r>
              <a:rPr lang="en-US" altLang="zh-CN" sz="1800" b="0" dirty="0"/>
              <a:t>》</a:t>
            </a:r>
            <a:endParaRPr lang="en-US" altLang="zh-CN" sz="1600" dirty="0"/>
          </a:p>
        </p:txBody>
      </p:sp>
      <p:sp>
        <p:nvSpPr>
          <p:cNvPr id="2" name="标题 1"/>
          <p:cNvSpPr>
            <a:spLocks noGrp="1"/>
          </p:cNvSpPr>
          <p:nvPr>
            <p:ph type="title"/>
          </p:nvPr>
        </p:nvSpPr>
        <p:spPr/>
        <p:txBody>
          <a:bodyPr>
            <a:normAutofit fontScale="90000"/>
          </a:bodyPr>
          <a:lstStyle/>
          <a:p>
            <a:r>
              <a:rPr lang="zh-CN" altLang="en-US" dirty="0"/>
              <a:t>自然语言处理是什么？</a:t>
            </a:r>
          </a:p>
        </p:txBody>
      </p:sp>
      <p:grpSp>
        <p:nvGrpSpPr>
          <p:cNvPr id="4" name="组合 25"/>
          <p:cNvGrpSpPr>
            <a:grpSpLocks/>
          </p:cNvGrpSpPr>
          <p:nvPr/>
        </p:nvGrpSpPr>
        <p:grpSpPr bwMode="auto">
          <a:xfrm>
            <a:off x="4933379" y="908720"/>
            <a:ext cx="4175125" cy="4320480"/>
            <a:chOff x="36016" y="1340619"/>
            <a:chExt cx="4175944" cy="4320480"/>
          </a:xfrm>
        </p:grpSpPr>
        <p:sp>
          <p:nvSpPr>
            <p:cNvPr id="5" name="棱台 4"/>
            <p:cNvSpPr/>
            <p:nvPr/>
          </p:nvSpPr>
          <p:spPr bwMode="blackWhite">
            <a:xfrm>
              <a:off x="941068" y="3063974"/>
              <a:ext cx="2406377" cy="941388"/>
            </a:xfrm>
            <a:prstGeom prst="bevel">
              <a:avLst/>
            </a:prstGeom>
            <a:solidFill>
              <a:schemeClr val="accent1">
                <a:lumMod val="90000"/>
              </a:schemeClr>
            </a:solidFill>
            <a:ln>
              <a:noFill/>
            </a:ln>
            <a:extLst/>
          </p:spPr>
          <p:txBody>
            <a:bodyPr anchor="ctr"/>
            <a:lstStyle/>
            <a:p>
              <a:pPr marL="0" marR="0" lvl="0" indent="0" algn="l" defTabSz="914400" rtl="0" eaLnBrk="1" fontAlgn="auto" latinLnBrk="0" hangingPunct="1">
                <a:lnSpc>
                  <a:spcPct val="100000"/>
                </a:lnSpc>
                <a:spcBef>
                  <a:spcPts val="0"/>
                </a:spcBef>
                <a:spcAft>
                  <a:spcPts val="1200"/>
                </a:spcAft>
                <a:buClrTx/>
                <a:buSzTx/>
                <a:buFont typeface="Wingdings" pitchFamily="2" charset="2"/>
                <a:buNone/>
                <a:tabLst/>
                <a:defRPr/>
              </a:pP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人工智能（</a:t>
              </a:r>
              <a:r>
                <a:rPr kumimoji="0"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AI</a:t>
              </a:r>
              <a:r>
                <a:rPr kumimoji="0" lang="zh-CN" altLang="en-US"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a:t>
              </a:r>
              <a:endParaRPr kumimoji="0" lang="en-US" altLang="zh-CN" sz="24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6" name="棱台 5"/>
            <p:cNvSpPr/>
            <p:nvPr/>
          </p:nvSpPr>
          <p:spPr bwMode="blackWhite">
            <a:xfrm>
              <a:off x="36016" y="5030887"/>
              <a:ext cx="1725950" cy="630212"/>
            </a:xfrm>
            <a:prstGeom prst="bevel">
              <a:avLst/>
            </a:prstGeom>
            <a:solidFill>
              <a:schemeClr val="accent1">
                <a:lumMod val="90000"/>
              </a:schemeClr>
            </a:solidFill>
            <a:ln>
              <a:noFill/>
            </a:ln>
            <a:extLst/>
          </p:spPr>
          <p:txBody>
            <a:bodyPr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机器学习、模式识别</a:t>
              </a:r>
              <a:endParaRPr kumimoji="0" lang="en-US" altLang="zh-CN" sz="18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7" name="棱台 6"/>
            <p:cNvSpPr/>
            <p:nvPr/>
          </p:nvSpPr>
          <p:spPr bwMode="blackWhite">
            <a:xfrm>
              <a:off x="2265303" y="5030887"/>
              <a:ext cx="1946657" cy="414337"/>
            </a:xfrm>
            <a:prstGeom prst="bevel">
              <a:avLst/>
            </a:prstGeom>
            <a:solidFill>
              <a:schemeClr val="accent1">
                <a:lumMod val="90000"/>
              </a:schemeClr>
            </a:solidFill>
            <a:ln>
              <a:noFill/>
            </a:ln>
            <a:extLst/>
          </p:spPr>
          <p:txBody>
            <a:bodyPr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18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机器视觉，等等</a:t>
              </a:r>
              <a:endParaRPr kumimoji="0" lang="en-US" altLang="zh-CN" sz="18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8" name="燕尾形箭头 29"/>
            <p:cNvSpPr>
              <a:spLocks noChangeArrowheads="1"/>
            </p:cNvSpPr>
            <p:nvPr/>
          </p:nvSpPr>
          <p:spPr bwMode="blackWhite">
            <a:xfrm rot="7898669">
              <a:off x="527272" y="4327164"/>
              <a:ext cx="1120775" cy="405693"/>
            </a:xfrm>
            <a:prstGeom prst="notchedRightArrow">
              <a:avLst>
                <a:gd name="adj1" fmla="val 50000"/>
                <a:gd name="adj2" fmla="val 50098"/>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9" name="棱台 8"/>
            <p:cNvSpPr/>
            <p:nvPr/>
          </p:nvSpPr>
          <p:spPr bwMode="blackWhite">
            <a:xfrm>
              <a:off x="826671" y="1340619"/>
              <a:ext cx="2593987" cy="720055"/>
            </a:xfrm>
            <a:prstGeom prst="bevel">
              <a:avLst/>
            </a:prstGeom>
            <a:solidFill>
              <a:schemeClr val="accent1">
                <a:lumMod val="90000"/>
              </a:schemeClr>
            </a:solidFill>
            <a:ln>
              <a:noFill/>
            </a:ln>
            <a:extLst/>
          </p:spPr>
          <p:txBody>
            <a:bodyPr anchor="ct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rPr>
                <a:t>自然语言处理</a:t>
              </a:r>
              <a:r>
                <a:rPr kumimoji="0" lang="zh-CN" altLang="en-US" sz="18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rPr>
                <a:t>（机器对人类语言的理解）</a:t>
              </a:r>
              <a:endParaRPr kumimoji="0" lang="en-US" altLang="zh-CN" sz="1800" b="1" i="0" u="none" strike="noStrike" kern="1200" cap="none" spc="0" normalizeH="0" baseline="0" noProof="0" dirty="0">
                <a:ln>
                  <a:noFill/>
                </a:ln>
                <a:solidFill>
                  <a:srgbClr val="000000"/>
                </a:solidFill>
                <a:effectLst/>
                <a:uLnTx/>
                <a:uFillTx/>
                <a:latin typeface="微软雅黑" pitchFamily="34" charset="-122"/>
                <a:ea typeface="微软雅黑" pitchFamily="34" charset="-122"/>
                <a:cs typeface="+mn-cs"/>
              </a:endParaRPr>
            </a:p>
          </p:txBody>
        </p:sp>
        <p:sp>
          <p:nvSpPr>
            <p:cNvPr id="10" name="燕尾形箭头 7"/>
            <p:cNvSpPr>
              <a:spLocks noChangeArrowheads="1"/>
            </p:cNvSpPr>
            <p:nvPr/>
          </p:nvSpPr>
          <p:spPr bwMode="blackWhite">
            <a:xfrm rot="2985233">
              <a:off x="2441349" y="4288729"/>
              <a:ext cx="1120775" cy="407192"/>
            </a:xfrm>
            <a:prstGeom prst="notchedRightArrow">
              <a:avLst>
                <a:gd name="adj1" fmla="val 50000"/>
                <a:gd name="adj2" fmla="val 49761"/>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cs typeface="+mn-cs"/>
              </a:endParaRPr>
            </a:p>
          </p:txBody>
        </p:sp>
        <p:sp>
          <p:nvSpPr>
            <p:cNvPr id="11" name="燕尾形箭头 7"/>
            <p:cNvSpPr>
              <a:spLocks noChangeArrowheads="1"/>
            </p:cNvSpPr>
            <p:nvPr/>
          </p:nvSpPr>
          <p:spPr bwMode="blackWhite">
            <a:xfrm rot="-5400000">
              <a:off x="1611090" y="2357983"/>
              <a:ext cx="842962" cy="392710"/>
            </a:xfrm>
            <a:prstGeom prst="notchedRightArrow">
              <a:avLst>
                <a:gd name="adj1" fmla="val 50000"/>
                <a:gd name="adj2" fmla="val 49817"/>
              </a:avLst>
            </a:prstGeom>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cs typeface="+mn-cs"/>
              </a:endParaRPr>
            </a:p>
          </p:txBody>
        </p:sp>
      </p:grpSp>
      <p:sp>
        <p:nvSpPr>
          <p:cNvPr id="12" name="圆角矩形 30"/>
          <p:cNvSpPr>
            <a:spLocks noChangeArrowheads="1"/>
          </p:cNvSpPr>
          <p:nvPr/>
        </p:nvSpPr>
        <p:spPr bwMode="blackWhite">
          <a:xfrm>
            <a:off x="5651871" y="692696"/>
            <a:ext cx="2692158" cy="1152128"/>
          </a:xfrm>
          <a:prstGeom prst="roundRect">
            <a:avLst>
              <a:gd name="adj" fmla="val 16667"/>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36000" tIns="36000" rIns="36000" bIns="36000" anchor="ct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1" i="0" u="none" strike="noStrike" kern="1200" cap="none" spc="0" normalizeH="0" baseline="0" noProof="0">
              <a:ln>
                <a:noFill/>
              </a:ln>
              <a:solidFill>
                <a:srgbClr val="FF0000"/>
              </a:solidFill>
              <a:effectLst/>
              <a:uLnTx/>
              <a:uFillTx/>
              <a:latin typeface="微软雅黑" pitchFamily="34" charset="-122"/>
              <a:ea typeface="微软雅黑" pitchFamily="34" charset="-122"/>
              <a:cs typeface="+mn-cs"/>
            </a:endParaRPr>
          </a:p>
        </p:txBody>
      </p:sp>
      <p:sp>
        <p:nvSpPr>
          <p:cNvPr id="14" name="灯片编号占位符 13"/>
          <p:cNvSpPr>
            <a:spLocks noGrp="1"/>
          </p:cNvSpPr>
          <p:nvPr>
            <p:ph type="sldNum" sz="quarter" idx="10"/>
          </p:nvPr>
        </p:nvSpPr>
        <p:spPr/>
        <p:txBody>
          <a:bodyPr/>
          <a:lstStyle/>
          <a:p>
            <a:fld id="{0C913308-F349-4B6D-A68A-DD1791B4A57B}" type="slidenum">
              <a:rPr lang="zh-CN" altLang="en-US" smtClean="0"/>
              <a:pPr/>
              <a:t>6</a:t>
            </a:fld>
            <a:r>
              <a:rPr lang="en-US" altLang="zh-CN"/>
              <a:t>/300</a:t>
            </a:r>
            <a:endParaRPr lang="zh-CN" altLang="en-US" dirty="0"/>
          </a:p>
        </p:txBody>
      </p:sp>
    </p:spTree>
    <p:extLst>
      <p:ext uri="{BB962C8B-B14F-4D97-AF65-F5344CB8AC3E}">
        <p14:creationId xmlns:p14="http://schemas.microsoft.com/office/powerpoint/2010/main" val="1904979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pPr marL="0" lvl="0" indent="0" fontAlgn="auto">
              <a:spcBef>
                <a:spcPts val="0"/>
              </a:spcBef>
              <a:spcAft>
                <a:spcPts val="0"/>
              </a:spcAft>
              <a:buClrTx/>
              <a:buSzTx/>
              <a:buNone/>
              <a:defRPr/>
            </a:pPr>
            <a:r>
              <a:rPr lang="zh-CN" altLang="en-US" kern="1200" dirty="0">
                <a:solidFill>
                  <a:srgbClr val="000000"/>
                </a:solidFill>
              </a:rPr>
              <a:t>非线性</a:t>
            </a:r>
            <a:r>
              <a:rPr lang="en-US" altLang="zh-CN" kern="1200" dirty="0">
                <a:solidFill>
                  <a:srgbClr val="000000"/>
                </a:solidFill>
              </a:rPr>
              <a:t>SVM</a:t>
            </a:r>
            <a:r>
              <a:rPr lang="zh-CN" altLang="en-US" kern="1200" dirty="0">
                <a:solidFill>
                  <a:srgbClr val="000000"/>
                </a:solidFill>
              </a:rPr>
              <a:t>通过 </a:t>
            </a:r>
            <a:r>
              <a:rPr lang="zh-CN" altLang="en-US" kern="1200" dirty="0">
                <a:solidFill>
                  <a:srgbClr val="9999FF">
                    <a:lumMod val="75000"/>
                  </a:srgbClr>
                </a:solidFill>
              </a:rPr>
              <a:t>核函数</a:t>
            </a:r>
            <a:r>
              <a:rPr lang="en-US" altLang="zh-CN" kern="1200" dirty="0">
                <a:solidFill>
                  <a:srgbClr val="9999FF">
                    <a:lumMod val="75000"/>
                  </a:srgbClr>
                </a:solidFill>
              </a:rPr>
              <a:t>(Kernel Function)</a:t>
            </a:r>
            <a:r>
              <a:rPr lang="zh-CN" altLang="en-US" kern="1200" dirty="0">
                <a:solidFill>
                  <a:srgbClr val="000000"/>
                </a:solidFill>
              </a:rPr>
              <a:t>来实现</a:t>
            </a:r>
            <a:endParaRPr lang="en-US" altLang="zh-CN" sz="2000" kern="1200" dirty="0">
              <a:solidFill>
                <a:srgbClr val="000000"/>
              </a:solidFill>
              <a:latin typeface="Times New Roman" pitchFamily="18" charset="0"/>
              <a:ea typeface="宋体" pitchFamily="2" charset="-122"/>
            </a:endParaRPr>
          </a:p>
          <a:p>
            <a:pPr lvl="0" fontAlgn="auto">
              <a:spcAft>
                <a:spcPts val="0"/>
              </a:spcAft>
              <a:buClr>
                <a:srgbClr val="99CCFF"/>
              </a:buClr>
              <a:buSzPct val="65000"/>
              <a:buFont typeface="Wingdings" pitchFamily="2" charset="2"/>
              <a:buChar char="n"/>
              <a:defRPr/>
            </a:pPr>
            <a:r>
              <a:rPr lang="zh-CN" altLang="en-US" sz="2000" kern="1200" dirty="0">
                <a:solidFill>
                  <a:srgbClr val="000000"/>
                </a:solidFill>
                <a:latin typeface="Times New Roman" pitchFamily="18" charset="0"/>
                <a:ea typeface="宋体" pitchFamily="2" charset="-122"/>
              </a:rPr>
              <a:t>具体来说，线性</a:t>
            </a:r>
            <a:r>
              <a:rPr lang="en-US" altLang="zh-CN" sz="2000" kern="1200" dirty="0">
                <a:solidFill>
                  <a:srgbClr val="000000"/>
                </a:solidFill>
                <a:latin typeface="Times New Roman" pitchFamily="18" charset="0"/>
                <a:ea typeface="宋体" pitchFamily="2" charset="-122"/>
              </a:rPr>
              <a:t>SVM</a:t>
            </a:r>
            <a:r>
              <a:rPr lang="zh-CN" altLang="en-US" sz="2000" kern="1200" dirty="0">
                <a:solidFill>
                  <a:srgbClr val="000000"/>
                </a:solidFill>
                <a:latin typeface="Times New Roman" pitchFamily="18" charset="0"/>
                <a:ea typeface="宋体" pitchFamily="2" charset="-122"/>
              </a:rPr>
              <a:t>可以通过“点积”</a:t>
            </a:r>
            <a:r>
              <a:rPr lang="en-US" altLang="zh-CN" sz="2000" kern="1200" dirty="0">
                <a:solidFill>
                  <a:srgbClr val="000000"/>
                </a:solidFill>
                <a:latin typeface="Times New Roman" pitchFamily="18" charset="0"/>
                <a:ea typeface="宋体" pitchFamily="2" charset="-122"/>
              </a:rPr>
              <a:t>(dot product)</a:t>
            </a:r>
            <a:r>
              <a:rPr lang="zh-CN" altLang="en-US" sz="2000" kern="1200" dirty="0">
                <a:solidFill>
                  <a:srgbClr val="000000"/>
                </a:solidFill>
                <a:latin typeface="Times New Roman" pitchFamily="18" charset="0"/>
                <a:ea typeface="宋体" pitchFamily="2" charset="-122"/>
              </a:rPr>
              <a:t>来实现 </a:t>
            </a: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baseline="30000" dirty="0" err="1">
                <a:solidFill>
                  <a:srgbClr val="000000"/>
                </a:solidFill>
                <a:latin typeface="Times New Roman" pitchFamily="18" charset="0"/>
                <a:ea typeface="宋体" pitchFamily="2" charset="-122"/>
              </a:rPr>
              <a:t>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endParaRPr lang="en-US" altLang="zh-CN" sz="2000" kern="1200" baseline="-25000" dirty="0">
              <a:solidFill>
                <a:srgbClr val="000000"/>
              </a:solidFill>
              <a:latin typeface="Times New Roman" pitchFamily="18" charset="0"/>
              <a:ea typeface="宋体" pitchFamily="2" charset="-122"/>
            </a:endParaRPr>
          </a:p>
          <a:p>
            <a:pPr lvl="0" fontAlgn="auto">
              <a:spcAft>
                <a:spcPts val="0"/>
              </a:spcAft>
              <a:buClr>
                <a:srgbClr val="99CCFF"/>
              </a:buClr>
              <a:buSzPct val="65000"/>
              <a:buFont typeface="Wingdings" pitchFamily="2" charset="2"/>
              <a:buChar char="n"/>
              <a:defRPr/>
            </a:pPr>
            <a:endParaRPr lang="en-US" altLang="zh-CN" sz="2000" kern="1200" dirty="0">
              <a:solidFill>
                <a:srgbClr val="000000"/>
              </a:solidFill>
              <a:latin typeface="Times New Roman" pitchFamily="18" charset="0"/>
              <a:ea typeface="宋体" pitchFamily="2" charset="-122"/>
            </a:endParaRPr>
          </a:p>
          <a:p>
            <a:pPr lvl="0" fontAlgn="auto">
              <a:spcAft>
                <a:spcPts val="0"/>
              </a:spcAft>
              <a:buClr>
                <a:srgbClr val="99CCFF"/>
              </a:buClr>
              <a:buSzPct val="65000"/>
              <a:buFont typeface="Wingdings" pitchFamily="2" charset="2"/>
              <a:buChar char="n"/>
              <a:defRPr/>
            </a:pPr>
            <a:r>
              <a:rPr lang="zh-CN" altLang="en-US" sz="2000" kern="1200" dirty="0">
                <a:solidFill>
                  <a:srgbClr val="000000"/>
                </a:solidFill>
                <a:latin typeface="Times New Roman" pitchFamily="18" charset="0"/>
                <a:ea typeface="宋体" pitchFamily="2" charset="-122"/>
              </a:rPr>
              <a:t>核函数是一个特殊的函数，从而可以把点积扩展到</a:t>
            </a:r>
            <a:r>
              <a:rPr lang="zh-CN" altLang="en-US" sz="2000" kern="1200" dirty="0">
                <a:solidFill>
                  <a:srgbClr val="FF0000"/>
                </a:solidFill>
                <a:latin typeface="Times New Roman" pitchFamily="18" charset="0"/>
                <a:ea typeface="宋体" pitchFamily="2" charset="-122"/>
              </a:rPr>
              <a:t>高维的特征空间</a:t>
            </a:r>
            <a:endParaRPr lang="en-US" altLang="zh-CN" sz="2000" kern="1200" dirty="0">
              <a:solidFill>
                <a:srgbClr val="FF0000"/>
              </a:solidFill>
              <a:latin typeface="Times New Roman" pitchFamily="18" charset="0"/>
              <a:ea typeface="宋体" pitchFamily="2" charset="-122"/>
            </a:endParaRPr>
          </a:p>
          <a:p>
            <a:pPr lvl="0" algn="ctr" fontAlgn="auto">
              <a:spcAft>
                <a:spcPts val="0"/>
              </a:spcAft>
              <a:buClr>
                <a:srgbClr val="99CCFF"/>
              </a:buClr>
              <a:buSzPct val="65000"/>
              <a:buNone/>
              <a:defRPr/>
            </a:pP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 </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(x</a:t>
            </a:r>
            <a:r>
              <a:rPr lang="en-US" altLang="zh-CN" sz="2000" kern="1200" baseline="-25000" dirty="0">
                <a:solidFill>
                  <a:srgbClr val="000000"/>
                </a:solidFill>
                <a:latin typeface="Times New Roman" pitchFamily="18" charset="0"/>
                <a:ea typeface="宋体" pitchFamily="2" charset="-122"/>
              </a:rPr>
              <a:t>i</a:t>
            </a:r>
            <a:r>
              <a:rPr lang="en-US" altLang="zh-CN" sz="2000" kern="1200" dirty="0">
                <a:solidFill>
                  <a:srgbClr val="000000"/>
                </a:solidFill>
                <a:latin typeface="Times New Roman" pitchFamily="18" charset="0"/>
                <a:ea typeface="宋体" pitchFamily="2" charset="-122"/>
              </a:rPr>
              <a:t>)</a:t>
            </a:r>
            <a:r>
              <a:rPr lang="en-US" altLang="zh-CN" sz="2000" kern="1200" baseline="-25000" dirty="0">
                <a:solidFill>
                  <a:srgbClr val="000000"/>
                </a:solidFill>
                <a:latin typeface="Times New Roman" pitchFamily="18" charset="0"/>
                <a:ea typeface="宋体" pitchFamily="2" charset="-122"/>
              </a:rPr>
              <a:t> </a:t>
            </a:r>
            <a:r>
              <a:rPr lang="en-US" altLang="zh-CN" sz="2000" kern="1200" baseline="30000" dirty="0">
                <a:solidFill>
                  <a:srgbClr val="000000"/>
                </a:solidFill>
                <a:latin typeface="Times New Roman" pitchFamily="18" charset="0"/>
                <a:ea typeface="宋体" pitchFamily="2" charset="-122"/>
              </a:rPr>
              <a:t>T</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p>
          <a:p>
            <a:pPr marL="0" lvl="0" indent="0" fontAlgn="auto">
              <a:spcAft>
                <a:spcPts val="0"/>
              </a:spcAft>
              <a:buClr>
                <a:srgbClr val="99CCFF"/>
              </a:buClr>
              <a:buSzPct val="65000"/>
              <a:buNone/>
              <a:defRPr/>
            </a:pPr>
            <a:endParaRPr lang="en-US" altLang="zh-CN" sz="2000" kern="1200" dirty="0">
              <a:solidFill>
                <a:srgbClr val="000000"/>
              </a:solidFill>
              <a:latin typeface="Times New Roman" pitchFamily="18" charset="0"/>
              <a:ea typeface="宋体" pitchFamily="2" charset="-122"/>
            </a:endParaRPr>
          </a:p>
          <a:p>
            <a:pPr lvl="0" fontAlgn="auto">
              <a:spcAft>
                <a:spcPts val="0"/>
              </a:spcAft>
              <a:buClr>
                <a:srgbClr val="99CCFF"/>
              </a:buClr>
              <a:buSzPct val="65000"/>
              <a:buFont typeface="Wingdings" pitchFamily="2" charset="2"/>
              <a:buChar char="n"/>
              <a:defRPr/>
            </a:pPr>
            <a:r>
              <a:rPr lang="zh-CN" altLang="en-US" kern="1200" dirty="0">
                <a:solidFill>
                  <a:srgbClr val="9999FF">
                    <a:lumMod val="75000"/>
                  </a:srgbClr>
                </a:solidFill>
                <a:latin typeface="Times New Roman" pitchFamily="18" charset="0"/>
                <a:ea typeface="宋体" pitchFamily="2" charset="-122"/>
              </a:rPr>
              <a:t>核函数举例</a:t>
            </a:r>
            <a:r>
              <a:rPr lang="en-US" altLang="zh-CN" kern="1200" dirty="0">
                <a:solidFill>
                  <a:srgbClr val="9999FF">
                    <a:lumMod val="75000"/>
                  </a:srgbClr>
                </a:solidFill>
                <a:latin typeface="Times New Roman" pitchFamily="18" charset="0"/>
                <a:ea typeface="宋体" pitchFamily="2" charset="-122"/>
              </a:rPr>
              <a:t>: </a:t>
            </a:r>
          </a:p>
          <a:p>
            <a:pPr lvl="0" fontAlgn="auto">
              <a:spcAft>
                <a:spcPts val="0"/>
              </a:spcAft>
              <a:buClr>
                <a:srgbClr val="99CCFF"/>
              </a:buClr>
              <a:buSzPct val="65000"/>
              <a:buNone/>
              <a:defRPr/>
            </a:pPr>
            <a:r>
              <a:rPr lang="en-US" altLang="zh-CN" sz="2000" kern="1200" dirty="0">
                <a:solidFill>
                  <a:srgbClr val="000000"/>
                </a:solidFill>
                <a:latin typeface="Times New Roman" pitchFamily="18" charset="0"/>
                <a:ea typeface="宋体" pitchFamily="2" charset="-122"/>
              </a:rPr>
              <a:t>	</a:t>
            </a:r>
            <a:r>
              <a:rPr lang="zh-CN" altLang="en-US" sz="2000" kern="1200" dirty="0">
                <a:solidFill>
                  <a:srgbClr val="000000"/>
                </a:solidFill>
                <a:latin typeface="Times New Roman" pitchFamily="18" charset="0"/>
                <a:ea typeface="宋体" pitchFamily="2" charset="-122"/>
              </a:rPr>
              <a:t>假设</a:t>
            </a:r>
            <a:r>
              <a:rPr lang="en-US" altLang="zh-CN" sz="2000" kern="1200" dirty="0">
                <a:solidFill>
                  <a:srgbClr val="000000"/>
                </a:solidFill>
                <a:latin typeface="Times New Roman" pitchFamily="18" charset="0"/>
                <a:ea typeface="宋体" pitchFamily="2" charset="-122"/>
              </a:rPr>
              <a:t>2</a:t>
            </a:r>
            <a:r>
              <a:rPr lang="zh-CN" altLang="en-US" sz="2000" kern="1200" dirty="0">
                <a:solidFill>
                  <a:srgbClr val="000000"/>
                </a:solidFill>
                <a:latin typeface="Times New Roman" pitchFamily="18" charset="0"/>
                <a:ea typeface="宋体" pitchFamily="2" charset="-122"/>
              </a:rPr>
              <a:t>维向量</a:t>
            </a:r>
            <a:r>
              <a:rPr lang="en-US" altLang="zh-CN" sz="2000" kern="1200" dirty="0">
                <a:solidFill>
                  <a:srgbClr val="000000"/>
                </a:solidFill>
                <a:latin typeface="Times New Roman" pitchFamily="18" charset="0"/>
                <a:ea typeface="宋体" pitchFamily="2" charset="-122"/>
              </a:rPr>
              <a:t>x=[</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2</a:t>
            </a:r>
            <a:r>
              <a:rPr lang="en-US" altLang="zh-CN" sz="2000" kern="1200" dirty="0">
                <a:solidFill>
                  <a:srgbClr val="000000"/>
                </a:solidFill>
                <a:latin typeface="Times New Roman" pitchFamily="18" charset="0"/>
                <a:ea typeface="宋体" pitchFamily="2" charset="-122"/>
              </a:rPr>
              <a:t>]</a:t>
            </a:r>
            <a:r>
              <a:rPr lang="zh-CN" altLang="en-US" sz="2000" kern="1200" dirty="0">
                <a:solidFill>
                  <a:srgbClr val="000000"/>
                </a:solidFill>
                <a:latin typeface="Times New Roman" pitchFamily="18" charset="0"/>
                <a:ea typeface="宋体" pitchFamily="2" charset="-122"/>
              </a:rPr>
              <a:t>，我们可以使用核函数</a:t>
            </a: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)=(1 + </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baseline="30000" dirty="0" err="1">
                <a:solidFill>
                  <a:srgbClr val="000000"/>
                </a:solidFill>
                <a:latin typeface="Times New Roman" pitchFamily="18" charset="0"/>
                <a:ea typeface="宋体" pitchFamily="2" charset="-122"/>
              </a:rPr>
              <a:t>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r>
              <a:rPr lang="en-US" altLang="zh-CN" sz="2000" kern="1200" baseline="30000" dirty="0">
                <a:solidFill>
                  <a:srgbClr val="000000"/>
                </a:solidFill>
                <a:latin typeface="Times New Roman" pitchFamily="18" charset="0"/>
                <a:ea typeface="宋体" pitchFamily="2" charset="-122"/>
              </a:rPr>
              <a:t>2</a:t>
            </a:r>
            <a:r>
              <a:rPr lang="en-US" altLang="zh-CN" sz="2000" kern="1200" baseline="-25000" dirty="0">
                <a:solidFill>
                  <a:srgbClr val="000000"/>
                </a:solidFill>
                <a:latin typeface="Times New Roman" pitchFamily="18" charset="0"/>
                <a:ea typeface="宋体" pitchFamily="2" charset="-122"/>
              </a:rPr>
              <a:t>,</a:t>
            </a:r>
            <a:endParaRPr lang="en-US" altLang="zh-CN" sz="2000" kern="1200" dirty="0">
              <a:solidFill>
                <a:srgbClr val="000000"/>
              </a:solidFill>
              <a:latin typeface="Times New Roman" pitchFamily="18" charset="0"/>
              <a:ea typeface="宋体" pitchFamily="2" charset="-122"/>
            </a:endParaRPr>
          </a:p>
          <a:p>
            <a:pPr lvl="0" fontAlgn="auto">
              <a:spcAft>
                <a:spcPts val="0"/>
              </a:spcAft>
              <a:buClr>
                <a:srgbClr val="99CCFF"/>
              </a:buClr>
              <a:buSzPct val="65000"/>
              <a:buNone/>
              <a:defRPr/>
            </a:pPr>
            <a:r>
              <a:rPr lang="en-US" altLang="zh-CN" sz="2000" kern="1200" dirty="0">
                <a:solidFill>
                  <a:srgbClr val="000000"/>
                </a:solidFill>
                <a:latin typeface="Times New Roman" pitchFamily="18" charset="0"/>
                <a:ea typeface="宋体" pitchFamily="2" charset="-122"/>
              </a:rPr>
              <a:t>	</a:t>
            </a:r>
            <a:r>
              <a:rPr lang="zh-CN" altLang="en-US" sz="2000" kern="1200" dirty="0">
                <a:solidFill>
                  <a:srgbClr val="000000"/>
                </a:solidFill>
                <a:latin typeface="Times New Roman" pitchFamily="18" charset="0"/>
                <a:ea typeface="宋体" pitchFamily="2" charset="-122"/>
              </a:rPr>
              <a:t>从而有如下等式 </a:t>
            </a: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 </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(x</a:t>
            </a:r>
            <a:r>
              <a:rPr lang="en-US" altLang="zh-CN" sz="2000" kern="1200" baseline="-25000" dirty="0">
                <a:solidFill>
                  <a:srgbClr val="000000"/>
                </a:solidFill>
                <a:latin typeface="Times New Roman" pitchFamily="18" charset="0"/>
                <a:ea typeface="宋体" pitchFamily="2" charset="-122"/>
              </a:rPr>
              <a:t>i</a:t>
            </a:r>
            <a:r>
              <a:rPr lang="en-US" altLang="zh-CN" sz="2000" kern="1200" dirty="0">
                <a:solidFill>
                  <a:srgbClr val="000000"/>
                </a:solidFill>
                <a:latin typeface="Times New Roman" pitchFamily="18" charset="0"/>
                <a:ea typeface="宋体" pitchFamily="2" charset="-122"/>
              </a:rPr>
              <a:t>)</a:t>
            </a:r>
            <a:r>
              <a:rPr lang="en-US" altLang="zh-CN" sz="2000" kern="1200" baseline="-25000" dirty="0">
                <a:solidFill>
                  <a:srgbClr val="000000"/>
                </a:solidFill>
                <a:latin typeface="Times New Roman" pitchFamily="18" charset="0"/>
                <a:ea typeface="宋体" pitchFamily="2" charset="-122"/>
              </a:rPr>
              <a:t> </a:t>
            </a:r>
            <a:r>
              <a:rPr lang="en-US" altLang="zh-CN" sz="2000" kern="1200" baseline="30000" dirty="0">
                <a:solidFill>
                  <a:srgbClr val="000000"/>
                </a:solidFill>
                <a:latin typeface="Times New Roman" pitchFamily="18" charset="0"/>
                <a:ea typeface="宋体" pitchFamily="2" charset="-122"/>
              </a:rPr>
              <a:t>T</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p>
          <a:p>
            <a:pPr lvl="0" fontAlgn="auto">
              <a:spcAft>
                <a:spcPts val="0"/>
              </a:spcAft>
              <a:buClr>
                <a:srgbClr val="99CCFF"/>
              </a:buClr>
              <a:buSzPct val="65000"/>
              <a:buNone/>
              <a:defRPr/>
            </a:pPr>
            <a:r>
              <a:rPr lang="en-US" altLang="zh-CN" sz="2000" kern="1200" dirty="0">
                <a:solidFill>
                  <a:srgbClr val="000000"/>
                </a:solidFill>
                <a:latin typeface="Times New Roman" pitchFamily="18" charset="0"/>
                <a:ea typeface="宋体" pitchFamily="2" charset="-122"/>
              </a:rPr>
              <a:t>	 </a:t>
            </a:r>
            <a:r>
              <a:rPr lang="en-US" altLang="zh-CN" sz="2000" i="1" kern="1200" dirty="0">
                <a:solidFill>
                  <a:srgbClr val="000000"/>
                </a:solidFill>
                <a:latin typeface="Times New Roman" pitchFamily="18" charset="0"/>
                <a:ea typeface="宋体" pitchFamily="2" charset="-122"/>
              </a:rPr>
              <a:t>K</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)=(1 + </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i</a:t>
            </a:r>
            <a:r>
              <a:rPr lang="en-US" altLang="zh-CN" sz="2000" kern="1200" baseline="30000" dirty="0" err="1">
                <a:solidFill>
                  <a:srgbClr val="000000"/>
                </a:solidFill>
                <a:latin typeface="Times New Roman" pitchFamily="18" charset="0"/>
                <a:ea typeface="宋体" pitchFamily="2" charset="-122"/>
              </a:rPr>
              <a:t>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a:t>
            </a:r>
            <a:r>
              <a:rPr lang="en-US" altLang="zh-CN" sz="2000" kern="1200" baseline="30000" dirty="0">
                <a:solidFill>
                  <a:srgbClr val="000000"/>
                </a:solidFill>
                <a:latin typeface="Times New Roman" pitchFamily="18" charset="0"/>
                <a:ea typeface="宋体" pitchFamily="2" charset="-122"/>
              </a:rPr>
              <a:t>2</a:t>
            </a:r>
            <a:r>
              <a:rPr lang="en-US" altLang="zh-CN" sz="2000" kern="1200" baseline="-25000" dirty="0">
                <a:solidFill>
                  <a:srgbClr val="000000"/>
                </a:solidFill>
                <a:latin typeface="Times New Roman" pitchFamily="18" charset="0"/>
                <a:ea typeface="宋体" pitchFamily="2" charset="-122"/>
              </a:rPr>
              <a:t>,</a:t>
            </a:r>
          </a:p>
          <a:p>
            <a:pPr lvl="0" fontAlgn="auto">
              <a:spcAft>
                <a:spcPts val="0"/>
              </a:spcAft>
              <a:buClr>
                <a:srgbClr val="99CCFF"/>
              </a:buClr>
              <a:buSzPct val="65000"/>
              <a:buNone/>
              <a:defRPr/>
            </a:pPr>
            <a:r>
              <a:rPr lang="en-US" altLang="zh-CN" sz="2000" kern="1200" baseline="-25000" dirty="0">
                <a:solidFill>
                  <a:srgbClr val="000000"/>
                </a:solidFill>
                <a:latin typeface="Times New Roman" pitchFamily="18" charset="0"/>
                <a:ea typeface="宋体" pitchFamily="2" charset="-122"/>
              </a:rPr>
              <a:t>                           </a:t>
            </a:r>
            <a:r>
              <a:rPr lang="en-US" altLang="zh-CN" sz="2000" kern="1200" dirty="0">
                <a:solidFill>
                  <a:srgbClr val="000000"/>
                </a:solidFill>
                <a:latin typeface="Times New Roman" pitchFamily="18" charset="0"/>
                <a:ea typeface="宋体" pitchFamily="2" charset="-122"/>
              </a:rPr>
              <a:t>= 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baseline="300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 </a:t>
            </a:r>
            <a:r>
              <a:rPr lang="en-US" altLang="zh-CN" sz="2000" kern="12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a:t>
            </a:r>
            <a:r>
              <a:rPr lang="en-US" altLang="zh-CN" sz="2000" i="1" kern="1200" baseline="30000" dirty="0">
                <a:solidFill>
                  <a:srgbClr val="000000"/>
                </a:solidFill>
                <a:latin typeface="Times New Roman" pitchFamily="18" charset="0"/>
                <a:ea typeface="宋体" pitchFamily="2" charset="-122"/>
              </a:rPr>
              <a:t>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a:t>
            </a:r>
            <a:r>
              <a:rPr lang="en-US" altLang="zh-CN" sz="2000" i="1" kern="1200" dirty="0">
                <a:solidFill>
                  <a:srgbClr val="000000"/>
                </a:solidFill>
                <a:latin typeface="Times New Roman" pitchFamily="18" charset="0"/>
                <a:ea typeface="宋体" pitchFamily="2" charset="-122"/>
              </a:rPr>
              <a:t>+ x</a:t>
            </a:r>
            <a:r>
              <a:rPr lang="en-US" altLang="zh-CN" sz="2000" i="1" kern="1200" baseline="-25000" dirty="0">
                <a:solidFill>
                  <a:srgbClr val="000000"/>
                </a:solidFill>
                <a:latin typeface="Times New Roman" pitchFamily="18" charset="0"/>
                <a:ea typeface="宋体" pitchFamily="2" charset="-122"/>
              </a:rPr>
              <a:t>i2</a:t>
            </a:r>
            <a:r>
              <a:rPr lang="en-US" altLang="zh-CN" sz="2000" i="1" kern="1200" baseline="300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a:t>
            </a:r>
            <a:r>
              <a:rPr lang="en-US" altLang="zh-CN" sz="2000" i="1" kern="1200" baseline="30000" dirty="0">
                <a:solidFill>
                  <a:srgbClr val="000000"/>
                </a:solidFill>
                <a:latin typeface="Times New Roman" pitchFamily="18" charset="0"/>
                <a:ea typeface="宋体" pitchFamily="2" charset="-122"/>
              </a:rPr>
              <a:t>2 </a:t>
            </a:r>
            <a:r>
              <a:rPr lang="en-US" altLang="zh-CN" sz="2000" kern="1200" dirty="0">
                <a:solidFill>
                  <a:srgbClr val="000000"/>
                </a:solidFill>
                <a:latin typeface="Times New Roman" pitchFamily="18" charset="0"/>
                <a:ea typeface="宋体" pitchFamily="2" charset="-122"/>
              </a:rPr>
              <a:t>+ 2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 </a:t>
            </a:r>
            <a:r>
              <a:rPr lang="en-US" altLang="zh-CN" sz="2000" i="1" kern="1200" dirty="0">
                <a:solidFill>
                  <a:srgbClr val="000000"/>
                </a:solidFill>
                <a:latin typeface="Times New Roman" pitchFamily="18" charset="0"/>
                <a:ea typeface="宋体" pitchFamily="2" charset="-122"/>
              </a:rPr>
              <a:t>+ </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a:t>
            </a:r>
            <a:endParaRPr lang="en-US" altLang="zh-CN" sz="2000" i="1" kern="1200" dirty="0">
              <a:solidFill>
                <a:srgbClr val="000000"/>
              </a:solidFill>
              <a:latin typeface="Times New Roman" pitchFamily="18" charset="0"/>
              <a:ea typeface="宋体" pitchFamily="2" charset="-122"/>
            </a:endParaRPr>
          </a:p>
          <a:p>
            <a:pPr lvl="0" fontAlgn="auto">
              <a:spcAft>
                <a:spcPts val="0"/>
              </a:spcAft>
              <a:buClr>
                <a:srgbClr val="99CCFF"/>
              </a:buClr>
              <a:buSzPct val="65000"/>
              <a:buNone/>
              <a:defRPr/>
            </a:pPr>
            <a:r>
              <a:rPr lang="en-US" altLang="zh-CN" sz="2000" i="1" kern="1200" dirty="0">
                <a:solidFill>
                  <a:srgbClr val="000000"/>
                </a:solidFill>
                <a:latin typeface="Times New Roman" pitchFamily="18" charset="0"/>
                <a:ea typeface="宋体" pitchFamily="2" charset="-122"/>
              </a:rPr>
              <a:t>	      = </a:t>
            </a:r>
            <a:r>
              <a:rPr lang="en-US" altLang="zh-CN" sz="2000" kern="12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i2  </a:t>
            </a:r>
            <a:r>
              <a:rPr lang="en-US" altLang="zh-CN" sz="2000" i="1" kern="1200" dirty="0">
                <a:solidFill>
                  <a:srgbClr val="000000"/>
                </a:solidFill>
                <a:latin typeface="Times New Roman" pitchFamily="18" charset="0"/>
                <a:ea typeface="宋体" pitchFamily="2" charset="-122"/>
              </a:rPr>
              <a:t> x</a:t>
            </a:r>
            <a:r>
              <a:rPr lang="en-US" altLang="zh-CN" sz="2000" i="1" kern="1200" baseline="-25000" dirty="0">
                <a:solidFill>
                  <a:srgbClr val="000000"/>
                </a:solidFill>
                <a:latin typeface="Times New Roman" pitchFamily="18" charset="0"/>
                <a:ea typeface="宋体" pitchFamily="2" charset="-122"/>
              </a:rPr>
              <a:t>i2</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i1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i2</a:t>
            </a:r>
            <a:r>
              <a:rPr lang="en-US" altLang="zh-CN" sz="2000" kern="1200" dirty="0">
                <a:solidFill>
                  <a:srgbClr val="000000"/>
                </a:solidFill>
                <a:latin typeface="Times New Roman" pitchFamily="18" charset="0"/>
                <a:ea typeface="宋体" pitchFamily="2" charset="-122"/>
              </a:rPr>
              <a:t>]</a:t>
            </a:r>
            <a:r>
              <a:rPr lang="en-US" altLang="zh-CN" sz="2000" kern="1200" baseline="30000" dirty="0">
                <a:solidFill>
                  <a:srgbClr val="000000"/>
                </a:solidFill>
                <a:latin typeface="Times New Roman" pitchFamily="18" charset="0"/>
                <a:ea typeface="宋体" pitchFamily="2" charset="-122"/>
              </a:rPr>
              <a:t>T </a:t>
            </a:r>
            <a:r>
              <a:rPr lang="en-US" altLang="zh-CN" sz="2000" kern="12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  </a:t>
            </a:r>
            <a:r>
              <a:rPr lang="en-US" altLang="zh-CN" sz="2000" i="1" kern="1200" dirty="0">
                <a:solidFill>
                  <a:srgbClr val="000000"/>
                </a:solidFill>
                <a:latin typeface="Times New Roman" pitchFamily="18" charset="0"/>
                <a:ea typeface="宋体" pitchFamily="2" charset="-122"/>
              </a:rPr>
              <a:t> x</a:t>
            </a:r>
            <a:r>
              <a:rPr lang="en-US" altLang="zh-CN" sz="2000" i="1" kern="1200" baseline="-25000" dirty="0">
                <a:solidFill>
                  <a:srgbClr val="000000"/>
                </a:solidFill>
                <a:latin typeface="Times New Roman" pitchFamily="18" charset="0"/>
                <a:ea typeface="宋体" pitchFamily="2" charset="-122"/>
              </a:rPr>
              <a:t>j2</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j1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j2</a:t>
            </a:r>
            <a:r>
              <a:rPr lang="en-US" altLang="zh-CN" sz="2000" kern="1200" dirty="0">
                <a:solidFill>
                  <a:srgbClr val="000000"/>
                </a:solidFill>
                <a:latin typeface="Times New Roman" pitchFamily="18" charset="0"/>
                <a:ea typeface="宋体" pitchFamily="2" charset="-122"/>
              </a:rPr>
              <a:t>] </a:t>
            </a:r>
          </a:p>
          <a:p>
            <a:pPr lvl="0" fontAlgn="auto">
              <a:spcAft>
                <a:spcPts val="0"/>
              </a:spcAft>
              <a:buClr>
                <a:srgbClr val="99CCFF"/>
              </a:buClr>
              <a:buSzPct val="65000"/>
              <a:buNone/>
              <a:defRPr/>
            </a:pPr>
            <a:r>
              <a:rPr lang="en-US" altLang="zh-CN" sz="2000" kern="1200" dirty="0">
                <a:solidFill>
                  <a:srgbClr val="000000"/>
                </a:solidFill>
                <a:latin typeface="Times New Roman" pitchFamily="18" charset="0"/>
                <a:ea typeface="宋体" pitchFamily="2" charset="-122"/>
              </a:rPr>
              <a:t>	      = </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(x</a:t>
            </a:r>
            <a:r>
              <a:rPr lang="en-US" altLang="zh-CN" sz="2000" kern="1200" baseline="-25000" dirty="0">
                <a:solidFill>
                  <a:srgbClr val="000000"/>
                </a:solidFill>
                <a:latin typeface="Times New Roman" pitchFamily="18" charset="0"/>
                <a:ea typeface="宋体" pitchFamily="2" charset="-122"/>
              </a:rPr>
              <a:t>i</a:t>
            </a:r>
            <a:r>
              <a:rPr lang="en-US" altLang="zh-CN" sz="2000" kern="1200" dirty="0">
                <a:solidFill>
                  <a:srgbClr val="000000"/>
                </a:solidFill>
                <a:latin typeface="Times New Roman" pitchFamily="18" charset="0"/>
                <a:ea typeface="宋体" pitchFamily="2" charset="-122"/>
              </a:rPr>
              <a:t>)</a:t>
            </a:r>
            <a:r>
              <a:rPr lang="en-US" altLang="zh-CN" sz="2000" kern="1200" baseline="-25000" dirty="0">
                <a:solidFill>
                  <a:srgbClr val="000000"/>
                </a:solidFill>
                <a:latin typeface="Times New Roman" pitchFamily="18" charset="0"/>
                <a:ea typeface="宋体" pitchFamily="2" charset="-122"/>
              </a:rPr>
              <a:t> </a:t>
            </a:r>
            <a:r>
              <a:rPr lang="en-US" altLang="zh-CN" sz="2000" kern="1200" baseline="30000" dirty="0">
                <a:solidFill>
                  <a:srgbClr val="000000"/>
                </a:solidFill>
                <a:latin typeface="Times New Roman" pitchFamily="18" charset="0"/>
                <a:ea typeface="宋体" pitchFamily="2" charset="-122"/>
              </a:rPr>
              <a:t>T</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a:t>
            </a:r>
            <a:r>
              <a:rPr lang="en-US" altLang="zh-CN" sz="2000" kern="1200" dirty="0" err="1">
                <a:solidFill>
                  <a:srgbClr val="000000"/>
                </a:solidFill>
                <a:latin typeface="Times New Roman" pitchFamily="18" charset="0"/>
                <a:ea typeface="宋体" pitchFamily="2" charset="-122"/>
              </a:rPr>
              <a:t>x</a:t>
            </a:r>
            <a:r>
              <a:rPr lang="en-US" altLang="zh-CN" sz="2000" kern="1200" baseline="-25000" dirty="0" err="1">
                <a:solidFill>
                  <a:srgbClr val="000000"/>
                </a:solidFill>
                <a:latin typeface="Times New Roman" pitchFamily="18" charset="0"/>
                <a:ea typeface="宋体" pitchFamily="2" charset="-122"/>
              </a:rPr>
              <a:t>j</a:t>
            </a:r>
            <a:r>
              <a:rPr lang="en-US" altLang="zh-CN" sz="2000" kern="1200" dirty="0">
                <a:solidFill>
                  <a:srgbClr val="000000"/>
                </a:solidFill>
                <a:latin typeface="Times New Roman" pitchFamily="18" charset="0"/>
                <a:ea typeface="宋体" pitchFamily="2" charset="-122"/>
              </a:rPr>
              <a:t>),    where </a:t>
            </a:r>
            <a:r>
              <a:rPr lang="el-GR" altLang="zh-CN" sz="2000" kern="1200" dirty="0">
                <a:solidFill>
                  <a:srgbClr val="000000"/>
                </a:solidFill>
                <a:latin typeface="Times New Roman" pitchFamily="18" charset="0"/>
                <a:ea typeface="宋体" pitchFamily="2" charset="-122"/>
                <a:cs typeface="Times New Roman" pitchFamily="18" charset="0"/>
              </a:rPr>
              <a:t>φ</a:t>
            </a:r>
            <a:r>
              <a:rPr lang="en-US" altLang="zh-CN" sz="2000" kern="1200" dirty="0">
                <a:solidFill>
                  <a:srgbClr val="000000"/>
                </a:solidFill>
                <a:latin typeface="Times New Roman" pitchFamily="18" charset="0"/>
                <a:ea typeface="宋体" pitchFamily="2" charset="-122"/>
              </a:rPr>
              <a:t>(x) = </a:t>
            </a:r>
            <a:r>
              <a:rPr lang="en-US" altLang="zh-CN" sz="2000" kern="1200" baseline="-25000" dirty="0">
                <a:solidFill>
                  <a:srgbClr val="000000"/>
                </a:solidFill>
                <a:latin typeface="Times New Roman" pitchFamily="18" charset="0"/>
                <a:ea typeface="宋体" pitchFamily="2" charset="-122"/>
              </a:rPr>
              <a:t> </a:t>
            </a:r>
            <a:r>
              <a:rPr lang="en-US" altLang="zh-CN" sz="2000" kern="12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1</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1</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rPr>
              <a:t> x</a:t>
            </a:r>
            <a:r>
              <a:rPr lang="en-US" altLang="zh-CN" sz="2000" i="1" kern="1200" baseline="-25000" dirty="0">
                <a:solidFill>
                  <a:srgbClr val="000000"/>
                </a:solidFill>
                <a:latin typeface="Times New Roman" pitchFamily="18" charset="0"/>
                <a:ea typeface="宋体" pitchFamily="2" charset="-122"/>
              </a:rPr>
              <a:t>2</a:t>
            </a:r>
            <a:r>
              <a:rPr lang="en-US" altLang="zh-CN" sz="2000" i="1" kern="1200" baseline="30000" dirty="0">
                <a:solidFill>
                  <a:srgbClr val="000000"/>
                </a:solidFill>
                <a:latin typeface="Times New Roman" pitchFamily="18" charset="0"/>
                <a:ea typeface="宋体" pitchFamily="2" charset="-122"/>
              </a:rPr>
              <a:t>2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1  </a:t>
            </a:r>
            <a:r>
              <a:rPr lang="en-US" altLang="zh-CN" sz="2000" i="1" kern="1200" dirty="0">
                <a:solidFill>
                  <a:srgbClr val="000000"/>
                </a:solidFill>
                <a:latin typeface="Times New Roman" pitchFamily="18" charset="0"/>
                <a:ea typeface="宋体" pitchFamily="2" charset="-122"/>
                <a:cs typeface="Times New Roman" pitchFamily="18" charset="0"/>
              </a:rPr>
              <a:t>√</a:t>
            </a:r>
            <a:r>
              <a:rPr lang="en-US" altLang="zh-CN" sz="2000" kern="1200" dirty="0">
                <a:solidFill>
                  <a:srgbClr val="000000"/>
                </a:solidFill>
                <a:latin typeface="Times New Roman" pitchFamily="18" charset="0"/>
                <a:ea typeface="宋体" pitchFamily="2" charset="-122"/>
              </a:rPr>
              <a:t>2</a:t>
            </a:r>
            <a:r>
              <a:rPr lang="en-US" altLang="zh-CN" sz="2000" i="1" kern="1200" dirty="0">
                <a:solidFill>
                  <a:srgbClr val="000000"/>
                </a:solidFill>
                <a:latin typeface="Times New Roman" pitchFamily="18" charset="0"/>
                <a:ea typeface="宋体" pitchFamily="2" charset="-122"/>
              </a:rPr>
              <a:t>x</a:t>
            </a:r>
            <a:r>
              <a:rPr lang="en-US" altLang="zh-CN" sz="2000" i="1" kern="1200" baseline="-25000" dirty="0">
                <a:solidFill>
                  <a:srgbClr val="000000"/>
                </a:solidFill>
                <a:latin typeface="Times New Roman" pitchFamily="18" charset="0"/>
                <a:ea typeface="宋体" pitchFamily="2" charset="-122"/>
              </a:rPr>
              <a:t>2</a:t>
            </a:r>
            <a:r>
              <a:rPr lang="en-US" altLang="zh-CN" sz="2000" kern="1200" dirty="0">
                <a:solidFill>
                  <a:srgbClr val="000000"/>
                </a:solidFill>
                <a:latin typeface="Times New Roman" pitchFamily="18" charset="0"/>
                <a:ea typeface="宋体" pitchFamily="2" charset="-122"/>
              </a:rPr>
              <a:t>]</a:t>
            </a:r>
          </a:p>
          <a:p>
            <a:pPr lvl="0" fontAlgn="auto">
              <a:spcAft>
                <a:spcPts val="0"/>
              </a:spcAft>
              <a:buClr>
                <a:srgbClr val="99CCFF"/>
              </a:buClr>
              <a:buSzPct val="65000"/>
              <a:buNone/>
              <a:defRPr/>
            </a:pPr>
            <a:endParaRPr lang="en-US" altLang="zh-CN" sz="2000" kern="1200" dirty="0">
              <a:solidFill>
                <a:srgbClr val="000000"/>
              </a:solidFill>
              <a:latin typeface="Times New Roman" pitchFamily="18" charset="0"/>
              <a:ea typeface="宋体" pitchFamily="2" charset="-122"/>
            </a:endParaRPr>
          </a:p>
          <a:p>
            <a:pPr lvl="0" fontAlgn="auto">
              <a:spcAft>
                <a:spcPts val="0"/>
              </a:spcAft>
              <a:buClr>
                <a:srgbClr val="99CCFF"/>
              </a:buClr>
              <a:buSzPct val="65000"/>
              <a:buNone/>
              <a:defRPr/>
            </a:pPr>
            <a:endParaRPr lang="el-GR" altLang="zh-CN" sz="2000" kern="1200" dirty="0">
              <a:solidFill>
                <a:srgbClr val="000000"/>
              </a:solidFill>
              <a:latin typeface="Times New Roman" pitchFamily="18" charset="0"/>
              <a:ea typeface="宋体" pitchFamily="2" charset="-122"/>
            </a:endParaRPr>
          </a:p>
          <a:p>
            <a:endParaRPr lang="zh-CN" altLang="en-US" dirty="0"/>
          </a:p>
        </p:txBody>
      </p:sp>
      <p:sp>
        <p:nvSpPr>
          <p:cNvPr id="5" name="标题 4"/>
          <p:cNvSpPr>
            <a:spLocks noGrp="1"/>
          </p:cNvSpPr>
          <p:nvPr>
            <p:ph type="title"/>
          </p:nvPr>
        </p:nvSpPr>
        <p:spPr/>
        <p:txBody>
          <a:bodyPr/>
          <a:lstStyle/>
          <a:p>
            <a:r>
              <a:rPr lang="zh-CN" altLang="en-US" kern="1200" dirty="0">
                <a:solidFill>
                  <a:srgbClr val="FFFFFF"/>
                </a:solidFill>
              </a:rPr>
              <a:t>非线性支持向量机</a:t>
            </a:r>
            <a:r>
              <a:rPr lang="en-US" altLang="zh-CN" kern="1200" dirty="0">
                <a:solidFill>
                  <a:srgbClr val="FFFFFF"/>
                </a:solidFill>
              </a:rPr>
              <a:t>(Non-linear SVMs)</a:t>
            </a:r>
            <a:endParaRPr lang="zh-CN" altLang="en-US" dirty="0"/>
          </a:p>
        </p:txBody>
      </p:sp>
      <p:sp>
        <p:nvSpPr>
          <p:cNvPr id="313348" name="Rectangle 4"/>
          <p:cNvSpPr>
            <a:spLocks noChangeArrowheads="1"/>
          </p:cNvSpPr>
          <p:nvPr/>
        </p:nvSpPr>
        <p:spPr bwMode="auto">
          <a:xfrm>
            <a:off x="-36512" y="44624"/>
            <a:ext cx="7503368" cy="3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itchFamily="18" charset="0"/>
                <a:ea typeface="宋体" pitchFamily="2" charset="-122"/>
              </a:defRPr>
            </a:lvl1pPr>
            <a:lvl2pPr algn="l">
              <a:defRPr sz="4200">
                <a:solidFill>
                  <a:schemeClr val="tx2"/>
                </a:solidFill>
                <a:latin typeface="Garamond" pitchFamily="18" charset="0"/>
                <a:ea typeface="宋体" pitchFamily="2" charset="-122"/>
              </a:defRPr>
            </a:lvl2pPr>
            <a:lvl3pPr algn="l">
              <a:defRPr sz="4200">
                <a:solidFill>
                  <a:schemeClr val="tx2"/>
                </a:solidFill>
                <a:latin typeface="Garamond" pitchFamily="18" charset="0"/>
                <a:ea typeface="宋体" pitchFamily="2" charset="-122"/>
              </a:defRPr>
            </a:lvl3pPr>
            <a:lvl4pPr algn="l">
              <a:defRPr sz="4200">
                <a:solidFill>
                  <a:schemeClr val="tx2"/>
                </a:solidFill>
                <a:latin typeface="Garamond" pitchFamily="18" charset="0"/>
                <a:ea typeface="宋体" pitchFamily="2" charset="-122"/>
              </a:defRPr>
            </a:lvl4pPr>
            <a:lvl5pPr algn="l">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313349" name="Rectangle 5"/>
          <p:cNvSpPr>
            <a:spLocks noChangeArrowheads="1"/>
          </p:cNvSpPr>
          <p:nvPr/>
        </p:nvSpPr>
        <p:spPr bwMode="auto">
          <a:xfrm>
            <a:off x="304800" y="1208112"/>
            <a:ext cx="883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3000">
                <a:solidFill>
                  <a:schemeClr val="tx1"/>
                </a:solidFill>
                <a:latin typeface="Arial" pitchFamily="34" charset="0"/>
                <a:ea typeface="宋体" pitchFamily="2" charset="-122"/>
              </a:defRPr>
            </a:lvl1pPr>
            <a:lvl2pPr marL="669925" indent="-325438" algn="l">
              <a:spcBef>
                <a:spcPct val="20000"/>
              </a:spcBef>
              <a:buClr>
                <a:schemeClr val="accent2"/>
              </a:buClr>
              <a:buSzPct val="60000"/>
              <a:buFont typeface="Wingdings" pitchFamily="2" charset="2"/>
              <a:buChar char="q"/>
              <a:defRPr sz="2600">
                <a:solidFill>
                  <a:schemeClr val="tx1"/>
                </a:solidFill>
                <a:latin typeface="Arial" pitchFamily="34" charset="0"/>
                <a:ea typeface="宋体" pitchFamily="2" charset="-122"/>
              </a:defRPr>
            </a:lvl2pPr>
            <a:lvl3pPr marL="1022350" indent="-350838" algn="l">
              <a:spcBef>
                <a:spcPct val="20000"/>
              </a:spcBef>
              <a:buClr>
                <a:schemeClr val="accent1"/>
              </a:buClr>
              <a:buSzPct val="65000"/>
              <a:buFont typeface="Wingdings" pitchFamily="2" charset="2"/>
              <a:buChar char="n"/>
              <a:defRPr sz="2200">
                <a:solidFill>
                  <a:schemeClr val="tx1"/>
                </a:solidFill>
                <a:latin typeface="Arial" pitchFamily="34" charset="0"/>
                <a:ea typeface="宋体" pitchFamily="2" charset="-122"/>
              </a:defRPr>
            </a:lvl3pPr>
            <a:lvl4pPr marL="1339850" indent="-315913" algn="l">
              <a:spcBef>
                <a:spcPct val="20000"/>
              </a:spcBef>
              <a:buClr>
                <a:schemeClr val="accent2"/>
              </a:buClr>
              <a:buSzPct val="70000"/>
              <a:buFont typeface="Wingdings" pitchFamily="2" charset="2"/>
              <a:buChar char="q"/>
              <a:defRPr sz="2000">
                <a:solidFill>
                  <a:schemeClr val="tx1"/>
                </a:solidFill>
                <a:latin typeface="Arial" pitchFamily="34" charset="0"/>
                <a:ea typeface="宋体" pitchFamily="2" charset="-122"/>
              </a:defRPr>
            </a:lvl4pPr>
            <a:lvl5pPr marL="1681163" indent="-339725" algn="l">
              <a:spcBef>
                <a:spcPct val="20000"/>
              </a:spcBef>
              <a:buClr>
                <a:schemeClr val="accent1"/>
              </a:buClr>
              <a:buSzPct val="75000"/>
              <a:buFont typeface="Wingdings" pitchFamily="2" charset="2"/>
              <a:buChar char="§"/>
              <a:defRPr sz="2000">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None/>
              <a:tabLst/>
              <a:defRPr/>
            </a:pPr>
            <a:endParaRPr kumimoji="0" lang="el-GR" altLang="zh-CN" sz="2000" b="1" i="0" u="none" strike="noStrike" kern="1200" cap="none" spc="0" normalizeH="0" baseline="0" noProof="0" dirty="0">
              <a:ln>
                <a:noFill/>
              </a:ln>
              <a:solidFill>
                <a:srgbClr val="000000"/>
              </a:solidFill>
              <a:effectLst/>
              <a:uLnTx/>
              <a:uFillTx/>
              <a:latin typeface="Times New Roman" pitchFamily="18" charset="0"/>
              <a:ea typeface="宋体" pitchFamily="2" charset="-122"/>
              <a:cs typeface="+mn-cs"/>
            </a:endParaRPr>
          </a:p>
        </p:txBody>
      </p:sp>
      <p:sp>
        <p:nvSpPr>
          <p:cNvPr id="3" name="矩形 2"/>
          <p:cNvSpPr/>
          <p:nvPr/>
        </p:nvSpPr>
        <p:spPr>
          <a:xfrm>
            <a:off x="2555776" y="5807005"/>
            <a:ext cx="5904656" cy="646331"/>
          </a:xfrm>
          <a:prstGeom prst="rect">
            <a:avLst/>
          </a:prstGeom>
          <a:ln w="15875">
            <a:solidFill>
              <a:srgbClr val="FF0000"/>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可见，该核函数把</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2</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维空间的点积扩展到了</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6</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维空间的点积，但是几乎没有增加计算量</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a:t>
            </a:r>
            <a:r>
              <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rPr>
              <a:t>计算量只是很小的增加</a:t>
            </a:r>
            <a:r>
              <a:rPr kumimoji="0" lang="en-US" altLang="zh-CN" sz="1800" b="0" i="0" u="none" strike="noStrike" kern="1200" cap="none" spc="0" normalizeH="0" baseline="0" noProof="0" dirty="0">
                <a:ln>
                  <a:noFill/>
                </a:ln>
                <a:solidFill>
                  <a:srgbClr val="9999FF">
                    <a:lumMod val="75000"/>
                  </a:srgbClr>
                </a:solidFill>
                <a:effectLst/>
                <a:uLnTx/>
                <a:uFillTx/>
                <a:latin typeface="Arial"/>
                <a:ea typeface="宋体"/>
                <a:cs typeface="+mn-cs"/>
              </a:rPr>
              <a:t>)</a:t>
            </a:r>
            <a:endParaRPr kumimoji="0" lang="zh-CN" altLang="en-US" sz="1800" b="0" i="0" u="none" strike="noStrike" kern="1200" cap="none" spc="0" normalizeH="0" baseline="0" noProof="0" dirty="0">
              <a:ln>
                <a:noFill/>
              </a:ln>
              <a:solidFill>
                <a:srgbClr val="9999FF">
                  <a:lumMod val="75000"/>
                </a:srgbClr>
              </a:solidFill>
              <a:effectLst/>
              <a:uLnTx/>
              <a:uFillTx/>
              <a:latin typeface="Arial"/>
              <a:ea typeface="宋体"/>
              <a:cs typeface="+mn-cs"/>
            </a:endParaRP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60</a:t>
            </a:fld>
            <a:r>
              <a:rPr lang="en-US" altLang="zh-CN"/>
              <a:t>/300</a:t>
            </a:r>
            <a:endParaRPr lang="zh-CN" altLang="en-US" dirty="0"/>
          </a:p>
        </p:txBody>
      </p:sp>
    </p:spTree>
    <p:extLst>
      <p:ext uri="{BB962C8B-B14F-4D97-AF65-F5344CB8AC3E}">
        <p14:creationId xmlns:p14="http://schemas.microsoft.com/office/powerpoint/2010/main" val="3315842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fontAlgn="auto">
              <a:spcAft>
                <a:spcPts val="0"/>
              </a:spcAft>
              <a:buClr>
                <a:srgbClr val="99CCFF"/>
              </a:buClr>
              <a:buSzPct val="65000"/>
              <a:buFont typeface="Wingdings" pitchFamily="2" charset="2"/>
              <a:buChar char="n"/>
              <a:defRPr/>
            </a:pPr>
            <a:r>
              <a:rPr lang="zh-CN" altLang="en-US" kern="1200" dirty="0">
                <a:solidFill>
                  <a:srgbClr val="FF0000"/>
                </a:solidFill>
              </a:rPr>
              <a:t>常用的核函数举例</a:t>
            </a:r>
            <a:endParaRPr lang="en-US" altLang="zh-CN" kern="1200" dirty="0">
              <a:solidFill>
                <a:srgbClr val="FF0000"/>
              </a:solidFill>
            </a:endParaRPr>
          </a:p>
          <a:p>
            <a:pPr lvl="0" fontAlgn="auto">
              <a:spcAft>
                <a:spcPts val="0"/>
              </a:spcAft>
              <a:buClr>
                <a:srgbClr val="99CCFF"/>
              </a:buClr>
              <a:buSzPct val="65000"/>
              <a:buFont typeface="Wingdings" pitchFamily="2" charset="2"/>
              <a:buChar char="n"/>
              <a:defRPr/>
            </a:pP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线性核函数 </a:t>
            </a:r>
            <a:r>
              <a:rPr lang="en-US" altLang="zh-CN" b="0" kern="1200" dirty="0">
                <a:solidFill>
                  <a:srgbClr val="000000"/>
                </a:solidFill>
                <a:latin typeface="Arial" pitchFamily="34" charset="0"/>
                <a:ea typeface="宋体" pitchFamily="2" charset="-122"/>
              </a:rPr>
              <a:t>Linear:    </a:t>
            </a:r>
            <a:r>
              <a:rPr lang="en-US" altLang="zh-CN" sz="2800" b="0" i="1" kern="1200" dirty="0">
                <a:solidFill>
                  <a:srgbClr val="000000"/>
                </a:solidFill>
                <a:latin typeface="Arial" pitchFamily="34" charset="0"/>
                <a:ea typeface="宋体" pitchFamily="2" charset="-122"/>
              </a:rPr>
              <a:t>K</a:t>
            </a:r>
            <a:r>
              <a:rPr lang="en-US" altLang="zh-CN" sz="2800" b="0" kern="1200" dirty="0">
                <a:solidFill>
                  <a:srgbClr val="000000"/>
                </a:solidFill>
                <a:latin typeface="Arial" pitchFamily="34" charset="0"/>
                <a:ea typeface="宋体" pitchFamily="2" charset="-122"/>
              </a:rPr>
              <a:t>(</a:t>
            </a:r>
            <a:r>
              <a:rPr lang="en-US" altLang="zh-CN" sz="2800" kern="1200" dirty="0" err="1">
                <a:solidFill>
                  <a:srgbClr val="000000"/>
                </a:solidFill>
                <a:latin typeface="Arial" pitchFamily="34" charset="0"/>
                <a:ea typeface="宋体" pitchFamily="2" charset="-122"/>
              </a:rPr>
              <a:t>x</a:t>
            </a:r>
            <a:r>
              <a:rPr lang="en-US" altLang="zh-CN" sz="2800" kern="1200" baseline="-25000" dirty="0" err="1">
                <a:solidFill>
                  <a:srgbClr val="000000"/>
                </a:solidFill>
                <a:latin typeface="Arial" pitchFamily="34" charset="0"/>
                <a:ea typeface="宋体" pitchFamily="2" charset="-122"/>
              </a:rPr>
              <a:t>i</a:t>
            </a:r>
            <a:r>
              <a:rPr lang="en-US" altLang="zh-CN" sz="2800" b="0" kern="1200" dirty="0" err="1">
                <a:solidFill>
                  <a:srgbClr val="000000"/>
                </a:solidFill>
                <a:latin typeface="Arial" pitchFamily="34" charset="0"/>
                <a:ea typeface="宋体" pitchFamily="2" charset="-122"/>
              </a:rPr>
              <a:t>,</a:t>
            </a:r>
            <a:r>
              <a:rPr lang="en-US" altLang="zh-CN" sz="2800" kern="1200" dirty="0" err="1">
                <a:solidFill>
                  <a:srgbClr val="000000"/>
                </a:solidFill>
                <a:latin typeface="Arial" pitchFamily="34" charset="0"/>
                <a:ea typeface="宋体" pitchFamily="2" charset="-122"/>
              </a:rPr>
              <a:t>x</a:t>
            </a:r>
            <a:r>
              <a:rPr lang="en-US" altLang="zh-CN" sz="2800" kern="1200" baseline="-25000" dirty="0" err="1">
                <a:solidFill>
                  <a:srgbClr val="000000"/>
                </a:solidFill>
                <a:latin typeface="Arial" pitchFamily="34" charset="0"/>
                <a:ea typeface="宋体" pitchFamily="2" charset="-122"/>
              </a:rPr>
              <a:t>j</a:t>
            </a:r>
            <a:r>
              <a:rPr lang="en-US" altLang="zh-CN" sz="2800" b="0" kern="1200" dirty="0">
                <a:solidFill>
                  <a:srgbClr val="000000"/>
                </a:solidFill>
                <a:latin typeface="Arial" pitchFamily="34" charset="0"/>
                <a:ea typeface="宋体" pitchFamily="2" charset="-122"/>
              </a:rPr>
              <a:t>)= </a:t>
            </a:r>
            <a:r>
              <a:rPr lang="en-US" altLang="zh-CN" sz="2800" kern="1200" dirty="0">
                <a:solidFill>
                  <a:srgbClr val="000000"/>
                </a:solidFill>
                <a:latin typeface="Arial" pitchFamily="34" charset="0"/>
                <a:ea typeface="宋体" pitchFamily="2" charset="-122"/>
              </a:rPr>
              <a:t>x</a:t>
            </a:r>
            <a:r>
              <a:rPr lang="en-US" altLang="zh-CN" sz="2800" kern="1200" baseline="-25000" dirty="0">
                <a:solidFill>
                  <a:srgbClr val="000000"/>
                </a:solidFill>
                <a:latin typeface="Arial" pitchFamily="34" charset="0"/>
                <a:ea typeface="宋体" pitchFamily="2" charset="-122"/>
              </a:rPr>
              <a:t>i </a:t>
            </a:r>
            <a:r>
              <a:rPr lang="en-US" altLang="zh-CN" sz="2800" kern="1200" baseline="30000" dirty="0" err="1">
                <a:solidFill>
                  <a:srgbClr val="000000"/>
                </a:solidFill>
                <a:latin typeface="Arial" pitchFamily="34" charset="0"/>
                <a:ea typeface="宋体" pitchFamily="2" charset="-122"/>
              </a:rPr>
              <a:t>T</a:t>
            </a:r>
            <a:r>
              <a:rPr lang="en-US" altLang="zh-CN" sz="2800" kern="1200" dirty="0" err="1">
                <a:solidFill>
                  <a:srgbClr val="000000"/>
                </a:solidFill>
                <a:latin typeface="Arial" pitchFamily="34" charset="0"/>
                <a:ea typeface="宋体" pitchFamily="2" charset="-122"/>
              </a:rPr>
              <a:t>x</a:t>
            </a:r>
            <a:r>
              <a:rPr lang="en-US" altLang="zh-CN" sz="2800" kern="1200" baseline="-25000" dirty="0" err="1">
                <a:solidFill>
                  <a:srgbClr val="000000"/>
                </a:solidFill>
                <a:latin typeface="Arial" pitchFamily="34" charset="0"/>
                <a:ea typeface="宋体" pitchFamily="2" charset="-122"/>
              </a:rPr>
              <a:t>j</a:t>
            </a:r>
            <a:endParaRPr lang="en-US" altLang="zh-CN" sz="2800"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endParaRPr lang="en-US" altLang="zh-CN" sz="2800"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多项式核函数 </a:t>
            </a:r>
            <a:r>
              <a:rPr lang="en-US" altLang="zh-CN" b="0" kern="1200" dirty="0">
                <a:solidFill>
                  <a:srgbClr val="000000"/>
                </a:solidFill>
                <a:latin typeface="Arial" pitchFamily="34" charset="0"/>
                <a:ea typeface="宋体" pitchFamily="2" charset="-122"/>
              </a:rPr>
              <a:t>Polynomial:    </a:t>
            </a:r>
            <a:r>
              <a:rPr lang="en-US" altLang="zh-CN" b="0" i="1" kern="1200" dirty="0">
                <a:solidFill>
                  <a:srgbClr val="000000"/>
                </a:solidFill>
                <a:latin typeface="Arial" pitchFamily="34" charset="0"/>
                <a:ea typeface="宋体" pitchFamily="2" charset="-122"/>
              </a:rPr>
              <a:t>K</a:t>
            </a:r>
            <a:r>
              <a:rPr lang="en-US" altLang="zh-CN" b="0" kern="1200" dirty="0">
                <a:solidFill>
                  <a:srgbClr val="000000"/>
                </a:solidFill>
                <a:latin typeface="Arial" pitchFamily="34" charset="0"/>
                <a:ea typeface="宋体" pitchFamily="2" charset="-122"/>
              </a:rPr>
              <a: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i</a:t>
            </a:r>
            <a:r>
              <a:rPr lang="en-US" altLang="zh-CN" b="0" kern="1200" dirty="0" err="1">
                <a:solidFill>
                  <a:srgbClr val="000000"/>
                </a:solidFill>
                <a:latin typeface="Arial" pitchFamily="34" charset="0"/>
                <a:ea typeface="宋体" pitchFamily="2" charset="-122"/>
              </a:rPr>
              <a: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j</a:t>
            </a:r>
            <a:r>
              <a:rPr lang="en-US" altLang="zh-CN" b="0" kern="1200" dirty="0">
                <a:solidFill>
                  <a:srgbClr val="000000"/>
                </a:solidFill>
                <a:latin typeface="Arial" pitchFamily="34" charset="0"/>
                <a:ea typeface="宋体" pitchFamily="2" charset="-122"/>
              </a:rPr>
              <a:t>)= (1+</a:t>
            </a:r>
            <a:r>
              <a:rPr lang="en-US" altLang="zh-CN" b="0" kern="1200" dirty="0">
                <a:solidFill>
                  <a:srgbClr val="000000"/>
                </a:solidFill>
                <a:latin typeface="Arial" pitchFamily="34" charset="0"/>
                <a:ea typeface="宋体" pitchFamily="2" charset="-122"/>
                <a:cs typeface="Times New Roman" pitchFamily="18" charset="0"/>
              </a:rPr>
              <a:t> </a:t>
            </a:r>
            <a:r>
              <a:rPr lang="en-US" altLang="zh-CN" kern="1200" dirty="0">
                <a:solidFill>
                  <a:srgbClr val="000000"/>
                </a:solidFill>
                <a:latin typeface="Arial" pitchFamily="34" charset="0"/>
                <a:ea typeface="宋体" pitchFamily="2" charset="-122"/>
              </a:rPr>
              <a:t>x</a:t>
            </a:r>
            <a:r>
              <a:rPr lang="en-US" altLang="zh-CN" kern="1200" baseline="-25000" dirty="0">
                <a:solidFill>
                  <a:srgbClr val="000000"/>
                </a:solidFill>
                <a:latin typeface="Arial" pitchFamily="34" charset="0"/>
                <a:ea typeface="宋体" pitchFamily="2" charset="-122"/>
              </a:rPr>
              <a:t>i </a:t>
            </a:r>
            <a:r>
              <a:rPr lang="en-US" altLang="zh-CN" kern="1200" baseline="30000" dirty="0" err="1">
                <a:solidFill>
                  <a:srgbClr val="000000"/>
                </a:solidFill>
                <a:latin typeface="Arial" pitchFamily="34" charset="0"/>
                <a:ea typeface="宋体" pitchFamily="2" charset="-122"/>
              </a:rPr>
              <a:t>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j</a:t>
            </a:r>
            <a:r>
              <a:rPr lang="en-US" altLang="zh-CN" b="0" kern="1200" dirty="0">
                <a:solidFill>
                  <a:srgbClr val="000000"/>
                </a:solidFill>
                <a:latin typeface="Arial" pitchFamily="34" charset="0"/>
                <a:ea typeface="宋体" pitchFamily="2" charset="-122"/>
              </a:rPr>
              <a:t>)</a:t>
            </a:r>
            <a:r>
              <a:rPr lang="en-US" altLang="zh-CN" b="0" i="1" kern="1200" baseline="30000" dirty="0">
                <a:solidFill>
                  <a:srgbClr val="000000"/>
                </a:solidFill>
                <a:latin typeface="Arial" pitchFamily="34" charset="0"/>
                <a:ea typeface="宋体" pitchFamily="2" charset="-122"/>
              </a:rPr>
              <a:t>p</a:t>
            </a:r>
          </a:p>
          <a:p>
            <a:pPr lvl="0" fontAlgn="auto">
              <a:spcAft>
                <a:spcPts val="0"/>
              </a:spcAft>
              <a:buClr>
                <a:srgbClr val="99CCFF"/>
              </a:buClr>
              <a:buSzPct val="65000"/>
              <a:buFont typeface="Wingdings" pitchFamily="2" charset="2"/>
              <a:buChar char="n"/>
              <a:defRPr/>
            </a:pP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高斯</a:t>
            </a:r>
            <a:r>
              <a:rPr lang="en-US" altLang="zh-CN" b="0" kern="1200" dirty="0">
                <a:solidFill>
                  <a:srgbClr val="000000"/>
                </a:solidFill>
                <a:latin typeface="Arial" pitchFamily="34" charset="0"/>
                <a:ea typeface="宋体" pitchFamily="2" charset="-122"/>
              </a:rPr>
              <a:t>RBF</a:t>
            </a:r>
            <a:r>
              <a:rPr lang="zh-CN" altLang="en-US" b="0" kern="1200" dirty="0">
                <a:solidFill>
                  <a:srgbClr val="000000"/>
                </a:solidFill>
                <a:latin typeface="Arial" pitchFamily="34" charset="0"/>
                <a:ea typeface="宋体" pitchFamily="2" charset="-122"/>
              </a:rPr>
              <a:t>核函数 </a:t>
            </a:r>
            <a:r>
              <a:rPr lang="en-US" altLang="zh-CN" b="0" kern="1200" dirty="0">
                <a:solidFill>
                  <a:srgbClr val="000000"/>
                </a:solidFill>
                <a:latin typeface="Arial" pitchFamily="34" charset="0"/>
                <a:ea typeface="宋体" pitchFamily="2" charset="-122"/>
              </a:rPr>
              <a:t>Gaussian RBF (radial-basis function network):</a:t>
            </a:r>
          </a:p>
          <a:p>
            <a:pPr lvl="0" fontAlgn="auto">
              <a:spcAft>
                <a:spcPts val="0"/>
              </a:spcAft>
              <a:buClr>
                <a:srgbClr val="99CCFF"/>
              </a:buClr>
              <a:buSzPct val="65000"/>
              <a:buNone/>
              <a:defRPr/>
            </a:pPr>
            <a:endParaRPr lang="en-US" altLang="zh-CN" sz="3000" b="0" kern="1200" dirty="0">
              <a:solidFill>
                <a:srgbClr val="000000"/>
              </a:solidFill>
              <a:latin typeface="Arial" pitchFamily="34" charset="0"/>
              <a:ea typeface="宋体" pitchFamily="2" charset="-122"/>
            </a:endParaRPr>
          </a:p>
          <a:p>
            <a:pPr marL="0" lvl="0" indent="0" fontAlgn="auto">
              <a:spcAft>
                <a:spcPts val="0"/>
              </a:spcAft>
              <a:buClr>
                <a:srgbClr val="99CCFF"/>
              </a:buClr>
              <a:buSzPct val="65000"/>
              <a:buNone/>
              <a:defRPr/>
            </a:pP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en-US" altLang="zh-CN" b="0" kern="1200" dirty="0">
                <a:solidFill>
                  <a:srgbClr val="000000"/>
                </a:solidFill>
                <a:latin typeface="Arial" pitchFamily="34" charset="0"/>
                <a:ea typeface="宋体" pitchFamily="2" charset="-122"/>
              </a:rPr>
              <a:t>Sigmoid</a:t>
            </a:r>
            <a:r>
              <a:rPr lang="zh-CN" altLang="en-US" b="0" kern="1200" dirty="0">
                <a:solidFill>
                  <a:srgbClr val="000000"/>
                </a:solidFill>
                <a:latin typeface="Arial" pitchFamily="34" charset="0"/>
                <a:ea typeface="宋体" pitchFamily="2" charset="-122"/>
              </a:rPr>
              <a:t>核函数 </a:t>
            </a:r>
            <a:r>
              <a:rPr lang="en-US" altLang="zh-CN" b="0" kern="1200" dirty="0">
                <a:solidFill>
                  <a:srgbClr val="000000"/>
                </a:solidFill>
                <a:latin typeface="Arial" pitchFamily="34" charset="0"/>
                <a:ea typeface="宋体" pitchFamily="2" charset="-122"/>
              </a:rPr>
              <a:t>Sigmoid:    </a:t>
            </a:r>
            <a:r>
              <a:rPr lang="en-US" altLang="zh-CN" b="0" i="1" kern="1200" dirty="0">
                <a:solidFill>
                  <a:srgbClr val="000000"/>
                </a:solidFill>
                <a:latin typeface="Arial" pitchFamily="34" charset="0"/>
                <a:ea typeface="宋体" pitchFamily="2" charset="-122"/>
              </a:rPr>
              <a:t>K</a:t>
            </a:r>
            <a:r>
              <a:rPr lang="en-US" altLang="zh-CN" b="0" kern="1200" dirty="0">
                <a:solidFill>
                  <a:srgbClr val="000000"/>
                </a:solidFill>
                <a:latin typeface="Arial" pitchFamily="34" charset="0"/>
                <a:ea typeface="宋体" pitchFamily="2" charset="-122"/>
              </a:rPr>
              <a: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i</a:t>
            </a:r>
            <a:r>
              <a:rPr lang="en-US" altLang="zh-CN" b="0" kern="1200" dirty="0" err="1">
                <a:solidFill>
                  <a:srgbClr val="000000"/>
                </a:solidFill>
                <a:latin typeface="Arial" pitchFamily="34" charset="0"/>
                <a:ea typeface="宋体" pitchFamily="2" charset="-122"/>
              </a:rPr>
              <a: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j</a:t>
            </a:r>
            <a:r>
              <a:rPr lang="en-US" altLang="zh-CN" b="0" kern="1200" dirty="0">
                <a:solidFill>
                  <a:srgbClr val="000000"/>
                </a:solidFill>
                <a:latin typeface="Arial" pitchFamily="34" charset="0"/>
                <a:ea typeface="宋体" pitchFamily="2" charset="-122"/>
              </a:rPr>
              <a:t>)= </a:t>
            </a:r>
            <a:r>
              <a:rPr lang="en-US" altLang="zh-CN" b="0" kern="1200" dirty="0" err="1">
                <a:solidFill>
                  <a:srgbClr val="000000"/>
                </a:solidFill>
                <a:latin typeface="Arial" pitchFamily="34" charset="0"/>
                <a:ea typeface="宋体" pitchFamily="2" charset="-122"/>
              </a:rPr>
              <a:t>tanh</a:t>
            </a:r>
            <a:r>
              <a:rPr lang="en-US" altLang="zh-CN" b="0" kern="1200" dirty="0">
                <a:solidFill>
                  <a:srgbClr val="000000"/>
                </a:solidFill>
                <a:latin typeface="Arial" pitchFamily="34" charset="0"/>
                <a:ea typeface="宋体" pitchFamily="2" charset="-122"/>
              </a:rPr>
              <a:t>(</a:t>
            </a:r>
            <a:r>
              <a:rPr lang="el-GR" altLang="zh-CN" b="0" kern="1200" dirty="0">
                <a:solidFill>
                  <a:srgbClr val="000000"/>
                </a:solidFill>
                <a:latin typeface="Arial" pitchFamily="34" charset="0"/>
                <a:ea typeface="宋体" pitchFamily="2" charset="-122"/>
                <a:cs typeface="Times New Roman" pitchFamily="18" charset="0"/>
              </a:rPr>
              <a:t>β</a:t>
            </a:r>
            <a:r>
              <a:rPr lang="en-US" altLang="zh-CN" b="0" kern="1200" baseline="-25000" dirty="0">
                <a:solidFill>
                  <a:srgbClr val="000000"/>
                </a:solidFill>
                <a:latin typeface="Arial" pitchFamily="34" charset="0"/>
                <a:ea typeface="宋体" pitchFamily="2" charset="-122"/>
                <a:cs typeface="Times New Roman" pitchFamily="18" charset="0"/>
              </a:rPr>
              <a:t>0</a:t>
            </a:r>
            <a:r>
              <a:rPr lang="en-US" altLang="zh-CN" kern="1200" dirty="0">
                <a:solidFill>
                  <a:srgbClr val="000000"/>
                </a:solidFill>
                <a:latin typeface="Arial" pitchFamily="34" charset="0"/>
                <a:ea typeface="宋体" pitchFamily="2" charset="-122"/>
              </a:rPr>
              <a:t>x</a:t>
            </a:r>
            <a:r>
              <a:rPr lang="en-US" altLang="zh-CN" kern="1200" baseline="-25000" dirty="0">
                <a:solidFill>
                  <a:srgbClr val="000000"/>
                </a:solidFill>
                <a:latin typeface="Arial" pitchFamily="34" charset="0"/>
                <a:ea typeface="宋体" pitchFamily="2" charset="-122"/>
              </a:rPr>
              <a:t>i </a:t>
            </a:r>
            <a:r>
              <a:rPr lang="en-US" altLang="zh-CN" kern="1200" baseline="30000" dirty="0" err="1">
                <a:solidFill>
                  <a:srgbClr val="000000"/>
                </a:solidFill>
                <a:latin typeface="Arial" pitchFamily="34" charset="0"/>
                <a:ea typeface="宋体" pitchFamily="2" charset="-122"/>
              </a:rPr>
              <a:t>T</a:t>
            </a:r>
            <a:r>
              <a:rPr lang="en-US" altLang="zh-CN" kern="1200" dirty="0" err="1">
                <a:solidFill>
                  <a:srgbClr val="000000"/>
                </a:solidFill>
                <a:latin typeface="Arial" pitchFamily="34" charset="0"/>
                <a:ea typeface="宋体" pitchFamily="2" charset="-122"/>
              </a:rPr>
              <a:t>x</a:t>
            </a:r>
            <a:r>
              <a:rPr lang="en-US" altLang="zh-CN" kern="1200" baseline="-25000" dirty="0" err="1">
                <a:solidFill>
                  <a:srgbClr val="000000"/>
                </a:solidFill>
                <a:latin typeface="Arial" pitchFamily="34" charset="0"/>
                <a:ea typeface="宋体" pitchFamily="2" charset="-122"/>
              </a:rPr>
              <a:t>j</a:t>
            </a:r>
            <a:r>
              <a:rPr lang="en-US" altLang="zh-CN" kern="1200" baseline="-25000" dirty="0">
                <a:solidFill>
                  <a:srgbClr val="000000"/>
                </a:solidFill>
                <a:latin typeface="Arial" pitchFamily="34" charset="0"/>
                <a:ea typeface="宋体" pitchFamily="2" charset="-122"/>
              </a:rPr>
              <a:t> </a:t>
            </a:r>
            <a:r>
              <a:rPr lang="en-US" altLang="zh-CN" b="0" kern="1200" dirty="0">
                <a:solidFill>
                  <a:srgbClr val="000000"/>
                </a:solidFill>
                <a:latin typeface="Arial" pitchFamily="34" charset="0"/>
                <a:ea typeface="宋体" pitchFamily="2" charset="-122"/>
              </a:rPr>
              <a:t>+ </a:t>
            </a:r>
            <a:r>
              <a:rPr lang="el-GR" altLang="zh-CN" b="0" kern="1200" dirty="0">
                <a:solidFill>
                  <a:srgbClr val="000000"/>
                </a:solidFill>
                <a:latin typeface="Arial" pitchFamily="34" charset="0"/>
                <a:ea typeface="宋体" pitchFamily="2" charset="-122"/>
                <a:cs typeface="Times New Roman" pitchFamily="18" charset="0"/>
              </a:rPr>
              <a:t>β</a:t>
            </a:r>
            <a:r>
              <a:rPr lang="en-US" altLang="zh-CN" b="0" kern="1200" baseline="-25000" dirty="0">
                <a:solidFill>
                  <a:srgbClr val="000000"/>
                </a:solidFill>
                <a:latin typeface="Arial" pitchFamily="34" charset="0"/>
                <a:ea typeface="宋体" pitchFamily="2" charset="-122"/>
                <a:cs typeface="Times New Roman" pitchFamily="18" charset="0"/>
              </a:rPr>
              <a:t>1</a:t>
            </a:r>
            <a:r>
              <a:rPr lang="en-US" altLang="zh-CN" b="0" kern="1200" dirty="0">
                <a:solidFill>
                  <a:srgbClr val="000000"/>
                </a:solidFill>
                <a:latin typeface="Arial" pitchFamily="34" charset="0"/>
                <a:ea typeface="宋体" pitchFamily="2" charset="-122"/>
                <a:cs typeface="Times New Roman" pitchFamily="18" charset="0"/>
              </a:rPr>
              <a:t>)</a:t>
            </a:r>
            <a:endParaRPr lang="en-US" altLang="zh-CN" b="0" i="1" kern="1200" baseline="30000" dirty="0">
              <a:solidFill>
                <a:srgbClr val="000000"/>
              </a:solidFill>
              <a:latin typeface="Arial" pitchFamily="34" charset="0"/>
              <a:ea typeface="宋体" pitchFamily="2" charset="-122"/>
            </a:endParaRPr>
          </a:p>
          <a:p>
            <a:endParaRPr lang="zh-CN" altLang="en-US" dirty="0"/>
          </a:p>
        </p:txBody>
      </p:sp>
      <p:sp>
        <p:nvSpPr>
          <p:cNvPr id="4" name="标题 3"/>
          <p:cNvSpPr>
            <a:spLocks noGrp="1"/>
          </p:cNvSpPr>
          <p:nvPr>
            <p:ph type="title"/>
          </p:nvPr>
        </p:nvSpPr>
        <p:spPr/>
        <p:txBody>
          <a:bodyPr/>
          <a:lstStyle/>
          <a:p>
            <a:r>
              <a:rPr lang="zh-CN" altLang="en-US" kern="1200" dirty="0">
                <a:solidFill>
                  <a:srgbClr val="FFFFFF"/>
                </a:solidFill>
              </a:rPr>
              <a:t>非线性支持向量机</a:t>
            </a:r>
            <a:r>
              <a:rPr lang="en-US" altLang="zh-CN" kern="1200" dirty="0">
                <a:solidFill>
                  <a:srgbClr val="FFFFFF"/>
                </a:solidFill>
              </a:rPr>
              <a:t>(Non-linear SVMs)</a:t>
            </a:r>
            <a:endParaRPr lang="zh-CN" altLang="en-US" dirty="0"/>
          </a:p>
        </p:txBody>
      </p:sp>
      <p:sp>
        <p:nvSpPr>
          <p:cNvPr id="315396" name="Rectangle 4"/>
          <p:cNvSpPr>
            <a:spLocks noChangeArrowheads="1"/>
          </p:cNvSpPr>
          <p:nvPr/>
        </p:nvSpPr>
        <p:spPr bwMode="auto">
          <a:xfrm>
            <a:off x="35496" y="-221704"/>
            <a:ext cx="77724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sz="4200">
                <a:solidFill>
                  <a:schemeClr val="tx2"/>
                </a:solidFill>
                <a:latin typeface="Garamond" pitchFamily="18" charset="0"/>
                <a:ea typeface="宋体" pitchFamily="2" charset="-122"/>
              </a:defRPr>
            </a:lvl1pPr>
            <a:lvl2pPr algn="l">
              <a:defRPr sz="4200">
                <a:solidFill>
                  <a:schemeClr val="tx2"/>
                </a:solidFill>
                <a:latin typeface="Garamond" pitchFamily="18" charset="0"/>
                <a:ea typeface="宋体" pitchFamily="2" charset="-122"/>
              </a:defRPr>
            </a:lvl2pPr>
            <a:lvl3pPr algn="l">
              <a:defRPr sz="4200">
                <a:solidFill>
                  <a:schemeClr val="tx2"/>
                </a:solidFill>
                <a:latin typeface="Garamond" pitchFamily="18" charset="0"/>
                <a:ea typeface="宋体" pitchFamily="2" charset="-122"/>
              </a:defRPr>
            </a:lvl3pPr>
            <a:lvl4pPr algn="l">
              <a:defRPr sz="4200">
                <a:solidFill>
                  <a:schemeClr val="tx2"/>
                </a:solidFill>
                <a:latin typeface="Garamond" pitchFamily="18" charset="0"/>
                <a:ea typeface="宋体" pitchFamily="2" charset="-122"/>
              </a:defRPr>
            </a:lvl4pPr>
            <a:lvl5pPr algn="l">
              <a:defRPr sz="4200">
                <a:solidFill>
                  <a:schemeClr val="tx2"/>
                </a:solidFill>
                <a:latin typeface="Garamond" pitchFamily="18" charset="0"/>
                <a:ea typeface="宋体" pitchFamily="2" charset="-122"/>
              </a:defRPr>
            </a:lvl5pPr>
            <a:lvl6pPr marL="457200" fontAlgn="base">
              <a:spcBef>
                <a:spcPct val="0"/>
              </a:spcBef>
              <a:spcAft>
                <a:spcPct val="0"/>
              </a:spcAft>
              <a:defRPr sz="4200">
                <a:solidFill>
                  <a:schemeClr val="tx2"/>
                </a:solidFill>
                <a:latin typeface="Garamond" pitchFamily="18" charset="0"/>
                <a:ea typeface="宋体" pitchFamily="2" charset="-122"/>
              </a:defRPr>
            </a:lvl6pPr>
            <a:lvl7pPr marL="914400" fontAlgn="base">
              <a:spcBef>
                <a:spcPct val="0"/>
              </a:spcBef>
              <a:spcAft>
                <a:spcPct val="0"/>
              </a:spcAft>
              <a:defRPr sz="4200">
                <a:solidFill>
                  <a:schemeClr val="tx2"/>
                </a:solidFill>
                <a:latin typeface="Garamond" pitchFamily="18" charset="0"/>
                <a:ea typeface="宋体" pitchFamily="2" charset="-122"/>
              </a:defRPr>
            </a:lvl7pPr>
            <a:lvl8pPr marL="1371600" fontAlgn="base">
              <a:spcBef>
                <a:spcPct val="0"/>
              </a:spcBef>
              <a:spcAft>
                <a:spcPct val="0"/>
              </a:spcAft>
              <a:defRPr sz="4200">
                <a:solidFill>
                  <a:schemeClr val="tx2"/>
                </a:solidFill>
                <a:latin typeface="Garamond" pitchFamily="18" charset="0"/>
                <a:ea typeface="宋体" pitchFamily="2" charset="-122"/>
              </a:defRPr>
            </a:lvl8pPr>
            <a:lvl9pPr marL="1828800" fontAlgn="base">
              <a:spcBef>
                <a:spcPct val="0"/>
              </a:spcBef>
              <a:spcAft>
                <a:spcPct val="0"/>
              </a:spcAft>
              <a:defRPr sz="4200">
                <a:solidFill>
                  <a:schemeClr val="tx2"/>
                </a:solidFill>
                <a:latin typeface="Garamond" pitchFamily="18"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315397" name="Rectangle 5"/>
          <p:cNvSpPr>
            <a:spLocks noChangeArrowheads="1"/>
          </p:cNvSpPr>
          <p:nvPr/>
        </p:nvSpPr>
        <p:spPr bwMode="auto">
          <a:xfrm>
            <a:off x="381000" y="1219200"/>
            <a:ext cx="82296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3000">
                <a:solidFill>
                  <a:schemeClr val="tx1"/>
                </a:solidFill>
                <a:latin typeface="Arial" pitchFamily="34" charset="0"/>
                <a:ea typeface="宋体" pitchFamily="2" charset="-122"/>
              </a:defRPr>
            </a:lvl1pPr>
            <a:lvl2pPr marL="669925" indent="-325438" algn="l">
              <a:spcBef>
                <a:spcPct val="20000"/>
              </a:spcBef>
              <a:buClr>
                <a:schemeClr val="accent2"/>
              </a:buClr>
              <a:buSzPct val="60000"/>
              <a:buFont typeface="Wingdings" pitchFamily="2" charset="2"/>
              <a:buChar char="q"/>
              <a:defRPr sz="2600">
                <a:solidFill>
                  <a:schemeClr val="tx1"/>
                </a:solidFill>
                <a:latin typeface="Arial" pitchFamily="34" charset="0"/>
                <a:ea typeface="宋体" pitchFamily="2" charset="-122"/>
              </a:defRPr>
            </a:lvl2pPr>
            <a:lvl3pPr marL="1022350" indent="-350838" algn="l">
              <a:spcBef>
                <a:spcPct val="20000"/>
              </a:spcBef>
              <a:buClr>
                <a:schemeClr val="accent1"/>
              </a:buClr>
              <a:buSzPct val="65000"/>
              <a:buFont typeface="Wingdings" pitchFamily="2" charset="2"/>
              <a:buChar char="n"/>
              <a:defRPr sz="2200">
                <a:solidFill>
                  <a:schemeClr val="tx1"/>
                </a:solidFill>
                <a:latin typeface="Arial" pitchFamily="34" charset="0"/>
                <a:ea typeface="宋体" pitchFamily="2" charset="-122"/>
              </a:defRPr>
            </a:lvl3pPr>
            <a:lvl4pPr marL="1339850" indent="-315913" algn="l">
              <a:spcBef>
                <a:spcPct val="20000"/>
              </a:spcBef>
              <a:buClr>
                <a:schemeClr val="accent2"/>
              </a:buClr>
              <a:buSzPct val="70000"/>
              <a:buFont typeface="Wingdings" pitchFamily="2" charset="2"/>
              <a:buChar char="q"/>
              <a:defRPr sz="2000">
                <a:solidFill>
                  <a:schemeClr val="tx1"/>
                </a:solidFill>
                <a:latin typeface="Arial" pitchFamily="34" charset="0"/>
                <a:ea typeface="宋体" pitchFamily="2" charset="-122"/>
              </a:defRPr>
            </a:lvl4pPr>
            <a:lvl5pPr marL="1681163" indent="-339725" algn="l">
              <a:spcBef>
                <a:spcPct val="20000"/>
              </a:spcBef>
              <a:buClr>
                <a:schemeClr val="accent1"/>
              </a:buClr>
              <a:buSzPct val="75000"/>
              <a:buFont typeface="Wingdings" pitchFamily="2" charset="2"/>
              <a:buChar char="§"/>
              <a:defRPr sz="2000">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sz="2000">
                <a:solidFill>
                  <a:schemeClr val="tx1"/>
                </a:solidFill>
                <a:latin typeface="Arial" pitchFamily="34" charset="0"/>
                <a:ea typeface="宋体"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1" u="none" strike="noStrike" kern="1200" cap="none" spc="0" normalizeH="0" baseline="30000" noProof="0" dirty="0">
              <a:ln>
                <a:noFill/>
              </a:ln>
              <a:solidFill>
                <a:srgbClr val="000000"/>
              </a:solidFill>
              <a:effectLst/>
              <a:uLnTx/>
              <a:uFillTx/>
              <a:latin typeface="Arial" pitchFamily="34" charset="0"/>
              <a:ea typeface="宋体" pitchFamily="2" charset="-122"/>
              <a:cs typeface="+mn-cs"/>
            </a:endParaRPr>
          </a:p>
        </p:txBody>
      </p:sp>
      <p:graphicFrame>
        <p:nvGraphicFramePr>
          <p:cNvPr id="315399" name="Object 7"/>
          <p:cNvGraphicFramePr>
            <a:graphicFrameLocks noChangeAspect="1"/>
          </p:cNvGraphicFramePr>
          <p:nvPr>
            <p:extLst>
              <p:ext uri="{D42A27DB-BD31-4B8C-83A1-F6EECF244321}">
                <p14:modId xmlns:p14="http://schemas.microsoft.com/office/powerpoint/2010/main" val="3642840087"/>
              </p:ext>
            </p:extLst>
          </p:nvPr>
        </p:nvGraphicFramePr>
        <p:xfrm>
          <a:off x="2699792" y="4005064"/>
          <a:ext cx="3948113" cy="1095375"/>
        </p:xfrm>
        <a:graphic>
          <a:graphicData uri="http://schemas.openxmlformats.org/presentationml/2006/ole">
            <mc:AlternateContent xmlns:mc="http://schemas.openxmlformats.org/markup-compatibility/2006">
              <mc:Choice xmlns:v="urn:schemas-microsoft-com:vml" Requires="v">
                <p:oleObj spid="_x0000_s23598" name="Equation" r:id="rId3" imgW="1739880" imgH="482400" progId="Equation.3">
                  <p:embed/>
                </p:oleObj>
              </mc:Choice>
              <mc:Fallback>
                <p:oleObj name="Equation" r:id="rId3" imgW="1739880" imgH="482400" progId="Equation.3">
                  <p:embed/>
                  <p:pic>
                    <p:nvPicPr>
                      <p:cNvPr id="315399"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9792" y="4005064"/>
                        <a:ext cx="3948113" cy="1095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0"/>
          </p:nvPr>
        </p:nvSpPr>
        <p:spPr/>
        <p:txBody>
          <a:bodyPr/>
          <a:lstStyle/>
          <a:p>
            <a:fld id="{0C913308-F349-4B6D-A68A-DD1791B4A57B}" type="slidenum">
              <a:rPr lang="zh-CN" altLang="en-US" smtClean="0"/>
              <a:pPr/>
              <a:t>61</a:t>
            </a:fld>
            <a:r>
              <a:rPr lang="en-US" altLang="zh-CN"/>
              <a:t>/300</a:t>
            </a:r>
            <a:endParaRPr lang="zh-CN" altLang="en-US" dirty="0"/>
          </a:p>
        </p:txBody>
      </p:sp>
    </p:spTree>
    <p:extLst>
      <p:ext uri="{BB962C8B-B14F-4D97-AF65-F5344CB8AC3E}">
        <p14:creationId xmlns:p14="http://schemas.microsoft.com/office/powerpoint/2010/main" val="39114156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zh-CN" altLang="en-US" dirty="0"/>
              <a:t>也就是说</a:t>
            </a:r>
            <a:endParaRPr lang="en-US" altLang="zh-CN" dirty="0"/>
          </a:p>
          <a:p>
            <a:endParaRPr lang="en-US" altLang="zh-CN" dirty="0"/>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对于数据分布复杂的数据集，难以进行线性分类的，把低维空间数据投射到高维空间，从而在高维空间实现线性分类</a:t>
            </a: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无需显式地定义高维空间，只需要定义一个核函数就可以了，实现隐性的空间升维</a:t>
            </a: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endParaRPr lang="en-US" altLang="zh-CN" b="0" kern="1200" dirty="0">
              <a:solidFill>
                <a:srgbClr val="000000"/>
              </a:solidFill>
              <a:latin typeface="Arial" pitchFamily="34" charset="0"/>
              <a:ea typeface="宋体" pitchFamily="2" charset="-122"/>
            </a:endParaRPr>
          </a:p>
          <a:p>
            <a:pPr lvl="0" fontAlgn="auto">
              <a:spcAft>
                <a:spcPts val="0"/>
              </a:spcAft>
              <a:buClr>
                <a:srgbClr val="99CCFF"/>
              </a:buClr>
              <a:buSzPct val="65000"/>
              <a:buFont typeface="Wingdings" pitchFamily="2" charset="2"/>
              <a:buChar char="n"/>
              <a:defRPr/>
            </a:pPr>
            <a:r>
              <a:rPr lang="zh-CN" altLang="en-US" b="0" kern="1200" dirty="0">
                <a:solidFill>
                  <a:srgbClr val="000000"/>
                </a:solidFill>
                <a:latin typeface="Arial" pitchFamily="34" charset="0"/>
                <a:ea typeface="宋体" pitchFamily="2" charset="-122"/>
              </a:rPr>
              <a:t>核函数扮演了高维空间中的点积函数的功能</a:t>
            </a:r>
            <a:endParaRPr lang="en-US" altLang="zh-CN" b="0" kern="1200" dirty="0">
              <a:solidFill>
                <a:srgbClr val="000000"/>
              </a:solidFill>
              <a:latin typeface="Arial" pitchFamily="34" charset="0"/>
              <a:ea typeface="宋体" pitchFamily="2" charset="-122"/>
            </a:endParaRPr>
          </a:p>
          <a:p>
            <a:endParaRPr lang="zh-CN" altLang="en-US" dirty="0"/>
          </a:p>
        </p:txBody>
      </p:sp>
      <p:sp>
        <p:nvSpPr>
          <p:cNvPr id="351236" name="Rectangle 4"/>
          <p:cNvSpPr>
            <a:spLocks noChangeArrowheads="1"/>
          </p:cNvSpPr>
          <p:nvPr/>
        </p:nvSpPr>
        <p:spPr bwMode="auto">
          <a:xfrm>
            <a:off x="457200" y="1638771"/>
            <a:ext cx="7543800" cy="445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accent1"/>
              </a:buClr>
              <a:buSzPct val="65000"/>
              <a:buFont typeface="Wingdings" pitchFamily="2" charset="2"/>
              <a:buChar char="n"/>
              <a:defRPr sz="2600">
                <a:solidFill>
                  <a:schemeClr val="tx1"/>
                </a:solidFill>
                <a:latin typeface="Arial" pitchFamily="34" charset="0"/>
                <a:ea typeface="宋体" pitchFamily="2" charset="-122"/>
              </a:defRPr>
            </a:lvl1pPr>
            <a:lvl2pPr marL="669925" indent="-325438" algn="l">
              <a:spcBef>
                <a:spcPct val="20000"/>
              </a:spcBef>
              <a:buClr>
                <a:schemeClr val="accent2"/>
              </a:buClr>
              <a:buSzPct val="60000"/>
              <a:buFont typeface="Wingdings" pitchFamily="2" charset="2"/>
              <a:buChar char="q"/>
              <a:defRPr sz="2200">
                <a:solidFill>
                  <a:schemeClr val="tx1"/>
                </a:solidFill>
                <a:latin typeface="Arial" pitchFamily="34" charset="0"/>
                <a:ea typeface="宋体" pitchFamily="2" charset="-122"/>
              </a:defRPr>
            </a:lvl2pPr>
            <a:lvl3pPr marL="1022350" indent="-350838" algn="l">
              <a:spcBef>
                <a:spcPct val="20000"/>
              </a:spcBef>
              <a:buClr>
                <a:schemeClr val="accent1"/>
              </a:buClr>
              <a:buSzPct val="65000"/>
              <a:buFont typeface="Wingdings" pitchFamily="2" charset="2"/>
              <a:buChar char="n"/>
              <a:defRPr sz="2000">
                <a:solidFill>
                  <a:schemeClr val="tx1"/>
                </a:solidFill>
                <a:latin typeface="Arial" pitchFamily="34" charset="0"/>
                <a:ea typeface="宋体" pitchFamily="2" charset="-122"/>
              </a:defRPr>
            </a:lvl3pPr>
            <a:lvl4pPr marL="1339850" indent="-315913" algn="l">
              <a:spcBef>
                <a:spcPct val="20000"/>
              </a:spcBef>
              <a:buClr>
                <a:schemeClr val="accent2"/>
              </a:buClr>
              <a:buSzPct val="70000"/>
              <a:buFont typeface="Wingdings" pitchFamily="2" charset="2"/>
              <a:buChar char="q"/>
              <a:defRPr>
                <a:solidFill>
                  <a:schemeClr val="tx1"/>
                </a:solidFill>
                <a:latin typeface="Arial" pitchFamily="34" charset="0"/>
                <a:ea typeface="宋体" pitchFamily="2" charset="-122"/>
              </a:defRPr>
            </a:lvl4pPr>
            <a:lvl5pPr marL="1681163" indent="-339725" algn="l">
              <a:spcBef>
                <a:spcPct val="20000"/>
              </a:spcBef>
              <a:buClr>
                <a:schemeClr val="accent1"/>
              </a:buClr>
              <a:buSzPct val="75000"/>
              <a:buFont typeface="Wingdings" pitchFamily="2" charset="2"/>
              <a:buChar char="§"/>
              <a:defRPr>
                <a:solidFill>
                  <a:schemeClr val="tx1"/>
                </a:solidFill>
                <a:latin typeface="Arial" pitchFamily="34" charset="0"/>
                <a:ea typeface="宋体" pitchFamily="2" charset="-122"/>
              </a:defRPr>
            </a:lvl5pPr>
            <a:lvl6pPr marL="21383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6pPr>
            <a:lvl7pPr marL="25955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7pPr>
            <a:lvl8pPr marL="30527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8pPr>
            <a:lvl9pPr marL="3509963" indent="-339725" fontAlgn="base">
              <a:spcBef>
                <a:spcPct val="20000"/>
              </a:spcBef>
              <a:spcAft>
                <a:spcPct val="0"/>
              </a:spcAft>
              <a:buClr>
                <a:schemeClr val="accent1"/>
              </a:buClr>
              <a:buSzPct val="75000"/>
              <a:buFont typeface="Wingdings" pitchFamily="2" charset="2"/>
              <a:buChar char="§"/>
              <a:defRPr>
                <a:solidFill>
                  <a:schemeClr val="tx1"/>
                </a:solidFill>
                <a:latin typeface="Arial" pitchFamily="34" charset="0"/>
                <a:ea typeface="宋体" pitchFamily="2" charset="-122"/>
              </a:defRPr>
            </a:lvl9pPr>
          </a:lstStyle>
          <a:p>
            <a:pPr marL="342900" marR="0" lvl="0" indent="-342900" algn="l" defTabSz="914400" rtl="0" eaLnBrk="1" fontAlgn="auto" latinLnBrk="0" hangingPunct="1">
              <a:lnSpc>
                <a:spcPct val="100000"/>
              </a:lnSpc>
              <a:spcBef>
                <a:spcPct val="20000"/>
              </a:spcBef>
              <a:spcAft>
                <a:spcPts val="0"/>
              </a:spcAft>
              <a:buClr>
                <a:srgbClr val="99CCFF"/>
              </a:buClr>
              <a:buSzPct val="65000"/>
              <a:buFont typeface="Wingdings" pitchFamily="2" charset="2"/>
              <a:buChar char="n"/>
              <a:tabLst/>
              <a:defRPr/>
            </a:pPr>
            <a:endParaRPr kumimoji="0" lang="en-US" altLang="zh-CN" sz="2400" b="0" i="0" u="none" strike="noStrike" kern="1200" cap="none" spc="0" normalizeH="0" baseline="0" noProof="0" dirty="0">
              <a:ln>
                <a:noFill/>
              </a:ln>
              <a:solidFill>
                <a:srgbClr val="000000"/>
              </a:solidFill>
              <a:effectLst/>
              <a:uLnTx/>
              <a:uFillTx/>
              <a:latin typeface="Arial" pitchFamily="34" charset="0"/>
              <a:ea typeface="宋体" pitchFamily="2" charset="-122"/>
              <a:cs typeface="+mn-cs"/>
            </a:endParaRPr>
          </a:p>
        </p:txBody>
      </p:sp>
      <p:sp>
        <p:nvSpPr>
          <p:cNvPr id="351237" name="Rectangle 5"/>
          <p:cNvSpPr>
            <a:spLocks noGrp="1" noChangeArrowheads="1"/>
          </p:cNvSpPr>
          <p:nvPr>
            <p:ph type="title"/>
          </p:nvPr>
        </p:nvSpPr>
        <p:spPr/>
        <p:txBody>
          <a:bodyPr>
            <a:normAutofit fontScale="90000"/>
          </a:bodyPr>
          <a:lstStyle/>
          <a:p>
            <a:r>
              <a:rPr lang="zh-CN" altLang="en-US" dirty="0"/>
              <a:t>非线性支持向量机</a:t>
            </a:r>
            <a:r>
              <a:rPr lang="en-US" altLang="zh-CN" dirty="0"/>
              <a:t>(Non-linear SVMs)</a:t>
            </a:r>
          </a:p>
        </p:txBody>
      </p:sp>
      <p:sp>
        <p:nvSpPr>
          <p:cNvPr id="2" name="灯片编号占位符 1"/>
          <p:cNvSpPr>
            <a:spLocks noGrp="1"/>
          </p:cNvSpPr>
          <p:nvPr>
            <p:ph type="sldNum" sz="quarter" idx="10"/>
          </p:nvPr>
        </p:nvSpPr>
        <p:spPr/>
        <p:txBody>
          <a:bodyPr/>
          <a:lstStyle/>
          <a:p>
            <a:fld id="{0C913308-F349-4B6D-A68A-DD1791B4A57B}" type="slidenum">
              <a:rPr lang="zh-CN" altLang="en-US" smtClean="0"/>
              <a:pPr/>
              <a:t>62</a:t>
            </a:fld>
            <a:r>
              <a:rPr lang="en-US" altLang="zh-CN"/>
              <a:t>/300</a:t>
            </a:r>
            <a:endParaRPr lang="zh-CN" altLang="en-US" dirty="0"/>
          </a:p>
        </p:txBody>
      </p:sp>
    </p:spTree>
    <p:extLst>
      <p:ext uri="{BB962C8B-B14F-4D97-AF65-F5344CB8AC3E}">
        <p14:creationId xmlns:p14="http://schemas.microsoft.com/office/powerpoint/2010/main" val="11449002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的传统机器学习方法</a:t>
            </a:r>
          </a:p>
        </p:txBody>
      </p:sp>
      <p:sp>
        <p:nvSpPr>
          <p:cNvPr id="3" name="副标题 2"/>
          <p:cNvSpPr>
            <a:spLocks noGrp="1"/>
          </p:cNvSpPr>
          <p:nvPr>
            <p:ph type="subTitle" idx="1"/>
          </p:nvPr>
        </p:nvSpPr>
        <p:spPr/>
        <p:txBody>
          <a:bodyPr/>
          <a:lstStyle/>
          <a:p>
            <a:r>
              <a:rPr lang="zh-CN" altLang="en-US" dirty="0"/>
              <a:t>简单分类：机器学习基础</a:t>
            </a:r>
          </a:p>
          <a:p>
            <a:r>
              <a:rPr lang="zh-CN" altLang="en-US" dirty="0">
                <a:solidFill>
                  <a:schemeClr val="accent2">
                    <a:lumMod val="75000"/>
                  </a:schemeClr>
                </a:solidFill>
              </a:rPr>
              <a:t>结构化分类：序列标注问题</a:t>
            </a:r>
          </a:p>
        </p:txBody>
      </p:sp>
    </p:spTree>
    <p:extLst>
      <p:ext uri="{BB962C8B-B14F-4D97-AF65-F5344CB8AC3E}">
        <p14:creationId xmlns:p14="http://schemas.microsoft.com/office/powerpoint/2010/main" val="36758635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4"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46083" name="Rectangle 2"/>
          <p:cNvSpPr>
            <a:spLocks noGrp="1" noChangeArrowheads="1"/>
          </p:cNvSpPr>
          <p:nvPr>
            <p:ph type="title"/>
          </p:nvPr>
        </p:nvSpPr>
        <p:spPr/>
        <p:txBody>
          <a:bodyPr/>
          <a:lstStyle/>
          <a:p>
            <a:pPr eaLnBrk="1" hangingPunct="1"/>
            <a:r>
              <a:rPr lang="zh-CN" altLang="en-US" dirty="0"/>
              <a:t>直接用简单分类方法会怎样？</a:t>
            </a:r>
            <a:endParaRPr lang="en-US" altLang="zh-CN" dirty="0"/>
          </a:p>
        </p:txBody>
      </p:sp>
      <p:sp>
        <p:nvSpPr>
          <p:cNvPr id="46085"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46086" name="Line 5"/>
          <p:cNvSpPr>
            <a:spLocks noChangeShapeType="1"/>
          </p:cNvSpPr>
          <p:nvPr/>
        </p:nvSpPr>
        <p:spPr bwMode="auto">
          <a:xfrm>
            <a:off x="549275" y="35369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6087" name="Line 6"/>
          <p:cNvSpPr>
            <a:spLocks noChangeShapeType="1"/>
          </p:cNvSpPr>
          <p:nvPr/>
        </p:nvSpPr>
        <p:spPr bwMode="auto">
          <a:xfrm flipH="1">
            <a:off x="1538288" y="35242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6088" name="Rectangle 7"/>
          <p:cNvSpPr>
            <a:spLocks noChangeArrowheads="1"/>
          </p:cNvSpPr>
          <p:nvPr/>
        </p:nvSpPr>
        <p:spPr bwMode="auto">
          <a:xfrm>
            <a:off x="785669" y="4047005"/>
            <a:ext cx="951200"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latin typeface="黑体" panose="02010609060101010101" pitchFamily="49" charset="-122"/>
              <a:ea typeface="黑体" panose="02010609060101010101" pitchFamily="49" charset="-122"/>
            </a:endParaRPr>
          </a:p>
        </p:txBody>
      </p:sp>
      <p:sp>
        <p:nvSpPr>
          <p:cNvPr id="46089" name="Line 8"/>
          <p:cNvSpPr>
            <a:spLocks noChangeShapeType="1"/>
          </p:cNvSpPr>
          <p:nvPr/>
        </p:nvSpPr>
        <p:spPr bwMode="auto">
          <a:xfrm>
            <a:off x="1238250"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6090" name="Line 9"/>
          <p:cNvSpPr>
            <a:spLocks noChangeShapeType="1"/>
          </p:cNvSpPr>
          <p:nvPr/>
        </p:nvSpPr>
        <p:spPr bwMode="auto">
          <a:xfrm>
            <a:off x="1244600"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6091" name="Text Box 10"/>
          <p:cNvSpPr txBox="1">
            <a:spLocks noChangeArrowheads="1"/>
          </p:cNvSpPr>
          <p:nvPr/>
        </p:nvSpPr>
        <p:spPr bwMode="auto">
          <a:xfrm>
            <a:off x="946150" y="4951413"/>
            <a:ext cx="6905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NNP</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64</a:t>
            </a:fld>
            <a:r>
              <a:rPr lang="en-US" altLang="zh-CN"/>
              <a:t>/300</a:t>
            </a:r>
            <a:endParaRPr lang="zh-CN" altLang="en-US" dirty="0"/>
          </a:p>
        </p:txBody>
      </p:sp>
    </p:spTree>
    <p:extLst>
      <p:ext uri="{BB962C8B-B14F-4D97-AF65-F5344CB8AC3E}">
        <p14:creationId xmlns:p14="http://schemas.microsoft.com/office/powerpoint/2010/main" val="8278630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47107"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47109"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47110" name="Line 5"/>
          <p:cNvSpPr>
            <a:spLocks noChangeShapeType="1"/>
          </p:cNvSpPr>
          <p:nvPr/>
        </p:nvSpPr>
        <p:spPr bwMode="auto">
          <a:xfrm>
            <a:off x="1231900" y="35369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7111" name="Line 6"/>
          <p:cNvSpPr>
            <a:spLocks noChangeShapeType="1"/>
          </p:cNvSpPr>
          <p:nvPr/>
        </p:nvSpPr>
        <p:spPr bwMode="auto">
          <a:xfrm flipH="1">
            <a:off x="2220913" y="35242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7112" name="Rectangle 7"/>
          <p:cNvSpPr>
            <a:spLocks noChangeArrowheads="1"/>
          </p:cNvSpPr>
          <p:nvPr/>
        </p:nvSpPr>
        <p:spPr bwMode="auto">
          <a:xfrm>
            <a:off x="1468294" y="40470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47113" name="Line 8"/>
          <p:cNvSpPr>
            <a:spLocks noChangeShapeType="1"/>
          </p:cNvSpPr>
          <p:nvPr/>
        </p:nvSpPr>
        <p:spPr bwMode="auto">
          <a:xfrm>
            <a:off x="1920875"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7114" name="Line 9"/>
          <p:cNvSpPr>
            <a:spLocks noChangeShapeType="1"/>
          </p:cNvSpPr>
          <p:nvPr/>
        </p:nvSpPr>
        <p:spPr bwMode="auto">
          <a:xfrm>
            <a:off x="1927225"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7115" name="Text Box 10"/>
          <p:cNvSpPr txBox="1">
            <a:spLocks noChangeArrowheads="1"/>
          </p:cNvSpPr>
          <p:nvPr/>
        </p:nvSpPr>
        <p:spPr bwMode="auto">
          <a:xfrm>
            <a:off x="1614488" y="4951413"/>
            <a:ext cx="7191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VBD</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65</a:t>
            </a:fld>
            <a:r>
              <a:rPr lang="en-US" altLang="zh-CN"/>
              <a:t>/300</a:t>
            </a:r>
            <a:endParaRPr lang="zh-CN" altLang="en-US" dirty="0"/>
          </a:p>
        </p:txBody>
      </p:sp>
    </p:spTree>
    <p:extLst>
      <p:ext uri="{BB962C8B-B14F-4D97-AF65-F5344CB8AC3E}">
        <p14:creationId xmlns:p14="http://schemas.microsoft.com/office/powerpoint/2010/main" val="5182496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48131"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48133"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48134" name="Line 5"/>
          <p:cNvSpPr>
            <a:spLocks noChangeShapeType="1"/>
          </p:cNvSpPr>
          <p:nvPr/>
        </p:nvSpPr>
        <p:spPr bwMode="auto">
          <a:xfrm>
            <a:off x="1755775" y="35369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8135" name="Line 6"/>
          <p:cNvSpPr>
            <a:spLocks noChangeShapeType="1"/>
          </p:cNvSpPr>
          <p:nvPr/>
        </p:nvSpPr>
        <p:spPr bwMode="auto">
          <a:xfrm flipH="1">
            <a:off x="2744788" y="35242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8136" name="Rectangle 7"/>
          <p:cNvSpPr>
            <a:spLocks noChangeArrowheads="1"/>
          </p:cNvSpPr>
          <p:nvPr/>
        </p:nvSpPr>
        <p:spPr bwMode="auto">
          <a:xfrm>
            <a:off x="1992169" y="40470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48137" name="Line 8"/>
          <p:cNvSpPr>
            <a:spLocks noChangeShapeType="1"/>
          </p:cNvSpPr>
          <p:nvPr/>
        </p:nvSpPr>
        <p:spPr bwMode="auto">
          <a:xfrm>
            <a:off x="2444750"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8138" name="Line 9"/>
          <p:cNvSpPr>
            <a:spLocks noChangeShapeType="1"/>
          </p:cNvSpPr>
          <p:nvPr/>
        </p:nvSpPr>
        <p:spPr bwMode="auto">
          <a:xfrm>
            <a:off x="2451100"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8139" name="Text Box 10"/>
          <p:cNvSpPr txBox="1">
            <a:spLocks noChangeArrowheads="1"/>
          </p:cNvSpPr>
          <p:nvPr/>
        </p:nvSpPr>
        <p:spPr bwMode="auto">
          <a:xfrm>
            <a:off x="2236788" y="4951413"/>
            <a:ext cx="52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DT</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66</a:t>
            </a:fld>
            <a:r>
              <a:rPr lang="en-US" altLang="zh-CN"/>
              <a:t>/300</a:t>
            </a:r>
            <a:endParaRPr lang="zh-CN" altLang="en-US" dirty="0"/>
          </a:p>
        </p:txBody>
      </p:sp>
    </p:spTree>
    <p:extLst>
      <p:ext uri="{BB962C8B-B14F-4D97-AF65-F5344CB8AC3E}">
        <p14:creationId xmlns:p14="http://schemas.microsoft.com/office/powerpoint/2010/main" val="33477758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49155"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49157"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49158" name="Line 5"/>
          <p:cNvSpPr>
            <a:spLocks noChangeShapeType="1"/>
          </p:cNvSpPr>
          <p:nvPr/>
        </p:nvSpPr>
        <p:spPr bwMode="auto">
          <a:xfrm>
            <a:off x="2341563" y="3536950"/>
            <a:ext cx="388937"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9159" name="Line 6"/>
          <p:cNvSpPr>
            <a:spLocks noChangeShapeType="1"/>
          </p:cNvSpPr>
          <p:nvPr/>
        </p:nvSpPr>
        <p:spPr bwMode="auto">
          <a:xfrm flipH="1">
            <a:off x="3330575" y="3524250"/>
            <a:ext cx="293688"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9160" name="Rectangle 7"/>
          <p:cNvSpPr>
            <a:spLocks noChangeArrowheads="1"/>
          </p:cNvSpPr>
          <p:nvPr/>
        </p:nvSpPr>
        <p:spPr bwMode="auto">
          <a:xfrm>
            <a:off x="2577957" y="40470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49161" name="Line 8"/>
          <p:cNvSpPr>
            <a:spLocks noChangeShapeType="1"/>
          </p:cNvSpPr>
          <p:nvPr/>
        </p:nvSpPr>
        <p:spPr bwMode="auto">
          <a:xfrm>
            <a:off x="3030538"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9162" name="Line 9"/>
          <p:cNvSpPr>
            <a:spLocks noChangeShapeType="1"/>
          </p:cNvSpPr>
          <p:nvPr/>
        </p:nvSpPr>
        <p:spPr bwMode="auto">
          <a:xfrm>
            <a:off x="3036888"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49163" name="Text Box 10"/>
          <p:cNvSpPr txBox="1">
            <a:spLocks noChangeArrowheads="1"/>
          </p:cNvSpPr>
          <p:nvPr/>
        </p:nvSpPr>
        <p:spPr bwMode="auto">
          <a:xfrm>
            <a:off x="2808288" y="4951413"/>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NN</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67</a:t>
            </a:fld>
            <a:r>
              <a:rPr lang="en-US" altLang="zh-CN"/>
              <a:t>/300</a:t>
            </a:r>
            <a:endParaRPr lang="zh-CN" altLang="en-US" dirty="0"/>
          </a:p>
        </p:txBody>
      </p:sp>
    </p:spTree>
    <p:extLst>
      <p:ext uri="{BB962C8B-B14F-4D97-AF65-F5344CB8AC3E}">
        <p14:creationId xmlns:p14="http://schemas.microsoft.com/office/powerpoint/2010/main" val="31743168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0"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0179"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50181"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0182" name="Line 5"/>
          <p:cNvSpPr>
            <a:spLocks noChangeShapeType="1"/>
          </p:cNvSpPr>
          <p:nvPr/>
        </p:nvSpPr>
        <p:spPr bwMode="auto">
          <a:xfrm>
            <a:off x="3013075" y="35623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0183" name="Line 6"/>
          <p:cNvSpPr>
            <a:spLocks noChangeShapeType="1"/>
          </p:cNvSpPr>
          <p:nvPr/>
        </p:nvSpPr>
        <p:spPr bwMode="auto">
          <a:xfrm flipH="1">
            <a:off x="4002088" y="35496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0184" name="Rectangle 7"/>
          <p:cNvSpPr>
            <a:spLocks noChangeArrowheads="1"/>
          </p:cNvSpPr>
          <p:nvPr/>
        </p:nvSpPr>
        <p:spPr bwMode="auto">
          <a:xfrm>
            <a:off x="3249469" y="40724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0185" name="Line 8"/>
          <p:cNvSpPr>
            <a:spLocks noChangeShapeType="1"/>
          </p:cNvSpPr>
          <p:nvPr/>
        </p:nvSpPr>
        <p:spPr bwMode="auto">
          <a:xfrm>
            <a:off x="3702050" y="35194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0186" name="Line 9"/>
          <p:cNvSpPr>
            <a:spLocks noChangeShapeType="1"/>
          </p:cNvSpPr>
          <p:nvPr/>
        </p:nvSpPr>
        <p:spPr bwMode="auto">
          <a:xfrm>
            <a:off x="3708400" y="44751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0187" name="Text Box 10"/>
          <p:cNvSpPr txBox="1">
            <a:spLocks noChangeArrowheads="1"/>
          </p:cNvSpPr>
          <p:nvPr/>
        </p:nvSpPr>
        <p:spPr bwMode="auto">
          <a:xfrm>
            <a:off x="3495675" y="4976813"/>
            <a:ext cx="52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CC</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68</a:t>
            </a:fld>
            <a:r>
              <a:rPr lang="en-US" altLang="zh-CN"/>
              <a:t>/300</a:t>
            </a:r>
            <a:endParaRPr lang="zh-CN" altLang="en-US" dirty="0"/>
          </a:p>
        </p:txBody>
      </p:sp>
    </p:spTree>
    <p:extLst>
      <p:ext uri="{BB962C8B-B14F-4D97-AF65-F5344CB8AC3E}">
        <p14:creationId xmlns:p14="http://schemas.microsoft.com/office/powerpoint/2010/main" val="8723801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1203"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51205"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1206" name="Line 5"/>
          <p:cNvSpPr>
            <a:spLocks noChangeShapeType="1"/>
          </p:cNvSpPr>
          <p:nvPr/>
        </p:nvSpPr>
        <p:spPr bwMode="auto">
          <a:xfrm>
            <a:off x="3805238" y="3536950"/>
            <a:ext cx="388937"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1207" name="Line 6"/>
          <p:cNvSpPr>
            <a:spLocks noChangeShapeType="1"/>
          </p:cNvSpPr>
          <p:nvPr/>
        </p:nvSpPr>
        <p:spPr bwMode="auto">
          <a:xfrm flipH="1">
            <a:off x="4794250" y="3524250"/>
            <a:ext cx="392113"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1208" name="Rectangle 7"/>
          <p:cNvSpPr>
            <a:spLocks noChangeArrowheads="1"/>
          </p:cNvSpPr>
          <p:nvPr/>
        </p:nvSpPr>
        <p:spPr bwMode="auto">
          <a:xfrm>
            <a:off x="4041632" y="40470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1209" name="Line 8"/>
          <p:cNvSpPr>
            <a:spLocks noChangeShapeType="1"/>
          </p:cNvSpPr>
          <p:nvPr/>
        </p:nvSpPr>
        <p:spPr bwMode="auto">
          <a:xfrm>
            <a:off x="4494213" y="34940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1210" name="Line 9"/>
          <p:cNvSpPr>
            <a:spLocks noChangeShapeType="1"/>
          </p:cNvSpPr>
          <p:nvPr/>
        </p:nvSpPr>
        <p:spPr bwMode="auto">
          <a:xfrm>
            <a:off x="4500563" y="44497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1211" name="Text Box 10"/>
          <p:cNvSpPr txBox="1">
            <a:spLocks noChangeArrowheads="1"/>
          </p:cNvSpPr>
          <p:nvPr/>
        </p:nvSpPr>
        <p:spPr bwMode="auto">
          <a:xfrm>
            <a:off x="4187825" y="4951413"/>
            <a:ext cx="719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VBD</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69</a:t>
            </a:fld>
            <a:r>
              <a:rPr lang="en-US" altLang="zh-CN"/>
              <a:t>/300</a:t>
            </a:r>
            <a:endParaRPr lang="zh-CN" altLang="en-US" dirty="0"/>
          </a:p>
        </p:txBody>
      </p:sp>
    </p:spTree>
    <p:extLst>
      <p:ext uri="{BB962C8B-B14F-4D97-AF65-F5344CB8AC3E}">
        <p14:creationId xmlns:p14="http://schemas.microsoft.com/office/powerpoint/2010/main" val="2057506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5" name="Rectangle 3"/>
          <p:cNvSpPr>
            <a:spLocks noGrp="1" noChangeArrowheads="1"/>
          </p:cNvSpPr>
          <p:nvPr>
            <p:ph idx="1"/>
          </p:nvPr>
        </p:nvSpPr>
        <p:spPr/>
        <p:txBody>
          <a:bodyPr>
            <a:normAutofit/>
          </a:bodyPr>
          <a:lstStyle/>
          <a:p>
            <a:pPr eaLnBrk="1" hangingPunct="1"/>
            <a:r>
              <a:rPr lang="zh-CN" altLang="en-US" sz="2800" dirty="0"/>
              <a:t>终极目标</a:t>
            </a:r>
          </a:p>
          <a:p>
            <a:pPr lvl="1"/>
            <a:r>
              <a:rPr lang="zh-CN" altLang="en-US" dirty="0">
                <a:solidFill>
                  <a:schemeClr val="accent2">
                    <a:lumMod val="75000"/>
                  </a:schemeClr>
                </a:solidFill>
              </a:rPr>
              <a:t>强人工智能</a:t>
            </a:r>
            <a:endParaRPr lang="en-US" altLang="zh-CN" dirty="0">
              <a:solidFill>
                <a:schemeClr val="accent2">
                  <a:lumMod val="75000"/>
                </a:schemeClr>
              </a:solidFill>
            </a:endParaRPr>
          </a:p>
          <a:p>
            <a:pPr lvl="1"/>
            <a:r>
              <a:rPr lang="zh-CN" altLang="en-US" dirty="0">
                <a:solidFill>
                  <a:schemeClr val="accent2">
                    <a:lumMod val="75000"/>
                  </a:schemeClr>
                </a:solidFill>
              </a:rPr>
              <a:t>强自然语言处理</a:t>
            </a:r>
            <a:endParaRPr lang="en-US" altLang="zh-CN" dirty="0">
              <a:solidFill>
                <a:schemeClr val="accent2">
                  <a:lumMod val="75000"/>
                </a:schemeClr>
              </a:solidFill>
            </a:endParaRPr>
          </a:p>
          <a:p>
            <a:pPr lvl="1"/>
            <a:r>
              <a:rPr lang="zh-CN" altLang="en-US" dirty="0"/>
              <a:t>使计算机能理解并生成人类语言（人工智能的最高境界）</a:t>
            </a:r>
          </a:p>
          <a:p>
            <a:pPr eaLnBrk="1" hangingPunct="1"/>
            <a:endParaRPr lang="en-US" altLang="zh-CN" sz="2800" dirty="0"/>
          </a:p>
          <a:p>
            <a:pPr eaLnBrk="1" hangingPunct="1"/>
            <a:r>
              <a:rPr lang="zh-CN" altLang="en-US" sz="2800" dirty="0"/>
              <a:t>当前目标</a:t>
            </a:r>
          </a:p>
          <a:p>
            <a:pPr lvl="1"/>
            <a:r>
              <a:rPr lang="zh-CN" altLang="en-US" dirty="0">
                <a:solidFill>
                  <a:srgbClr val="FF0000"/>
                </a:solidFill>
              </a:rPr>
              <a:t>弱人工智能</a:t>
            </a:r>
            <a:endParaRPr lang="en-US" altLang="zh-CN" dirty="0">
              <a:solidFill>
                <a:srgbClr val="FF0000"/>
              </a:solidFill>
            </a:endParaRPr>
          </a:p>
          <a:p>
            <a:pPr lvl="1"/>
            <a:r>
              <a:rPr lang="zh-CN" altLang="en-US" dirty="0">
                <a:solidFill>
                  <a:srgbClr val="FF0000"/>
                </a:solidFill>
              </a:rPr>
              <a:t>弱自然语言处理</a:t>
            </a:r>
            <a:endParaRPr lang="en-US" altLang="zh-CN" dirty="0"/>
          </a:p>
          <a:p>
            <a:pPr lvl="1" eaLnBrk="1" hangingPunct="1"/>
            <a:r>
              <a:rPr lang="zh-CN" altLang="en-US" dirty="0"/>
              <a:t>研制具有一定人类语言能力的计算机文本或语音处理系统（目前阶段切实可行的做法）</a:t>
            </a:r>
          </a:p>
        </p:txBody>
      </p:sp>
      <p:sp>
        <p:nvSpPr>
          <p:cNvPr id="13314" name="Rectangle 2"/>
          <p:cNvSpPr>
            <a:spLocks noGrp="1" noChangeArrowheads="1"/>
          </p:cNvSpPr>
          <p:nvPr>
            <p:ph type="title"/>
          </p:nvPr>
        </p:nvSpPr>
        <p:spPr/>
        <p:txBody>
          <a:bodyPr anchor="ctr">
            <a:normAutofit fontScale="90000"/>
          </a:bodyPr>
          <a:lstStyle/>
          <a:p>
            <a:pPr eaLnBrk="1" hangingPunct="1">
              <a:defRPr/>
            </a:pPr>
            <a:r>
              <a:rPr lang="zh-CN" altLang="en-US" sz="3500" dirty="0"/>
              <a:t>研究目标</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a:t>
            </a:fld>
            <a:r>
              <a:rPr lang="en-US" altLang="zh-CN"/>
              <a:t>/300</a:t>
            </a:r>
            <a:endParaRPr lang="zh-CN" altLang="en-US" dirty="0"/>
          </a:p>
        </p:txBody>
      </p:sp>
    </p:spTree>
    <p:extLst>
      <p:ext uri="{BB962C8B-B14F-4D97-AF65-F5344CB8AC3E}">
        <p14:creationId xmlns:p14="http://schemas.microsoft.com/office/powerpoint/2010/main" val="2783617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fade">
                                      <p:cBhvr>
                                        <p:cTn id="7" dur="2000"/>
                                        <p:tgtEl>
                                          <p:spTgt spid="133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315">
                                            <p:txEl>
                                              <p:pRg st="0" end="0"/>
                                            </p:txEl>
                                          </p:spTgt>
                                        </p:tgtEl>
                                        <p:attrNameLst>
                                          <p:attrName>style.visibility</p:attrName>
                                        </p:attrNameLst>
                                      </p:cBhvr>
                                      <p:to>
                                        <p:strVal val="visible"/>
                                      </p:to>
                                    </p:set>
                                    <p:animEffect transition="in" filter="wipe(left)">
                                      <p:cBhvr>
                                        <p:cTn id="12" dur="500"/>
                                        <p:tgtEl>
                                          <p:spTgt spid="13315">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15">
                                            <p:txEl>
                                              <p:pRg st="1" end="1"/>
                                            </p:txEl>
                                          </p:spTgt>
                                        </p:tgtEl>
                                        <p:attrNameLst>
                                          <p:attrName>style.visibility</p:attrName>
                                        </p:attrNameLst>
                                      </p:cBhvr>
                                      <p:to>
                                        <p:strVal val="visible"/>
                                      </p:to>
                                    </p:set>
                                    <p:animEffect transition="in" filter="wipe(left)">
                                      <p:cBhvr>
                                        <p:cTn id="17" dur="500"/>
                                        <p:tgtEl>
                                          <p:spTgt spid="1331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315">
                                            <p:txEl>
                                              <p:pRg st="2" end="2"/>
                                            </p:txEl>
                                          </p:spTgt>
                                        </p:tgtEl>
                                        <p:attrNameLst>
                                          <p:attrName>style.visibility</p:attrName>
                                        </p:attrNameLst>
                                      </p:cBhvr>
                                      <p:to>
                                        <p:strVal val="visible"/>
                                      </p:to>
                                    </p:set>
                                    <p:animEffect transition="in" filter="wipe(left)">
                                      <p:cBhvr>
                                        <p:cTn id="22" dur="500"/>
                                        <p:tgtEl>
                                          <p:spTgt spid="13315">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15">
                                            <p:txEl>
                                              <p:pRg st="3" end="3"/>
                                            </p:txEl>
                                          </p:spTgt>
                                        </p:tgtEl>
                                        <p:attrNameLst>
                                          <p:attrName>style.visibility</p:attrName>
                                        </p:attrNameLst>
                                      </p:cBhvr>
                                      <p:to>
                                        <p:strVal val="visible"/>
                                      </p:to>
                                    </p:set>
                                    <p:animEffect transition="in" filter="wipe(left)">
                                      <p:cBhvr>
                                        <p:cTn id="27" dur="500"/>
                                        <p:tgtEl>
                                          <p:spTgt spid="133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315">
                                            <p:txEl>
                                              <p:pRg st="5" end="5"/>
                                            </p:txEl>
                                          </p:spTgt>
                                        </p:tgtEl>
                                        <p:attrNameLst>
                                          <p:attrName>style.visibility</p:attrName>
                                        </p:attrNameLst>
                                      </p:cBhvr>
                                      <p:to>
                                        <p:strVal val="visible"/>
                                      </p:to>
                                    </p:set>
                                    <p:animEffect transition="in" filter="wipe(left)">
                                      <p:cBhvr>
                                        <p:cTn id="32" dur="500"/>
                                        <p:tgtEl>
                                          <p:spTgt spid="133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315">
                                            <p:txEl>
                                              <p:pRg st="6" end="6"/>
                                            </p:txEl>
                                          </p:spTgt>
                                        </p:tgtEl>
                                        <p:attrNameLst>
                                          <p:attrName>style.visibility</p:attrName>
                                        </p:attrNameLst>
                                      </p:cBhvr>
                                      <p:to>
                                        <p:strVal val="visible"/>
                                      </p:to>
                                    </p:set>
                                    <p:animEffect transition="in" filter="wipe(left)">
                                      <p:cBhvr>
                                        <p:cTn id="37" dur="500"/>
                                        <p:tgtEl>
                                          <p:spTgt spid="1331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315">
                                            <p:txEl>
                                              <p:pRg st="7" end="7"/>
                                            </p:txEl>
                                          </p:spTgt>
                                        </p:tgtEl>
                                        <p:attrNameLst>
                                          <p:attrName>style.visibility</p:attrName>
                                        </p:attrNameLst>
                                      </p:cBhvr>
                                      <p:to>
                                        <p:strVal val="visible"/>
                                      </p:to>
                                    </p:set>
                                    <p:animEffect transition="in" filter="wipe(left)">
                                      <p:cBhvr>
                                        <p:cTn id="42" dur="500"/>
                                        <p:tgtEl>
                                          <p:spTgt spid="1331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315">
                                            <p:txEl>
                                              <p:pRg st="8" end="8"/>
                                            </p:txEl>
                                          </p:spTgt>
                                        </p:tgtEl>
                                        <p:attrNameLst>
                                          <p:attrName>style.visibility</p:attrName>
                                        </p:attrNameLst>
                                      </p:cBhvr>
                                      <p:to>
                                        <p:strVal val="visible"/>
                                      </p:to>
                                    </p:set>
                                    <p:animEffect transition="in" filter="wipe(left)">
                                      <p:cBhvr>
                                        <p:cTn id="47" dur="500"/>
                                        <p:tgtEl>
                                          <p:spTgt spid="133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5" grpId="0" build="p" bldLvl="2"/>
      <p:bldP spid="13314"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8"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2227"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52229"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2230" name="Line 5"/>
          <p:cNvSpPr>
            <a:spLocks noChangeShapeType="1"/>
          </p:cNvSpPr>
          <p:nvPr/>
        </p:nvSpPr>
        <p:spPr bwMode="auto">
          <a:xfrm>
            <a:off x="4535488" y="3573463"/>
            <a:ext cx="388937"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2231" name="Line 6"/>
          <p:cNvSpPr>
            <a:spLocks noChangeShapeType="1"/>
          </p:cNvSpPr>
          <p:nvPr/>
        </p:nvSpPr>
        <p:spPr bwMode="auto">
          <a:xfrm flipH="1">
            <a:off x="5524500" y="3560763"/>
            <a:ext cx="293688"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2232" name="Rectangle 7"/>
          <p:cNvSpPr>
            <a:spLocks noChangeArrowheads="1"/>
          </p:cNvSpPr>
          <p:nvPr/>
        </p:nvSpPr>
        <p:spPr bwMode="auto">
          <a:xfrm>
            <a:off x="4771882" y="4083517"/>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2233" name="Line 8"/>
          <p:cNvSpPr>
            <a:spLocks noChangeShapeType="1"/>
          </p:cNvSpPr>
          <p:nvPr/>
        </p:nvSpPr>
        <p:spPr bwMode="auto">
          <a:xfrm>
            <a:off x="5224463" y="3530600"/>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2234" name="Line 9"/>
          <p:cNvSpPr>
            <a:spLocks noChangeShapeType="1"/>
          </p:cNvSpPr>
          <p:nvPr/>
        </p:nvSpPr>
        <p:spPr bwMode="auto">
          <a:xfrm>
            <a:off x="5230813" y="4486275"/>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2235" name="Text Box 10"/>
          <p:cNvSpPr txBox="1">
            <a:spLocks noChangeArrowheads="1"/>
          </p:cNvSpPr>
          <p:nvPr/>
        </p:nvSpPr>
        <p:spPr bwMode="auto">
          <a:xfrm>
            <a:off x="5016500" y="4987925"/>
            <a:ext cx="52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TO</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70</a:t>
            </a:fld>
            <a:r>
              <a:rPr lang="en-US" altLang="zh-CN"/>
              <a:t>/300</a:t>
            </a:r>
            <a:endParaRPr lang="zh-CN" altLang="en-US" dirty="0"/>
          </a:p>
        </p:txBody>
      </p:sp>
    </p:spTree>
    <p:extLst>
      <p:ext uri="{BB962C8B-B14F-4D97-AF65-F5344CB8AC3E}">
        <p14:creationId xmlns:p14="http://schemas.microsoft.com/office/powerpoint/2010/main" val="13863084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3251"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53253"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3254" name="Line 5"/>
          <p:cNvSpPr>
            <a:spLocks noChangeShapeType="1"/>
          </p:cNvSpPr>
          <p:nvPr/>
        </p:nvSpPr>
        <p:spPr bwMode="auto">
          <a:xfrm>
            <a:off x="5229225" y="3500438"/>
            <a:ext cx="231775" cy="5588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3255" name="Line 6"/>
          <p:cNvSpPr>
            <a:spLocks noChangeShapeType="1"/>
          </p:cNvSpPr>
          <p:nvPr/>
        </p:nvSpPr>
        <p:spPr bwMode="auto">
          <a:xfrm flipH="1">
            <a:off x="6061075" y="3549650"/>
            <a:ext cx="195263" cy="509588"/>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3256" name="Rectangle 7"/>
          <p:cNvSpPr>
            <a:spLocks noChangeArrowheads="1"/>
          </p:cNvSpPr>
          <p:nvPr/>
        </p:nvSpPr>
        <p:spPr bwMode="auto">
          <a:xfrm>
            <a:off x="5308457" y="4083517"/>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3257" name="Line 8"/>
          <p:cNvSpPr>
            <a:spLocks noChangeShapeType="1"/>
          </p:cNvSpPr>
          <p:nvPr/>
        </p:nvSpPr>
        <p:spPr bwMode="auto">
          <a:xfrm>
            <a:off x="5761038" y="3530600"/>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3258" name="Line 9"/>
          <p:cNvSpPr>
            <a:spLocks noChangeShapeType="1"/>
          </p:cNvSpPr>
          <p:nvPr/>
        </p:nvSpPr>
        <p:spPr bwMode="auto">
          <a:xfrm>
            <a:off x="5767388" y="4486275"/>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3259" name="Text Box 10"/>
          <p:cNvSpPr txBox="1">
            <a:spLocks noChangeArrowheads="1"/>
          </p:cNvSpPr>
          <p:nvPr/>
        </p:nvSpPr>
        <p:spPr bwMode="auto">
          <a:xfrm>
            <a:off x="5546725" y="4987925"/>
            <a:ext cx="534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VB</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71</a:t>
            </a:fld>
            <a:r>
              <a:rPr lang="en-US" altLang="zh-CN"/>
              <a:t>/300</a:t>
            </a:r>
            <a:endParaRPr lang="zh-CN" altLang="en-US" dirty="0"/>
          </a:p>
        </p:txBody>
      </p:sp>
    </p:spTree>
    <p:extLst>
      <p:ext uri="{BB962C8B-B14F-4D97-AF65-F5344CB8AC3E}">
        <p14:creationId xmlns:p14="http://schemas.microsoft.com/office/powerpoint/2010/main" val="41506690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6"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4275"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54277"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4278" name="Line 5"/>
          <p:cNvSpPr>
            <a:spLocks noChangeShapeType="1"/>
          </p:cNvSpPr>
          <p:nvPr/>
        </p:nvSpPr>
        <p:spPr bwMode="auto">
          <a:xfrm>
            <a:off x="5729288" y="3476625"/>
            <a:ext cx="231775" cy="5588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4279" name="Line 6"/>
          <p:cNvSpPr>
            <a:spLocks noChangeShapeType="1"/>
          </p:cNvSpPr>
          <p:nvPr/>
        </p:nvSpPr>
        <p:spPr bwMode="auto">
          <a:xfrm flipH="1">
            <a:off x="6561138" y="3525838"/>
            <a:ext cx="195262" cy="509587"/>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4280" name="Rectangle 7"/>
          <p:cNvSpPr>
            <a:spLocks noChangeArrowheads="1"/>
          </p:cNvSpPr>
          <p:nvPr/>
        </p:nvSpPr>
        <p:spPr bwMode="auto">
          <a:xfrm>
            <a:off x="5808519" y="40597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4281" name="Line 8"/>
          <p:cNvSpPr>
            <a:spLocks noChangeShapeType="1"/>
          </p:cNvSpPr>
          <p:nvPr/>
        </p:nvSpPr>
        <p:spPr bwMode="auto">
          <a:xfrm>
            <a:off x="6261100" y="35067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4282" name="Line 9"/>
          <p:cNvSpPr>
            <a:spLocks noChangeShapeType="1"/>
          </p:cNvSpPr>
          <p:nvPr/>
        </p:nvSpPr>
        <p:spPr bwMode="auto">
          <a:xfrm>
            <a:off x="6267450" y="44624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4283" name="Text Box 10"/>
          <p:cNvSpPr txBox="1">
            <a:spLocks noChangeArrowheads="1"/>
          </p:cNvSpPr>
          <p:nvPr/>
        </p:nvSpPr>
        <p:spPr bwMode="auto">
          <a:xfrm>
            <a:off x="5999163" y="4964113"/>
            <a:ext cx="6334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PRP</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72</a:t>
            </a:fld>
            <a:r>
              <a:rPr lang="en-US" altLang="zh-CN"/>
              <a:t>/300</a:t>
            </a:r>
            <a:endParaRPr lang="zh-CN" altLang="en-US" dirty="0"/>
          </a:p>
        </p:txBody>
      </p:sp>
    </p:spTree>
    <p:extLst>
      <p:ext uri="{BB962C8B-B14F-4D97-AF65-F5344CB8AC3E}">
        <p14:creationId xmlns:p14="http://schemas.microsoft.com/office/powerpoint/2010/main" val="433017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p:txBody>
      </p:sp>
      <p:sp>
        <p:nvSpPr>
          <p:cNvPr id="55299"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55301"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5302" name="Line 5"/>
          <p:cNvSpPr>
            <a:spLocks noChangeShapeType="1"/>
          </p:cNvSpPr>
          <p:nvPr/>
        </p:nvSpPr>
        <p:spPr bwMode="auto">
          <a:xfrm>
            <a:off x="6230938" y="3502025"/>
            <a:ext cx="303212" cy="5461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5303" name="Line 6"/>
          <p:cNvSpPr>
            <a:spLocks noChangeShapeType="1"/>
          </p:cNvSpPr>
          <p:nvPr/>
        </p:nvSpPr>
        <p:spPr bwMode="auto">
          <a:xfrm flipH="1">
            <a:off x="7134225" y="3549650"/>
            <a:ext cx="293688"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5304" name="Rectangle 7"/>
          <p:cNvSpPr>
            <a:spLocks noChangeArrowheads="1"/>
          </p:cNvSpPr>
          <p:nvPr/>
        </p:nvSpPr>
        <p:spPr bwMode="auto">
          <a:xfrm>
            <a:off x="6381607" y="40724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5305" name="Line 8"/>
          <p:cNvSpPr>
            <a:spLocks noChangeShapeType="1"/>
          </p:cNvSpPr>
          <p:nvPr/>
        </p:nvSpPr>
        <p:spPr bwMode="auto">
          <a:xfrm>
            <a:off x="6834188" y="35194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5306" name="Line 9"/>
          <p:cNvSpPr>
            <a:spLocks noChangeShapeType="1"/>
          </p:cNvSpPr>
          <p:nvPr/>
        </p:nvSpPr>
        <p:spPr bwMode="auto">
          <a:xfrm>
            <a:off x="6840538" y="44751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5307" name="Text Box 10"/>
          <p:cNvSpPr txBox="1">
            <a:spLocks noChangeArrowheads="1"/>
          </p:cNvSpPr>
          <p:nvPr/>
        </p:nvSpPr>
        <p:spPr bwMode="auto">
          <a:xfrm>
            <a:off x="6662738" y="4976813"/>
            <a:ext cx="4492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IN</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73</a:t>
            </a:fld>
            <a:r>
              <a:rPr lang="en-US" altLang="zh-CN"/>
              <a:t>/300</a:t>
            </a:r>
            <a:endParaRPr lang="zh-CN" altLang="en-US" dirty="0"/>
          </a:p>
        </p:txBody>
      </p:sp>
    </p:spTree>
    <p:extLst>
      <p:ext uri="{BB962C8B-B14F-4D97-AF65-F5344CB8AC3E}">
        <p14:creationId xmlns:p14="http://schemas.microsoft.com/office/powerpoint/2010/main" val="61007449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4" name="Rectangle 3"/>
          <p:cNvSpPr>
            <a:spLocks noGrp="1" noChangeArrowheads="1"/>
          </p:cNvSpPr>
          <p:nvPr>
            <p:ph idx="1"/>
          </p:nvPr>
        </p:nvSpPr>
        <p:spPr/>
        <p:txBody>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p:txBody>
      </p:sp>
      <p:sp>
        <p:nvSpPr>
          <p:cNvPr id="56323"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56325"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6326" name="Line 5"/>
          <p:cNvSpPr>
            <a:spLocks noChangeShapeType="1"/>
          </p:cNvSpPr>
          <p:nvPr/>
        </p:nvSpPr>
        <p:spPr bwMode="auto">
          <a:xfrm>
            <a:off x="6853238" y="3524250"/>
            <a:ext cx="206375"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6327" name="Line 6"/>
          <p:cNvSpPr>
            <a:spLocks noChangeShapeType="1"/>
          </p:cNvSpPr>
          <p:nvPr/>
        </p:nvSpPr>
        <p:spPr bwMode="auto">
          <a:xfrm flipH="1">
            <a:off x="7659688" y="35115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6328" name="Rectangle 7"/>
          <p:cNvSpPr>
            <a:spLocks noChangeArrowheads="1"/>
          </p:cNvSpPr>
          <p:nvPr/>
        </p:nvSpPr>
        <p:spPr bwMode="auto">
          <a:xfrm>
            <a:off x="6907069" y="40343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6329" name="Line 8"/>
          <p:cNvSpPr>
            <a:spLocks noChangeShapeType="1"/>
          </p:cNvSpPr>
          <p:nvPr/>
        </p:nvSpPr>
        <p:spPr bwMode="auto">
          <a:xfrm>
            <a:off x="7359650" y="34813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6330" name="Line 9"/>
          <p:cNvSpPr>
            <a:spLocks noChangeShapeType="1"/>
          </p:cNvSpPr>
          <p:nvPr/>
        </p:nvSpPr>
        <p:spPr bwMode="auto">
          <a:xfrm>
            <a:off x="7366000" y="44370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6331" name="Text Box 10"/>
          <p:cNvSpPr txBox="1">
            <a:spLocks noChangeArrowheads="1"/>
          </p:cNvSpPr>
          <p:nvPr/>
        </p:nvSpPr>
        <p:spPr bwMode="auto">
          <a:xfrm>
            <a:off x="7151688" y="4938713"/>
            <a:ext cx="5207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DT</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74</a:t>
            </a:fld>
            <a:r>
              <a:rPr lang="en-US" altLang="zh-CN"/>
              <a:t>/300</a:t>
            </a:r>
            <a:endParaRPr lang="zh-CN" altLang="en-US" dirty="0"/>
          </a:p>
        </p:txBody>
      </p:sp>
    </p:spTree>
    <p:extLst>
      <p:ext uri="{BB962C8B-B14F-4D97-AF65-F5344CB8AC3E}">
        <p14:creationId xmlns:p14="http://schemas.microsoft.com/office/powerpoint/2010/main" val="4191499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3"/>
          <p:cNvSpPr>
            <a:spLocks noGrp="1" noChangeArrowheads="1"/>
          </p:cNvSpPr>
          <p:nvPr>
            <p:ph idx="1"/>
          </p:nvPr>
        </p:nvSpPr>
        <p:spPr/>
        <p:txBody>
          <a:bodyPr>
            <a:normAutofit/>
          </a:bodyPr>
          <a:lstStyle/>
          <a:p>
            <a:pPr>
              <a:buClr>
                <a:srgbClr val="7030A0"/>
              </a:buClr>
              <a:buFont typeface="Wingdings" panose="05000000000000000000" pitchFamily="2" charset="2"/>
              <a:buChar char="p"/>
            </a:pPr>
            <a:r>
              <a:rPr lang="zh-CN" altLang="en-US" dirty="0"/>
              <a:t>基于滑动窗口</a:t>
            </a:r>
            <a:r>
              <a:rPr lang="en-US" altLang="zh-CN" dirty="0"/>
              <a:t>(sliding window)</a:t>
            </a:r>
            <a:r>
              <a:rPr lang="zh-CN" altLang="en-US" dirty="0"/>
              <a:t>的简单分类方法</a:t>
            </a:r>
            <a:endParaRPr lang="en-US" altLang="zh-CN" dirty="0"/>
          </a:p>
          <a:p>
            <a:pPr lvl="1">
              <a:buClr>
                <a:srgbClr val="7030A0"/>
              </a:buClr>
              <a:buFont typeface="Wingdings" panose="05000000000000000000" pitchFamily="2" charset="2"/>
              <a:buChar char="p"/>
            </a:pPr>
            <a:r>
              <a:rPr lang="zh-CN" altLang="en-US" dirty="0"/>
              <a:t>对每个观测量（词）进行独立的分类，使用周围的观测量（滑动窗口范围内的词）作为分类器的信息输入（提取的特征）</a:t>
            </a: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endParaRPr lang="en-US" altLang="zh-CN" dirty="0"/>
          </a:p>
          <a:p>
            <a:pPr lvl="1">
              <a:buClr>
                <a:srgbClr val="7030A0"/>
              </a:buClr>
              <a:buFont typeface="Wingdings" panose="05000000000000000000" pitchFamily="2" charset="2"/>
              <a:buChar char="p"/>
            </a:pPr>
            <a:r>
              <a:rPr lang="zh-CN" altLang="en-US" dirty="0">
                <a:solidFill>
                  <a:srgbClr val="FF0000"/>
                </a:solidFill>
              </a:rPr>
              <a:t>简单分类效果不好，因为无法考虑周围的标签信息（分类信息）</a:t>
            </a:r>
            <a:endParaRPr lang="en-US" altLang="zh-CN" dirty="0">
              <a:solidFill>
                <a:srgbClr val="FF0000"/>
              </a:solidFill>
            </a:endParaRPr>
          </a:p>
          <a:p>
            <a:pPr lvl="1">
              <a:buClr>
                <a:srgbClr val="7030A0"/>
              </a:buClr>
              <a:buFont typeface="Wingdings" panose="05000000000000000000" pitchFamily="2" charset="2"/>
              <a:buChar char="p"/>
            </a:pPr>
            <a:endParaRPr lang="en-US" altLang="zh-CN" dirty="0"/>
          </a:p>
        </p:txBody>
      </p:sp>
      <p:sp>
        <p:nvSpPr>
          <p:cNvPr id="57347" name="Rectangle 2"/>
          <p:cNvSpPr>
            <a:spLocks noGrp="1" noChangeArrowheads="1"/>
          </p:cNvSpPr>
          <p:nvPr>
            <p:ph type="title"/>
          </p:nvPr>
        </p:nvSpPr>
        <p:spPr/>
        <p:txBody>
          <a:bodyPr/>
          <a:lstStyle/>
          <a:p>
            <a:r>
              <a:rPr lang="zh-CN" altLang="en-US" dirty="0"/>
              <a:t>直接用简单分类方法会怎样？</a:t>
            </a:r>
            <a:endParaRPr lang="en-US" altLang="zh-CN" dirty="0">
              <a:ea typeface="宋体" charset="-122"/>
            </a:endParaRPr>
          </a:p>
        </p:txBody>
      </p:sp>
      <p:sp>
        <p:nvSpPr>
          <p:cNvPr id="57349" name="Text Box 4"/>
          <p:cNvSpPr txBox="1">
            <a:spLocks noChangeArrowheads="1"/>
          </p:cNvSpPr>
          <p:nvPr/>
        </p:nvSpPr>
        <p:spPr bwMode="auto">
          <a:xfrm>
            <a:off x="854075" y="3186113"/>
            <a:ext cx="7781595"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eaLnBrk="1" hangingPunct="1"/>
            <a:r>
              <a:rPr lang="en-US" altLang="zh-CN" sz="2400" b="0" dirty="0">
                <a:solidFill>
                  <a:schemeClr val="accent2">
                    <a:lumMod val="75000"/>
                  </a:schemeClr>
                </a:solidFill>
                <a:ea typeface="宋体" charset="-122"/>
              </a:rPr>
              <a:t>John  saw  the  saw  and  decided  to  take  it     to   the   table.</a:t>
            </a:r>
          </a:p>
        </p:txBody>
      </p:sp>
      <p:sp>
        <p:nvSpPr>
          <p:cNvPr id="57350" name="Line 5"/>
          <p:cNvSpPr>
            <a:spLocks noChangeShapeType="1"/>
          </p:cNvSpPr>
          <p:nvPr/>
        </p:nvSpPr>
        <p:spPr bwMode="auto">
          <a:xfrm>
            <a:off x="7353300" y="3524250"/>
            <a:ext cx="388938" cy="4857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7351" name="Line 6"/>
          <p:cNvSpPr>
            <a:spLocks noChangeShapeType="1"/>
          </p:cNvSpPr>
          <p:nvPr/>
        </p:nvSpPr>
        <p:spPr bwMode="auto">
          <a:xfrm flipH="1">
            <a:off x="8342313" y="3511550"/>
            <a:ext cx="293687" cy="498475"/>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7352" name="Rectangle 7"/>
          <p:cNvSpPr>
            <a:spLocks noChangeArrowheads="1"/>
          </p:cNvSpPr>
          <p:nvPr/>
        </p:nvSpPr>
        <p:spPr bwMode="auto">
          <a:xfrm>
            <a:off x="7589694" y="4034305"/>
            <a:ext cx="951199" cy="402291"/>
          </a:xfrm>
          <a:prstGeom prst="rect">
            <a:avLst/>
          </a:prstGeom>
          <a:solidFill>
            <a:srgbClr val="66FF99"/>
          </a:solidFill>
          <a:ln w="12700">
            <a:solidFill>
              <a:schemeClr val="tx1"/>
            </a:solidFill>
            <a:miter lim="800000"/>
            <a:headEnd/>
            <a:tailEnd/>
          </a:ln>
        </p:spPr>
        <p:txBody>
          <a:bodyPr wrap="none" lIns="90000" tIns="46800" rIns="90000" bIns="46800" anchor="ctr">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zh-CN" altLang="en-US" b="0" dirty="0">
                <a:latin typeface="黑体" panose="02010609060101010101" pitchFamily="49" charset="-122"/>
                <a:ea typeface="黑体" panose="02010609060101010101" pitchFamily="49" charset="-122"/>
              </a:rPr>
              <a:t>分类器</a:t>
            </a:r>
            <a:endParaRPr lang="en-US" altLang="zh-CN" b="0" dirty="0">
              <a:ea typeface="宋体" charset="-122"/>
            </a:endParaRPr>
          </a:p>
        </p:txBody>
      </p:sp>
      <p:sp>
        <p:nvSpPr>
          <p:cNvPr id="57353" name="Line 8"/>
          <p:cNvSpPr>
            <a:spLocks noChangeShapeType="1"/>
          </p:cNvSpPr>
          <p:nvPr/>
        </p:nvSpPr>
        <p:spPr bwMode="auto">
          <a:xfrm>
            <a:off x="8042275" y="3481388"/>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7354" name="Line 9"/>
          <p:cNvSpPr>
            <a:spLocks noChangeShapeType="1"/>
          </p:cNvSpPr>
          <p:nvPr/>
        </p:nvSpPr>
        <p:spPr bwMode="auto">
          <a:xfrm>
            <a:off x="8048625" y="4437063"/>
            <a:ext cx="22225" cy="533400"/>
          </a:xfrm>
          <a:prstGeom prst="line">
            <a:avLst/>
          </a:prstGeom>
          <a:noFill/>
          <a:ln w="28575">
            <a:solidFill>
              <a:schemeClr val="tx1"/>
            </a:solidFill>
            <a:round/>
            <a:headEnd/>
            <a:tailEnd type="arrow" w="med" len="med"/>
          </a:ln>
          <a:extLst>
            <a:ext uri="{909E8E84-426E-40DD-AFC4-6F175D3DCCD1}">
              <a14:hiddenFill xmlns:a14="http://schemas.microsoft.com/office/drawing/2010/main">
                <a:noFill/>
              </a14:hiddenFill>
            </a:ext>
          </a:extLst>
        </p:spPr>
        <p:txBody>
          <a:bodyPr lIns="90000" tIns="46800" rIns="90000" bIns="46800">
            <a:spAutoFit/>
          </a:bodyPr>
          <a:lstStyle/>
          <a:p>
            <a:endParaRPr lang="zh-CN" altLang="en-US"/>
          </a:p>
        </p:txBody>
      </p:sp>
      <p:sp>
        <p:nvSpPr>
          <p:cNvPr id="57355" name="Text Box 10"/>
          <p:cNvSpPr txBox="1">
            <a:spLocks noChangeArrowheads="1"/>
          </p:cNvSpPr>
          <p:nvPr/>
        </p:nvSpPr>
        <p:spPr bwMode="auto">
          <a:xfrm>
            <a:off x="7820025" y="4938713"/>
            <a:ext cx="5492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sz="2000" b="1">
                <a:solidFill>
                  <a:schemeClr val="tx1"/>
                </a:solidFill>
                <a:latin typeface="Times New Roman" pitchFamily="18" charset="0"/>
              </a:defRPr>
            </a:lvl1pPr>
            <a:lvl2pPr marL="742950" indent="-285750" eaLnBrk="0" hangingPunct="0">
              <a:defRPr sz="2000" b="1">
                <a:solidFill>
                  <a:schemeClr val="tx1"/>
                </a:solidFill>
                <a:latin typeface="Times New Roman" pitchFamily="18" charset="0"/>
              </a:defRPr>
            </a:lvl2pPr>
            <a:lvl3pPr marL="1143000" indent="-228600" eaLnBrk="0" hangingPunct="0">
              <a:defRPr sz="2000" b="1">
                <a:solidFill>
                  <a:schemeClr val="tx1"/>
                </a:solidFill>
                <a:latin typeface="Times New Roman" pitchFamily="18" charset="0"/>
              </a:defRPr>
            </a:lvl3pPr>
            <a:lvl4pPr marL="1600200" indent="-228600" eaLnBrk="0" hangingPunct="0">
              <a:defRPr sz="2000" b="1">
                <a:solidFill>
                  <a:schemeClr val="tx1"/>
                </a:solidFill>
                <a:latin typeface="Times New Roman" pitchFamily="18" charset="0"/>
              </a:defRPr>
            </a:lvl4pPr>
            <a:lvl5pPr marL="2057400" indent="-228600" eaLnBrk="0" hangingPunct="0">
              <a:defRPr sz="2000" b="1">
                <a:solidFill>
                  <a:schemeClr val="tx1"/>
                </a:solidFill>
                <a:latin typeface="Times New Roman" pitchFamily="18" charset="0"/>
              </a:defRPr>
            </a:lvl5pPr>
            <a:lvl6pPr marL="2514600" indent="-228600" eaLnBrk="0" fontAlgn="base" hangingPunct="0">
              <a:spcBef>
                <a:spcPct val="0"/>
              </a:spcBef>
              <a:spcAft>
                <a:spcPct val="0"/>
              </a:spcAft>
              <a:defRPr sz="2000" b="1">
                <a:solidFill>
                  <a:schemeClr val="tx1"/>
                </a:solidFill>
                <a:latin typeface="Times New Roman" pitchFamily="18" charset="0"/>
              </a:defRPr>
            </a:lvl6pPr>
            <a:lvl7pPr marL="2971800" indent="-228600" eaLnBrk="0" fontAlgn="base" hangingPunct="0">
              <a:spcBef>
                <a:spcPct val="0"/>
              </a:spcBef>
              <a:spcAft>
                <a:spcPct val="0"/>
              </a:spcAft>
              <a:defRPr sz="2000" b="1">
                <a:solidFill>
                  <a:schemeClr val="tx1"/>
                </a:solidFill>
                <a:latin typeface="Times New Roman" pitchFamily="18" charset="0"/>
              </a:defRPr>
            </a:lvl7pPr>
            <a:lvl8pPr marL="3429000" indent="-228600" eaLnBrk="0" fontAlgn="base" hangingPunct="0">
              <a:spcBef>
                <a:spcPct val="0"/>
              </a:spcBef>
              <a:spcAft>
                <a:spcPct val="0"/>
              </a:spcAft>
              <a:defRPr sz="2000" b="1">
                <a:solidFill>
                  <a:schemeClr val="tx1"/>
                </a:solidFill>
                <a:latin typeface="Times New Roman" pitchFamily="18" charset="0"/>
              </a:defRPr>
            </a:lvl8pPr>
            <a:lvl9pPr marL="3886200" indent="-228600" eaLnBrk="0" fontAlgn="base" hangingPunct="0">
              <a:spcBef>
                <a:spcPct val="0"/>
              </a:spcBef>
              <a:spcAft>
                <a:spcPct val="0"/>
              </a:spcAft>
              <a:defRPr sz="2000" b="1">
                <a:solidFill>
                  <a:schemeClr val="tx1"/>
                </a:solidFill>
                <a:latin typeface="Times New Roman" pitchFamily="18" charset="0"/>
              </a:defRPr>
            </a:lvl9pPr>
          </a:lstStyle>
          <a:p>
            <a:pPr algn="ctr" eaLnBrk="1" hangingPunct="1"/>
            <a:r>
              <a:rPr lang="en-US" altLang="zh-CN" b="0">
                <a:ea typeface="宋体" charset="-122"/>
              </a:rPr>
              <a:t>NN</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75</a:t>
            </a:fld>
            <a:r>
              <a:rPr lang="en-US" altLang="zh-CN"/>
              <a:t>/300</a:t>
            </a:r>
            <a:endParaRPr lang="zh-CN" altLang="en-US" dirty="0"/>
          </a:p>
        </p:txBody>
      </p:sp>
    </p:spTree>
    <p:extLst>
      <p:ext uri="{BB962C8B-B14F-4D97-AF65-F5344CB8AC3E}">
        <p14:creationId xmlns:p14="http://schemas.microsoft.com/office/powerpoint/2010/main" val="2240505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686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p>
        </p:txBody>
      </p:sp>
      <p:sp>
        <p:nvSpPr>
          <p:cNvPr id="36869"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0"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1"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2"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3"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4"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5"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6"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7"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8"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79"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0"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1"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2"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3"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4"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5"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6"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7"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8"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6889"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0"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1"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2"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3"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4"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5" name="Line 76"/>
          <p:cNvSpPr>
            <a:spLocks noChangeShapeType="1"/>
          </p:cNvSpPr>
          <p:nvPr/>
        </p:nvSpPr>
        <p:spPr bwMode="auto">
          <a:xfrm flipV="1">
            <a:off x="43434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6" name="Line 77"/>
          <p:cNvSpPr>
            <a:spLocks noChangeShapeType="1"/>
          </p:cNvSpPr>
          <p:nvPr/>
        </p:nvSpPr>
        <p:spPr bwMode="auto">
          <a:xfrm>
            <a:off x="43434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7" name="Line 78"/>
          <p:cNvSpPr>
            <a:spLocks noChangeShapeType="1"/>
          </p:cNvSpPr>
          <p:nvPr/>
        </p:nvSpPr>
        <p:spPr bwMode="auto">
          <a:xfrm>
            <a:off x="43434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8" name="Line 79"/>
          <p:cNvSpPr>
            <a:spLocks noChangeShapeType="1"/>
          </p:cNvSpPr>
          <p:nvPr/>
        </p:nvSpPr>
        <p:spPr bwMode="auto">
          <a:xfrm>
            <a:off x="43434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9" name="Line 80"/>
          <p:cNvSpPr>
            <a:spLocks noChangeShapeType="1"/>
          </p:cNvSpPr>
          <p:nvPr/>
        </p:nvSpPr>
        <p:spPr bwMode="auto">
          <a:xfrm>
            <a:off x="43434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0" name="Line 81"/>
          <p:cNvSpPr>
            <a:spLocks noChangeShapeType="1"/>
          </p:cNvSpPr>
          <p:nvPr/>
        </p:nvSpPr>
        <p:spPr bwMode="auto">
          <a:xfrm flipV="1">
            <a:off x="59436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1" name="Line 82"/>
          <p:cNvSpPr>
            <a:spLocks noChangeShapeType="1"/>
          </p:cNvSpPr>
          <p:nvPr/>
        </p:nvSpPr>
        <p:spPr bwMode="auto">
          <a:xfrm>
            <a:off x="59436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2" name="Line 83"/>
          <p:cNvSpPr>
            <a:spLocks noChangeShapeType="1"/>
          </p:cNvSpPr>
          <p:nvPr/>
        </p:nvSpPr>
        <p:spPr bwMode="auto">
          <a:xfrm>
            <a:off x="59436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3" name="Line 84"/>
          <p:cNvSpPr>
            <a:spLocks noChangeShapeType="1"/>
          </p:cNvSpPr>
          <p:nvPr/>
        </p:nvSpPr>
        <p:spPr bwMode="auto">
          <a:xfrm>
            <a:off x="59436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4" name="Line 85"/>
          <p:cNvSpPr>
            <a:spLocks noChangeShapeType="1"/>
          </p:cNvSpPr>
          <p:nvPr/>
        </p:nvSpPr>
        <p:spPr bwMode="auto">
          <a:xfrm>
            <a:off x="59436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5" name="Line 86"/>
          <p:cNvSpPr>
            <a:spLocks noChangeShapeType="1"/>
          </p:cNvSpPr>
          <p:nvPr/>
        </p:nvSpPr>
        <p:spPr bwMode="auto">
          <a:xfrm flipV="1">
            <a:off x="26670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6" name="Line 87"/>
          <p:cNvSpPr>
            <a:spLocks noChangeShapeType="1"/>
          </p:cNvSpPr>
          <p:nvPr/>
        </p:nvSpPr>
        <p:spPr bwMode="auto">
          <a:xfrm>
            <a:off x="26670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7" name="Line 88"/>
          <p:cNvSpPr>
            <a:spLocks noChangeShapeType="1"/>
          </p:cNvSpPr>
          <p:nvPr/>
        </p:nvSpPr>
        <p:spPr bwMode="auto">
          <a:xfrm>
            <a:off x="26670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8" name="Line 89"/>
          <p:cNvSpPr>
            <a:spLocks noChangeShapeType="1"/>
          </p:cNvSpPr>
          <p:nvPr/>
        </p:nvSpPr>
        <p:spPr bwMode="auto">
          <a:xfrm>
            <a:off x="26670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09" name="Line 90"/>
          <p:cNvSpPr>
            <a:spLocks noChangeShapeType="1"/>
          </p:cNvSpPr>
          <p:nvPr/>
        </p:nvSpPr>
        <p:spPr bwMode="auto">
          <a:xfrm>
            <a:off x="26670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910"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1</a:t>
            </a:r>
          </a:p>
        </p:txBody>
      </p:sp>
      <p:sp>
        <p:nvSpPr>
          <p:cNvPr id="36911"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2</a:t>
            </a:r>
          </a:p>
        </p:txBody>
      </p:sp>
      <p:sp>
        <p:nvSpPr>
          <p:cNvPr id="36912"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3</a:t>
            </a:r>
          </a:p>
        </p:txBody>
      </p:sp>
      <p:sp>
        <p:nvSpPr>
          <p:cNvPr id="36913"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4</a:t>
            </a:r>
          </a:p>
        </p:txBody>
      </p:sp>
      <p:sp>
        <p:nvSpPr>
          <p:cNvPr id="36914"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5</a:t>
            </a:r>
          </a:p>
        </p:txBody>
      </p:sp>
      <p:sp>
        <p:nvSpPr>
          <p:cNvPr id="36915"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1</a:t>
            </a:r>
          </a:p>
        </p:txBody>
      </p:sp>
      <p:sp>
        <p:nvSpPr>
          <p:cNvPr id="36916"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2</a:t>
            </a:r>
          </a:p>
        </p:txBody>
      </p:sp>
      <p:sp>
        <p:nvSpPr>
          <p:cNvPr id="36917"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3</a:t>
            </a:r>
          </a:p>
        </p:txBody>
      </p:sp>
      <p:sp>
        <p:nvSpPr>
          <p:cNvPr id="36918"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4</a:t>
            </a:r>
          </a:p>
        </p:txBody>
      </p:sp>
      <p:sp>
        <p:nvSpPr>
          <p:cNvPr id="36919"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36920"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36921" name="Text Box 103"/>
          <p:cNvSpPr txBox="1">
            <a:spLocks noChangeArrowheads="1"/>
          </p:cNvSpPr>
          <p:nvPr/>
        </p:nvSpPr>
        <p:spPr bwMode="auto">
          <a:xfrm>
            <a:off x="27432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2" name="Text Box 104"/>
          <p:cNvSpPr txBox="1">
            <a:spLocks noChangeArrowheads="1"/>
          </p:cNvSpPr>
          <p:nvPr/>
        </p:nvSpPr>
        <p:spPr bwMode="auto">
          <a:xfrm>
            <a:off x="30480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3" name="Text Box 105"/>
          <p:cNvSpPr txBox="1">
            <a:spLocks noChangeArrowheads="1"/>
          </p:cNvSpPr>
          <p:nvPr/>
        </p:nvSpPr>
        <p:spPr bwMode="auto">
          <a:xfrm>
            <a:off x="32766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4" name="Text Box 106"/>
          <p:cNvSpPr txBox="1">
            <a:spLocks noChangeArrowheads="1"/>
          </p:cNvSpPr>
          <p:nvPr/>
        </p:nvSpPr>
        <p:spPr bwMode="auto">
          <a:xfrm>
            <a:off x="34290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5" name="Text Box 107"/>
          <p:cNvSpPr txBox="1">
            <a:spLocks noChangeArrowheads="1"/>
          </p:cNvSpPr>
          <p:nvPr/>
        </p:nvSpPr>
        <p:spPr bwMode="auto">
          <a:xfrm>
            <a:off x="35814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6"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36927"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36928" name="Text Box 117"/>
          <p:cNvSpPr txBox="1">
            <a:spLocks noChangeArrowheads="1"/>
          </p:cNvSpPr>
          <p:nvPr/>
        </p:nvSpPr>
        <p:spPr bwMode="auto">
          <a:xfrm>
            <a:off x="44196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29" name="Text Box 118"/>
          <p:cNvSpPr txBox="1">
            <a:spLocks noChangeArrowheads="1"/>
          </p:cNvSpPr>
          <p:nvPr/>
        </p:nvSpPr>
        <p:spPr bwMode="auto">
          <a:xfrm>
            <a:off x="47244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36930" name="Text Box 119"/>
          <p:cNvSpPr txBox="1">
            <a:spLocks noChangeArrowheads="1"/>
          </p:cNvSpPr>
          <p:nvPr/>
        </p:nvSpPr>
        <p:spPr bwMode="auto">
          <a:xfrm>
            <a:off x="49530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36931" name="Text Box 120"/>
          <p:cNvSpPr txBox="1">
            <a:spLocks noChangeArrowheads="1"/>
          </p:cNvSpPr>
          <p:nvPr/>
        </p:nvSpPr>
        <p:spPr bwMode="auto">
          <a:xfrm>
            <a:off x="51054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36932" name="Text Box 121"/>
          <p:cNvSpPr txBox="1">
            <a:spLocks noChangeArrowheads="1"/>
          </p:cNvSpPr>
          <p:nvPr/>
        </p:nvSpPr>
        <p:spPr bwMode="auto">
          <a:xfrm>
            <a:off x="52578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36933"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36934"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36935" name="Text Box 124"/>
          <p:cNvSpPr txBox="1">
            <a:spLocks noChangeArrowheads="1"/>
          </p:cNvSpPr>
          <p:nvPr/>
        </p:nvSpPr>
        <p:spPr bwMode="auto">
          <a:xfrm>
            <a:off x="60198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36936" name="Text Box 125"/>
          <p:cNvSpPr txBox="1">
            <a:spLocks noChangeArrowheads="1"/>
          </p:cNvSpPr>
          <p:nvPr/>
        </p:nvSpPr>
        <p:spPr bwMode="auto">
          <a:xfrm>
            <a:off x="63246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36937" name="Text Box 126"/>
          <p:cNvSpPr txBox="1">
            <a:spLocks noChangeArrowheads="1"/>
          </p:cNvSpPr>
          <p:nvPr/>
        </p:nvSpPr>
        <p:spPr bwMode="auto">
          <a:xfrm>
            <a:off x="65532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38" name="Text Box 127"/>
          <p:cNvSpPr txBox="1">
            <a:spLocks noChangeArrowheads="1"/>
          </p:cNvSpPr>
          <p:nvPr/>
        </p:nvSpPr>
        <p:spPr bwMode="auto">
          <a:xfrm>
            <a:off x="67056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36939" name="Text Box 128"/>
          <p:cNvSpPr txBox="1">
            <a:spLocks noChangeArrowheads="1"/>
          </p:cNvSpPr>
          <p:nvPr/>
        </p:nvSpPr>
        <p:spPr bwMode="auto">
          <a:xfrm>
            <a:off x="68580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76</a:t>
            </a:fld>
            <a:r>
              <a:rPr lang="en-US" altLang="zh-CN"/>
              <a:t>/300</a:t>
            </a:r>
            <a:endParaRPr lang="zh-CN" altLang="en-US" dirty="0"/>
          </a:p>
        </p:txBody>
      </p:sp>
    </p:spTree>
    <p:extLst>
      <p:ext uri="{BB962C8B-B14F-4D97-AF65-F5344CB8AC3E}">
        <p14:creationId xmlns:p14="http://schemas.microsoft.com/office/powerpoint/2010/main" val="25117914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7892"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p>
        </p:txBody>
      </p:sp>
      <p:sp>
        <p:nvSpPr>
          <p:cNvPr id="37893"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4"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5"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6"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7"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8"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899"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0"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1"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2"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3"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4"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5"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6"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7"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8"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09"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10"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11"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12"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7913"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14"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7924"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37925"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37926" name="Text Box 130"/>
          <p:cNvSpPr txBox="1">
            <a:spLocks noChangeArrowheads="1"/>
          </p:cNvSpPr>
          <p:nvPr/>
        </p:nvSpPr>
        <p:spPr bwMode="auto">
          <a:xfrm>
            <a:off x="914400" y="5447546"/>
            <a:ext cx="7620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37"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1</a:t>
            </a:r>
          </a:p>
        </p:txBody>
      </p:sp>
      <p:sp>
        <p:nvSpPr>
          <p:cNvPr id="38"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2</a:t>
            </a:r>
          </a:p>
        </p:txBody>
      </p:sp>
      <p:sp>
        <p:nvSpPr>
          <p:cNvPr id="39"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3</a:t>
            </a:r>
          </a:p>
        </p:txBody>
      </p:sp>
      <p:sp>
        <p:nvSpPr>
          <p:cNvPr id="40"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4</a:t>
            </a:r>
          </a:p>
        </p:txBody>
      </p:sp>
      <p:sp>
        <p:nvSpPr>
          <p:cNvPr id="41"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5</a:t>
            </a:r>
          </a:p>
        </p:txBody>
      </p:sp>
      <p:sp>
        <p:nvSpPr>
          <p:cNvPr id="42"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1</a:t>
            </a:r>
          </a:p>
        </p:txBody>
      </p:sp>
      <p:sp>
        <p:nvSpPr>
          <p:cNvPr id="43"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2</a:t>
            </a:r>
          </a:p>
        </p:txBody>
      </p:sp>
      <p:sp>
        <p:nvSpPr>
          <p:cNvPr id="44"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3</a:t>
            </a:r>
          </a:p>
        </p:txBody>
      </p:sp>
      <p:sp>
        <p:nvSpPr>
          <p:cNvPr id="45"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4</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77</a:t>
            </a:fld>
            <a:r>
              <a:rPr lang="en-US" altLang="zh-CN"/>
              <a:t>/300</a:t>
            </a:r>
            <a:endParaRPr lang="zh-CN" altLang="en-US" dirty="0"/>
          </a:p>
        </p:txBody>
      </p:sp>
    </p:spTree>
    <p:extLst>
      <p:ext uri="{BB962C8B-B14F-4D97-AF65-F5344CB8AC3E}">
        <p14:creationId xmlns:p14="http://schemas.microsoft.com/office/powerpoint/2010/main" val="2261482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18"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19"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0"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1"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2"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3"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4"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5"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6"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7"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8"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29"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0"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1"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2"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3"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4"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5"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6"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8937"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38"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39"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40"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8950"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38951"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38952"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38953"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2" name="内容占位符 1"/>
          <p:cNvSpPr>
            <a:spLocks noGrp="1"/>
          </p:cNvSpPr>
          <p:nvPr>
            <p:ph idx="1"/>
          </p:nvPr>
        </p:nvSpPr>
        <p:spPr/>
        <p:txBody>
          <a:bodyPr/>
          <a:lstStyle/>
          <a:p>
            <a:endParaRPr lang="zh-CN" altLang="en-US"/>
          </a:p>
        </p:txBody>
      </p:sp>
      <p:sp>
        <p:nvSpPr>
          <p:cNvPr id="45"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p>
        </p:txBody>
      </p:sp>
      <p:sp>
        <p:nvSpPr>
          <p:cNvPr id="41"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1</a:t>
            </a:r>
          </a:p>
        </p:txBody>
      </p:sp>
      <p:sp>
        <p:nvSpPr>
          <p:cNvPr id="42"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2</a:t>
            </a:r>
          </a:p>
        </p:txBody>
      </p:sp>
      <p:sp>
        <p:nvSpPr>
          <p:cNvPr id="43"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3</a:t>
            </a:r>
          </a:p>
        </p:txBody>
      </p:sp>
      <p:sp>
        <p:nvSpPr>
          <p:cNvPr id="44"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4</a:t>
            </a:r>
          </a:p>
        </p:txBody>
      </p:sp>
      <p:sp>
        <p:nvSpPr>
          <p:cNvPr id="46"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5</a:t>
            </a:r>
          </a:p>
        </p:txBody>
      </p:sp>
      <p:sp>
        <p:nvSpPr>
          <p:cNvPr id="47"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1</a:t>
            </a:r>
          </a:p>
        </p:txBody>
      </p:sp>
      <p:sp>
        <p:nvSpPr>
          <p:cNvPr id="48"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2</a:t>
            </a:r>
          </a:p>
        </p:txBody>
      </p:sp>
      <p:sp>
        <p:nvSpPr>
          <p:cNvPr id="49"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3</a:t>
            </a:r>
          </a:p>
        </p:txBody>
      </p:sp>
      <p:sp>
        <p:nvSpPr>
          <p:cNvPr id="50"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4</a:t>
            </a:r>
          </a:p>
        </p:txBody>
      </p:sp>
      <p:sp>
        <p:nvSpPr>
          <p:cNvPr id="51" name="Text Box 130"/>
          <p:cNvSpPr txBox="1">
            <a:spLocks noChangeArrowheads="1"/>
          </p:cNvSpPr>
          <p:nvPr/>
        </p:nvSpPr>
        <p:spPr bwMode="auto">
          <a:xfrm>
            <a:off x="914400" y="5447546"/>
            <a:ext cx="7620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78</a:t>
            </a:fld>
            <a:r>
              <a:rPr lang="en-US" altLang="zh-CN"/>
              <a:t>/300</a:t>
            </a:r>
            <a:endParaRPr lang="zh-CN" altLang="en-US" dirty="0"/>
          </a:p>
        </p:txBody>
      </p:sp>
    </p:spTree>
    <p:extLst>
      <p:ext uri="{BB962C8B-B14F-4D97-AF65-F5344CB8AC3E}">
        <p14:creationId xmlns:p14="http://schemas.microsoft.com/office/powerpoint/2010/main" val="51075155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2"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3"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4"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5"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6"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7"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8"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49"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0"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1"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2"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3"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4"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5"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6"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7"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8"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59"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60"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39961"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2"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3"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4"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5"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66"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76"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39977"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39978"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39979"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39980"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39981"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2" name="内容占位符 1"/>
          <p:cNvSpPr>
            <a:spLocks noGrp="1"/>
          </p:cNvSpPr>
          <p:nvPr>
            <p:ph idx="1"/>
          </p:nvPr>
        </p:nvSpPr>
        <p:spPr/>
        <p:txBody>
          <a:bodyPr/>
          <a:lstStyle/>
          <a:p>
            <a:endParaRPr lang="zh-CN" altLang="en-US"/>
          </a:p>
        </p:txBody>
      </p:sp>
      <p:sp>
        <p:nvSpPr>
          <p:cNvPr id="4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p>
        </p:txBody>
      </p:sp>
      <p:sp>
        <p:nvSpPr>
          <p:cNvPr id="45"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1</a:t>
            </a:r>
          </a:p>
        </p:txBody>
      </p:sp>
      <p:sp>
        <p:nvSpPr>
          <p:cNvPr id="46"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2</a:t>
            </a:r>
          </a:p>
        </p:txBody>
      </p:sp>
      <p:sp>
        <p:nvSpPr>
          <p:cNvPr id="47"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3</a:t>
            </a:r>
          </a:p>
        </p:txBody>
      </p:sp>
      <p:sp>
        <p:nvSpPr>
          <p:cNvPr id="49"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4</a:t>
            </a:r>
          </a:p>
        </p:txBody>
      </p:sp>
      <p:sp>
        <p:nvSpPr>
          <p:cNvPr id="50"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5</a:t>
            </a:r>
          </a:p>
        </p:txBody>
      </p:sp>
      <p:sp>
        <p:nvSpPr>
          <p:cNvPr id="51"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1</a:t>
            </a:r>
          </a:p>
        </p:txBody>
      </p:sp>
      <p:sp>
        <p:nvSpPr>
          <p:cNvPr id="52"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2</a:t>
            </a:r>
          </a:p>
        </p:txBody>
      </p:sp>
      <p:sp>
        <p:nvSpPr>
          <p:cNvPr id="53"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3</a:t>
            </a:r>
          </a:p>
        </p:txBody>
      </p:sp>
      <p:sp>
        <p:nvSpPr>
          <p:cNvPr id="54"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4</a:t>
            </a:r>
          </a:p>
        </p:txBody>
      </p:sp>
      <p:sp>
        <p:nvSpPr>
          <p:cNvPr id="55" name="Text Box 130"/>
          <p:cNvSpPr txBox="1">
            <a:spLocks noChangeArrowheads="1"/>
          </p:cNvSpPr>
          <p:nvPr/>
        </p:nvSpPr>
        <p:spPr bwMode="auto">
          <a:xfrm>
            <a:off x="914400" y="5447546"/>
            <a:ext cx="76200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79</a:t>
            </a:fld>
            <a:r>
              <a:rPr lang="en-US" altLang="zh-CN"/>
              <a:t>/300</a:t>
            </a:r>
            <a:endParaRPr lang="zh-CN" altLang="en-US" dirty="0"/>
          </a:p>
        </p:txBody>
      </p:sp>
    </p:spTree>
    <p:extLst>
      <p:ext uri="{BB962C8B-B14F-4D97-AF65-F5344CB8AC3E}">
        <p14:creationId xmlns:p14="http://schemas.microsoft.com/office/powerpoint/2010/main" val="2623880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sz="2000" b="0" dirty="0"/>
              <a:t>强人工智能、</a:t>
            </a:r>
            <a:r>
              <a:rPr lang="zh-CN" altLang="en-US" sz="2000" dirty="0">
                <a:solidFill>
                  <a:srgbClr val="FF0000"/>
                </a:solidFill>
              </a:rPr>
              <a:t>弱人工智能</a:t>
            </a:r>
            <a:r>
              <a:rPr lang="zh-CN" altLang="en-US" sz="2000" b="0" dirty="0"/>
              <a:t>？</a:t>
            </a:r>
            <a:endParaRPr lang="en-US" altLang="zh-CN" sz="2000" b="0" dirty="0"/>
          </a:p>
          <a:p>
            <a:endParaRPr lang="en-US" altLang="zh-CN" sz="2000" b="0" dirty="0"/>
          </a:p>
          <a:p>
            <a:r>
              <a:rPr lang="zh-CN" altLang="en-US" sz="2000" b="0" dirty="0"/>
              <a:t>如何判断计算机系统的智能？</a:t>
            </a:r>
          </a:p>
          <a:p>
            <a:pPr lvl="1"/>
            <a:r>
              <a:rPr lang="zh-CN" altLang="en-US" sz="1800" b="0" dirty="0"/>
              <a:t>计算机系统的表现</a:t>
            </a:r>
            <a:r>
              <a:rPr lang="en-US" altLang="zh-CN" sz="1800" b="0" dirty="0"/>
              <a:t>(act)</a:t>
            </a:r>
            <a:r>
              <a:rPr lang="zh-CN" altLang="en-US" sz="1800" b="0" dirty="0"/>
              <a:t>如何？</a:t>
            </a:r>
          </a:p>
          <a:p>
            <a:pPr lvl="1"/>
            <a:r>
              <a:rPr lang="zh-CN" altLang="en-US" sz="1800" b="0" dirty="0"/>
              <a:t>反应</a:t>
            </a:r>
            <a:r>
              <a:rPr lang="en-US" altLang="zh-CN" sz="1800" b="0" dirty="0"/>
              <a:t>(react)</a:t>
            </a:r>
            <a:r>
              <a:rPr lang="zh-CN" altLang="en-US" sz="1800" b="0" dirty="0"/>
              <a:t>如何？</a:t>
            </a:r>
          </a:p>
          <a:p>
            <a:pPr lvl="1"/>
            <a:r>
              <a:rPr lang="zh-CN" altLang="en-US" sz="1800" b="0" dirty="0"/>
              <a:t>相互作用</a:t>
            </a:r>
            <a:r>
              <a:rPr lang="en-US" altLang="zh-CN" sz="1800" b="0" dirty="0"/>
              <a:t>(interact )</a:t>
            </a:r>
            <a:r>
              <a:rPr lang="zh-CN" altLang="en-US" sz="1800" b="0" dirty="0"/>
              <a:t>如何？</a:t>
            </a:r>
          </a:p>
          <a:p>
            <a:pPr lvl="1"/>
            <a:r>
              <a:rPr lang="zh-CN" altLang="en-US" sz="1800" b="0" dirty="0"/>
              <a:t>与有意识个体（人）比较如何？</a:t>
            </a:r>
          </a:p>
          <a:p>
            <a:pPr marL="0" indent="0">
              <a:buNone/>
            </a:pPr>
            <a:endParaRPr lang="en-US" altLang="zh-CN" sz="2000" b="0" dirty="0">
              <a:solidFill>
                <a:schemeClr val="accent2">
                  <a:lumMod val="75000"/>
                </a:schemeClr>
              </a:solidFill>
            </a:endParaRPr>
          </a:p>
        </p:txBody>
      </p:sp>
      <p:sp>
        <p:nvSpPr>
          <p:cNvPr id="3" name="标题 2"/>
          <p:cNvSpPr>
            <a:spLocks noGrp="1"/>
          </p:cNvSpPr>
          <p:nvPr>
            <p:ph type="title"/>
          </p:nvPr>
        </p:nvSpPr>
        <p:spPr/>
        <p:txBody>
          <a:bodyPr>
            <a:normAutofit fontScale="90000"/>
          </a:bodyPr>
          <a:lstStyle/>
          <a:p>
            <a:r>
              <a:rPr lang="zh-CN" altLang="en-US" dirty="0"/>
              <a:t>自然语言处理是什么？</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9544" y="1556792"/>
            <a:ext cx="4104456" cy="141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4149080"/>
            <a:ext cx="5040560" cy="258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8</a:t>
            </a:fld>
            <a:r>
              <a:rPr lang="en-US" altLang="zh-CN"/>
              <a:t>/300</a:t>
            </a:r>
            <a:endParaRPr lang="zh-CN" altLang="en-US" dirty="0"/>
          </a:p>
        </p:txBody>
      </p:sp>
    </p:spTree>
    <p:extLst>
      <p:ext uri="{BB962C8B-B14F-4D97-AF65-F5344CB8AC3E}">
        <p14:creationId xmlns:p14="http://schemas.microsoft.com/office/powerpoint/2010/main" val="94862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anim calcmode="lin" valueType="num">
                                      <p:cBhvr additive="base">
                                        <p:cTn id="19"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anim calcmode="lin" valueType="num">
                                      <p:cBhvr additive="base">
                                        <p:cTn id="2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050"/>
                                        </p:tgtEl>
                                        <p:attrNameLst>
                                          <p:attrName>style.visibility</p:attrName>
                                        </p:attrNameLst>
                                      </p:cBhvr>
                                      <p:to>
                                        <p:strVal val="visible"/>
                                      </p:to>
                                    </p:set>
                                    <p:anim calcmode="lin" valueType="num">
                                      <p:cBhvr additive="base">
                                        <p:cTn id="29" dur="500" fill="hold"/>
                                        <p:tgtEl>
                                          <p:spTgt spid="2050"/>
                                        </p:tgtEl>
                                        <p:attrNameLst>
                                          <p:attrName>ppt_x</p:attrName>
                                        </p:attrNameLst>
                                      </p:cBhvr>
                                      <p:tavLst>
                                        <p:tav tm="0">
                                          <p:val>
                                            <p:strVal val="#ppt_x"/>
                                          </p:val>
                                        </p:tav>
                                        <p:tav tm="100000">
                                          <p:val>
                                            <p:strVal val="#ppt_x"/>
                                          </p:val>
                                        </p:tav>
                                      </p:tavLst>
                                    </p:anim>
                                    <p:anim calcmode="lin" valueType="num">
                                      <p:cBhvr additive="base">
                                        <p:cTn id="30" dur="500" fill="hold"/>
                                        <p:tgtEl>
                                          <p:spTgt spid="2050"/>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051"/>
                                        </p:tgtEl>
                                        <p:attrNameLst>
                                          <p:attrName>style.visibility</p:attrName>
                                        </p:attrNameLst>
                                      </p:cBhvr>
                                      <p:to>
                                        <p:strVal val="visible"/>
                                      </p:to>
                                    </p:set>
                                    <p:anim calcmode="lin" valueType="num">
                                      <p:cBhvr additive="base">
                                        <p:cTn id="33" dur="500" fill="hold"/>
                                        <p:tgtEl>
                                          <p:spTgt spid="2051"/>
                                        </p:tgtEl>
                                        <p:attrNameLst>
                                          <p:attrName>ppt_x</p:attrName>
                                        </p:attrNameLst>
                                      </p:cBhvr>
                                      <p:tavLst>
                                        <p:tav tm="0">
                                          <p:val>
                                            <p:strVal val="#ppt_x"/>
                                          </p:val>
                                        </p:tav>
                                        <p:tav tm="100000">
                                          <p:val>
                                            <p:strVal val="#ppt_x"/>
                                          </p:val>
                                        </p:tav>
                                      </p:tavLst>
                                    </p:anim>
                                    <p:anim calcmode="lin" valueType="num">
                                      <p:cBhvr additive="base">
                                        <p:cTn id="34"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66"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67"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68"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69"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0"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1"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2"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3"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4"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5"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6"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7"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8"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79"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0"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1"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2"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3"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4"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0985"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6"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7"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8"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9"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0"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1" name="Line 86"/>
          <p:cNvSpPr>
            <a:spLocks noChangeShapeType="1"/>
          </p:cNvSpPr>
          <p:nvPr/>
        </p:nvSpPr>
        <p:spPr bwMode="auto">
          <a:xfrm flipV="1">
            <a:off x="26670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2" name="Line 87"/>
          <p:cNvSpPr>
            <a:spLocks noChangeShapeType="1"/>
          </p:cNvSpPr>
          <p:nvPr/>
        </p:nvSpPr>
        <p:spPr bwMode="auto">
          <a:xfrm>
            <a:off x="26670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3" name="Line 88"/>
          <p:cNvSpPr>
            <a:spLocks noChangeShapeType="1"/>
          </p:cNvSpPr>
          <p:nvPr/>
        </p:nvSpPr>
        <p:spPr bwMode="auto">
          <a:xfrm>
            <a:off x="26670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4" name="Line 89"/>
          <p:cNvSpPr>
            <a:spLocks noChangeShapeType="1"/>
          </p:cNvSpPr>
          <p:nvPr/>
        </p:nvSpPr>
        <p:spPr bwMode="auto">
          <a:xfrm>
            <a:off x="26670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95" name="Line 90"/>
          <p:cNvSpPr>
            <a:spLocks noChangeShapeType="1"/>
          </p:cNvSpPr>
          <p:nvPr/>
        </p:nvSpPr>
        <p:spPr bwMode="auto">
          <a:xfrm>
            <a:off x="26670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1005"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1006"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1007" name="Text Box 103"/>
          <p:cNvSpPr txBox="1">
            <a:spLocks noChangeArrowheads="1"/>
          </p:cNvSpPr>
          <p:nvPr/>
        </p:nvSpPr>
        <p:spPr bwMode="auto">
          <a:xfrm>
            <a:off x="27432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08" name="Text Box 104"/>
          <p:cNvSpPr txBox="1">
            <a:spLocks noChangeArrowheads="1"/>
          </p:cNvSpPr>
          <p:nvPr/>
        </p:nvSpPr>
        <p:spPr bwMode="auto">
          <a:xfrm>
            <a:off x="30480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09" name="Text Box 105"/>
          <p:cNvSpPr txBox="1">
            <a:spLocks noChangeArrowheads="1"/>
          </p:cNvSpPr>
          <p:nvPr/>
        </p:nvSpPr>
        <p:spPr bwMode="auto">
          <a:xfrm>
            <a:off x="32766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10" name="Text Box 106"/>
          <p:cNvSpPr txBox="1">
            <a:spLocks noChangeArrowheads="1"/>
          </p:cNvSpPr>
          <p:nvPr/>
        </p:nvSpPr>
        <p:spPr bwMode="auto">
          <a:xfrm>
            <a:off x="34290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11" name="Text Box 107"/>
          <p:cNvSpPr txBox="1">
            <a:spLocks noChangeArrowheads="1"/>
          </p:cNvSpPr>
          <p:nvPr/>
        </p:nvSpPr>
        <p:spPr bwMode="auto">
          <a:xfrm>
            <a:off x="35814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1012"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1013"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1014"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1015"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1016" name="Text Box 130"/>
          <p:cNvSpPr txBox="1">
            <a:spLocks noChangeArrowheads="1"/>
          </p:cNvSpPr>
          <p:nvPr/>
        </p:nvSpPr>
        <p:spPr bwMode="auto">
          <a:xfrm>
            <a:off x="914400" y="5178425"/>
            <a:ext cx="7620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2" name="内容占位符 1"/>
          <p:cNvSpPr>
            <a:spLocks noGrp="1"/>
          </p:cNvSpPr>
          <p:nvPr>
            <p:ph idx="1"/>
          </p:nvPr>
        </p:nvSpPr>
        <p:spPr/>
        <p:txBody>
          <a:bodyPr/>
          <a:lstStyle/>
          <a:p>
            <a:endParaRPr lang="zh-CN" altLang="en-US"/>
          </a:p>
        </p:txBody>
      </p:sp>
      <p:sp>
        <p:nvSpPr>
          <p:cNvPr id="5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p>
        </p:txBody>
      </p:sp>
      <p:sp>
        <p:nvSpPr>
          <p:cNvPr id="55"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1</a:t>
            </a:r>
          </a:p>
        </p:txBody>
      </p:sp>
      <p:sp>
        <p:nvSpPr>
          <p:cNvPr id="56"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2</a:t>
            </a:r>
          </a:p>
        </p:txBody>
      </p:sp>
      <p:sp>
        <p:nvSpPr>
          <p:cNvPr id="57"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3</a:t>
            </a:r>
          </a:p>
        </p:txBody>
      </p:sp>
      <p:sp>
        <p:nvSpPr>
          <p:cNvPr id="59"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4</a:t>
            </a:r>
          </a:p>
        </p:txBody>
      </p:sp>
      <p:sp>
        <p:nvSpPr>
          <p:cNvPr id="60"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5</a:t>
            </a:r>
          </a:p>
        </p:txBody>
      </p:sp>
      <p:sp>
        <p:nvSpPr>
          <p:cNvPr id="61"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1</a:t>
            </a:r>
          </a:p>
        </p:txBody>
      </p:sp>
      <p:sp>
        <p:nvSpPr>
          <p:cNvPr id="62"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2</a:t>
            </a:r>
          </a:p>
        </p:txBody>
      </p:sp>
      <p:sp>
        <p:nvSpPr>
          <p:cNvPr id="63"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3</a:t>
            </a:r>
          </a:p>
        </p:txBody>
      </p:sp>
      <p:sp>
        <p:nvSpPr>
          <p:cNvPr id="64"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4</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80</a:t>
            </a:fld>
            <a:r>
              <a:rPr lang="en-US" altLang="zh-CN"/>
              <a:t>/300</a:t>
            </a:r>
            <a:endParaRPr lang="zh-CN" altLang="en-US" dirty="0"/>
          </a:p>
        </p:txBody>
      </p:sp>
    </p:spTree>
    <p:extLst>
      <p:ext uri="{BB962C8B-B14F-4D97-AF65-F5344CB8AC3E}">
        <p14:creationId xmlns:p14="http://schemas.microsoft.com/office/powerpoint/2010/main" val="1915087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0"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1"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2"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3"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4"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5"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6"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7"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8"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1999"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0"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1"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2"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3"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4"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5"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6"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7"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8"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2009"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0"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1"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2"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3"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4"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5" name="Line 76"/>
          <p:cNvSpPr>
            <a:spLocks noChangeShapeType="1"/>
          </p:cNvSpPr>
          <p:nvPr/>
        </p:nvSpPr>
        <p:spPr bwMode="auto">
          <a:xfrm flipV="1">
            <a:off x="43434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6" name="Line 77"/>
          <p:cNvSpPr>
            <a:spLocks noChangeShapeType="1"/>
          </p:cNvSpPr>
          <p:nvPr/>
        </p:nvSpPr>
        <p:spPr bwMode="auto">
          <a:xfrm>
            <a:off x="43434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7" name="Line 78"/>
          <p:cNvSpPr>
            <a:spLocks noChangeShapeType="1"/>
          </p:cNvSpPr>
          <p:nvPr/>
        </p:nvSpPr>
        <p:spPr bwMode="auto">
          <a:xfrm>
            <a:off x="43434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8" name="Line 79"/>
          <p:cNvSpPr>
            <a:spLocks noChangeShapeType="1"/>
          </p:cNvSpPr>
          <p:nvPr/>
        </p:nvSpPr>
        <p:spPr bwMode="auto">
          <a:xfrm>
            <a:off x="43434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19" name="Line 80"/>
          <p:cNvSpPr>
            <a:spLocks noChangeShapeType="1"/>
          </p:cNvSpPr>
          <p:nvPr/>
        </p:nvSpPr>
        <p:spPr bwMode="auto">
          <a:xfrm>
            <a:off x="43434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0" name="Line 86"/>
          <p:cNvSpPr>
            <a:spLocks noChangeShapeType="1"/>
          </p:cNvSpPr>
          <p:nvPr/>
        </p:nvSpPr>
        <p:spPr bwMode="auto">
          <a:xfrm flipV="1">
            <a:off x="26670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1" name="Line 87"/>
          <p:cNvSpPr>
            <a:spLocks noChangeShapeType="1"/>
          </p:cNvSpPr>
          <p:nvPr/>
        </p:nvSpPr>
        <p:spPr bwMode="auto">
          <a:xfrm>
            <a:off x="26670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2" name="Line 88"/>
          <p:cNvSpPr>
            <a:spLocks noChangeShapeType="1"/>
          </p:cNvSpPr>
          <p:nvPr/>
        </p:nvSpPr>
        <p:spPr bwMode="auto">
          <a:xfrm>
            <a:off x="26670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3" name="Line 89"/>
          <p:cNvSpPr>
            <a:spLocks noChangeShapeType="1"/>
          </p:cNvSpPr>
          <p:nvPr/>
        </p:nvSpPr>
        <p:spPr bwMode="auto">
          <a:xfrm>
            <a:off x="26670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24" name="Line 90"/>
          <p:cNvSpPr>
            <a:spLocks noChangeShapeType="1"/>
          </p:cNvSpPr>
          <p:nvPr/>
        </p:nvSpPr>
        <p:spPr bwMode="auto">
          <a:xfrm>
            <a:off x="26670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2034"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2035"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2036" name="Text Box 103"/>
          <p:cNvSpPr txBox="1">
            <a:spLocks noChangeArrowheads="1"/>
          </p:cNvSpPr>
          <p:nvPr/>
        </p:nvSpPr>
        <p:spPr bwMode="auto">
          <a:xfrm>
            <a:off x="27432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37" name="Text Box 104"/>
          <p:cNvSpPr txBox="1">
            <a:spLocks noChangeArrowheads="1"/>
          </p:cNvSpPr>
          <p:nvPr/>
        </p:nvSpPr>
        <p:spPr bwMode="auto">
          <a:xfrm>
            <a:off x="30480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38" name="Text Box 105"/>
          <p:cNvSpPr txBox="1">
            <a:spLocks noChangeArrowheads="1"/>
          </p:cNvSpPr>
          <p:nvPr/>
        </p:nvSpPr>
        <p:spPr bwMode="auto">
          <a:xfrm>
            <a:off x="32766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39" name="Text Box 106"/>
          <p:cNvSpPr txBox="1">
            <a:spLocks noChangeArrowheads="1"/>
          </p:cNvSpPr>
          <p:nvPr/>
        </p:nvSpPr>
        <p:spPr bwMode="auto">
          <a:xfrm>
            <a:off x="34290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40" name="Text Box 107"/>
          <p:cNvSpPr txBox="1">
            <a:spLocks noChangeArrowheads="1"/>
          </p:cNvSpPr>
          <p:nvPr/>
        </p:nvSpPr>
        <p:spPr bwMode="auto">
          <a:xfrm>
            <a:off x="35814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41"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2042"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2043" name="Text Box 117"/>
          <p:cNvSpPr txBox="1">
            <a:spLocks noChangeArrowheads="1"/>
          </p:cNvSpPr>
          <p:nvPr/>
        </p:nvSpPr>
        <p:spPr bwMode="auto">
          <a:xfrm>
            <a:off x="44196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2044" name="Text Box 118"/>
          <p:cNvSpPr txBox="1">
            <a:spLocks noChangeArrowheads="1"/>
          </p:cNvSpPr>
          <p:nvPr/>
        </p:nvSpPr>
        <p:spPr bwMode="auto">
          <a:xfrm>
            <a:off x="47244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2045" name="Text Box 119"/>
          <p:cNvSpPr txBox="1">
            <a:spLocks noChangeArrowheads="1"/>
          </p:cNvSpPr>
          <p:nvPr/>
        </p:nvSpPr>
        <p:spPr bwMode="auto">
          <a:xfrm>
            <a:off x="49530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2046" name="Text Box 120"/>
          <p:cNvSpPr txBox="1">
            <a:spLocks noChangeArrowheads="1"/>
          </p:cNvSpPr>
          <p:nvPr/>
        </p:nvSpPr>
        <p:spPr bwMode="auto">
          <a:xfrm>
            <a:off x="51054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2047" name="Text Box 121"/>
          <p:cNvSpPr txBox="1">
            <a:spLocks noChangeArrowheads="1"/>
          </p:cNvSpPr>
          <p:nvPr/>
        </p:nvSpPr>
        <p:spPr bwMode="auto">
          <a:xfrm>
            <a:off x="52578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2048"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2049"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2" name="内容占位符 1"/>
          <p:cNvSpPr>
            <a:spLocks noGrp="1"/>
          </p:cNvSpPr>
          <p:nvPr>
            <p:ph idx="1"/>
          </p:nvPr>
        </p:nvSpPr>
        <p:spPr/>
        <p:txBody>
          <a:bodyPr/>
          <a:lstStyle/>
          <a:p>
            <a:endParaRPr lang="zh-CN" altLang="en-US"/>
          </a:p>
        </p:txBody>
      </p:sp>
      <p:sp>
        <p:nvSpPr>
          <p:cNvPr id="6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p>
        </p:txBody>
      </p:sp>
      <p:sp>
        <p:nvSpPr>
          <p:cNvPr id="65"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1</a:t>
            </a:r>
          </a:p>
        </p:txBody>
      </p:sp>
      <p:sp>
        <p:nvSpPr>
          <p:cNvPr id="66"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2</a:t>
            </a:r>
          </a:p>
        </p:txBody>
      </p:sp>
      <p:sp>
        <p:nvSpPr>
          <p:cNvPr id="67"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3</a:t>
            </a:r>
          </a:p>
        </p:txBody>
      </p:sp>
      <p:sp>
        <p:nvSpPr>
          <p:cNvPr id="69"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4</a:t>
            </a:r>
          </a:p>
        </p:txBody>
      </p:sp>
      <p:sp>
        <p:nvSpPr>
          <p:cNvPr id="70"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5</a:t>
            </a:r>
          </a:p>
        </p:txBody>
      </p:sp>
      <p:sp>
        <p:nvSpPr>
          <p:cNvPr id="71"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1</a:t>
            </a:r>
          </a:p>
        </p:txBody>
      </p:sp>
      <p:sp>
        <p:nvSpPr>
          <p:cNvPr id="72"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2</a:t>
            </a:r>
          </a:p>
        </p:txBody>
      </p:sp>
      <p:sp>
        <p:nvSpPr>
          <p:cNvPr id="73"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3</a:t>
            </a:r>
          </a:p>
        </p:txBody>
      </p:sp>
      <p:sp>
        <p:nvSpPr>
          <p:cNvPr id="74"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4</a:t>
            </a:r>
          </a:p>
        </p:txBody>
      </p:sp>
      <p:sp>
        <p:nvSpPr>
          <p:cNvPr id="75" name="Text Box 130"/>
          <p:cNvSpPr txBox="1">
            <a:spLocks noChangeArrowheads="1"/>
          </p:cNvSpPr>
          <p:nvPr/>
        </p:nvSpPr>
        <p:spPr bwMode="auto">
          <a:xfrm>
            <a:off x="914400" y="5178425"/>
            <a:ext cx="7620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p>
          <a:p>
            <a:pPr lvl="1" eaLnBrk="1" hangingPunct="1">
              <a:spcBef>
                <a:spcPct val="50000"/>
              </a:spcBef>
              <a:buFontTx/>
              <a:buChar char="•"/>
            </a:pP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81</a:t>
            </a:fld>
            <a:r>
              <a:rPr lang="en-US" altLang="zh-CN"/>
              <a:t>/300</a:t>
            </a:r>
            <a:endParaRPr lang="zh-CN" altLang="en-US" dirty="0"/>
          </a:p>
        </p:txBody>
      </p:sp>
    </p:spTree>
    <p:extLst>
      <p:ext uri="{BB962C8B-B14F-4D97-AF65-F5344CB8AC3E}">
        <p14:creationId xmlns:p14="http://schemas.microsoft.com/office/powerpoint/2010/main" val="17003507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Oval 37"/>
          <p:cNvSpPr>
            <a:spLocks noChangeArrowheads="1"/>
          </p:cNvSpPr>
          <p:nvPr/>
        </p:nvSpPr>
        <p:spPr bwMode="auto">
          <a:xfrm>
            <a:off x="22860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4" name="Oval 41"/>
          <p:cNvSpPr>
            <a:spLocks noChangeArrowheads="1"/>
          </p:cNvSpPr>
          <p:nvPr/>
        </p:nvSpPr>
        <p:spPr bwMode="auto">
          <a:xfrm>
            <a:off x="22860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5" name="Oval 42"/>
          <p:cNvSpPr>
            <a:spLocks noChangeArrowheads="1"/>
          </p:cNvSpPr>
          <p:nvPr/>
        </p:nvSpPr>
        <p:spPr bwMode="auto">
          <a:xfrm>
            <a:off x="22860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6" name="Oval 43"/>
          <p:cNvSpPr>
            <a:spLocks noChangeArrowheads="1"/>
          </p:cNvSpPr>
          <p:nvPr/>
        </p:nvSpPr>
        <p:spPr bwMode="auto">
          <a:xfrm>
            <a:off x="22860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7" name="Oval 44"/>
          <p:cNvSpPr>
            <a:spLocks noChangeArrowheads="1"/>
          </p:cNvSpPr>
          <p:nvPr/>
        </p:nvSpPr>
        <p:spPr bwMode="auto">
          <a:xfrm>
            <a:off x="22860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8" name="Oval 45"/>
          <p:cNvSpPr>
            <a:spLocks noChangeArrowheads="1"/>
          </p:cNvSpPr>
          <p:nvPr/>
        </p:nvSpPr>
        <p:spPr bwMode="auto">
          <a:xfrm>
            <a:off x="38862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19" name="Oval 46"/>
          <p:cNvSpPr>
            <a:spLocks noChangeArrowheads="1"/>
          </p:cNvSpPr>
          <p:nvPr/>
        </p:nvSpPr>
        <p:spPr bwMode="auto">
          <a:xfrm>
            <a:off x="38862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0" name="Oval 47"/>
          <p:cNvSpPr>
            <a:spLocks noChangeArrowheads="1"/>
          </p:cNvSpPr>
          <p:nvPr/>
        </p:nvSpPr>
        <p:spPr bwMode="auto">
          <a:xfrm>
            <a:off x="38862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1" name="Oval 48"/>
          <p:cNvSpPr>
            <a:spLocks noChangeArrowheads="1"/>
          </p:cNvSpPr>
          <p:nvPr/>
        </p:nvSpPr>
        <p:spPr bwMode="auto">
          <a:xfrm>
            <a:off x="38862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2" name="Oval 49"/>
          <p:cNvSpPr>
            <a:spLocks noChangeArrowheads="1"/>
          </p:cNvSpPr>
          <p:nvPr/>
        </p:nvSpPr>
        <p:spPr bwMode="auto">
          <a:xfrm>
            <a:off x="38862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3" name="Oval 50"/>
          <p:cNvSpPr>
            <a:spLocks noChangeArrowheads="1"/>
          </p:cNvSpPr>
          <p:nvPr/>
        </p:nvSpPr>
        <p:spPr bwMode="auto">
          <a:xfrm>
            <a:off x="5486400" y="2206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4" name="Oval 51"/>
          <p:cNvSpPr>
            <a:spLocks noChangeArrowheads="1"/>
          </p:cNvSpPr>
          <p:nvPr/>
        </p:nvSpPr>
        <p:spPr bwMode="auto">
          <a:xfrm>
            <a:off x="5486400" y="2968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5" name="Oval 52"/>
          <p:cNvSpPr>
            <a:spLocks noChangeArrowheads="1"/>
          </p:cNvSpPr>
          <p:nvPr/>
        </p:nvSpPr>
        <p:spPr bwMode="auto">
          <a:xfrm>
            <a:off x="5486400" y="3806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6" name="Oval 53"/>
          <p:cNvSpPr>
            <a:spLocks noChangeArrowheads="1"/>
          </p:cNvSpPr>
          <p:nvPr/>
        </p:nvSpPr>
        <p:spPr bwMode="auto">
          <a:xfrm>
            <a:off x="5486400" y="4645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7" name="Oval 54"/>
          <p:cNvSpPr>
            <a:spLocks noChangeArrowheads="1"/>
          </p:cNvSpPr>
          <p:nvPr/>
        </p:nvSpPr>
        <p:spPr bwMode="auto">
          <a:xfrm>
            <a:off x="5486400" y="14446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8" name="Oval 55"/>
          <p:cNvSpPr>
            <a:spLocks noChangeArrowheads="1"/>
          </p:cNvSpPr>
          <p:nvPr/>
        </p:nvSpPr>
        <p:spPr bwMode="auto">
          <a:xfrm>
            <a:off x="7086600" y="2282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29" name="Oval 56"/>
          <p:cNvSpPr>
            <a:spLocks noChangeArrowheads="1"/>
          </p:cNvSpPr>
          <p:nvPr/>
        </p:nvSpPr>
        <p:spPr bwMode="auto">
          <a:xfrm>
            <a:off x="7086600" y="3044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30" name="Oval 57"/>
          <p:cNvSpPr>
            <a:spLocks noChangeArrowheads="1"/>
          </p:cNvSpPr>
          <p:nvPr/>
        </p:nvSpPr>
        <p:spPr bwMode="auto">
          <a:xfrm>
            <a:off x="7086600" y="38830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31" name="Oval 58"/>
          <p:cNvSpPr>
            <a:spLocks noChangeArrowheads="1"/>
          </p:cNvSpPr>
          <p:nvPr/>
        </p:nvSpPr>
        <p:spPr bwMode="auto">
          <a:xfrm>
            <a:off x="7086600" y="47212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32" name="Oval 59"/>
          <p:cNvSpPr>
            <a:spLocks noChangeArrowheads="1"/>
          </p:cNvSpPr>
          <p:nvPr/>
        </p:nvSpPr>
        <p:spPr bwMode="auto">
          <a:xfrm>
            <a:off x="7086600" y="1520825"/>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3033" name="Line 70"/>
          <p:cNvSpPr>
            <a:spLocks noChangeShapeType="1"/>
          </p:cNvSpPr>
          <p:nvPr/>
        </p:nvSpPr>
        <p:spPr bwMode="auto">
          <a:xfrm>
            <a:off x="27432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4" name="Line 71"/>
          <p:cNvSpPr>
            <a:spLocks noChangeShapeType="1"/>
          </p:cNvSpPr>
          <p:nvPr/>
        </p:nvSpPr>
        <p:spPr bwMode="auto">
          <a:xfrm>
            <a:off x="27432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5" name="Line 72"/>
          <p:cNvSpPr>
            <a:spLocks noChangeShapeType="1"/>
          </p:cNvSpPr>
          <p:nvPr/>
        </p:nvSpPr>
        <p:spPr bwMode="auto">
          <a:xfrm>
            <a:off x="43434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6" name="Line 73"/>
          <p:cNvSpPr>
            <a:spLocks noChangeShapeType="1"/>
          </p:cNvSpPr>
          <p:nvPr/>
        </p:nvSpPr>
        <p:spPr bwMode="auto">
          <a:xfrm>
            <a:off x="43434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7" name="Line 74"/>
          <p:cNvSpPr>
            <a:spLocks noChangeShapeType="1"/>
          </p:cNvSpPr>
          <p:nvPr/>
        </p:nvSpPr>
        <p:spPr bwMode="auto">
          <a:xfrm>
            <a:off x="5943600" y="1673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8" name="Line 75"/>
          <p:cNvSpPr>
            <a:spLocks noChangeShapeType="1"/>
          </p:cNvSpPr>
          <p:nvPr/>
        </p:nvSpPr>
        <p:spPr bwMode="auto">
          <a:xfrm>
            <a:off x="5943600" y="1673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9" name="Line 76"/>
          <p:cNvSpPr>
            <a:spLocks noChangeShapeType="1"/>
          </p:cNvSpPr>
          <p:nvPr/>
        </p:nvSpPr>
        <p:spPr bwMode="auto">
          <a:xfrm flipV="1">
            <a:off x="43434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0" name="Line 77"/>
          <p:cNvSpPr>
            <a:spLocks noChangeShapeType="1"/>
          </p:cNvSpPr>
          <p:nvPr/>
        </p:nvSpPr>
        <p:spPr bwMode="auto">
          <a:xfrm>
            <a:off x="43434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1" name="Line 78"/>
          <p:cNvSpPr>
            <a:spLocks noChangeShapeType="1"/>
          </p:cNvSpPr>
          <p:nvPr/>
        </p:nvSpPr>
        <p:spPr bwMode="auto">
          <a:xfrm>
            <a:off x="43434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2" name="Line 79"/>
          <p:cNvSpPr>
            <a:spLocks noChangeShapeType="1"/>
          </p:cNvSpPr>
          <p:nvPr/>
        </p:nvSpPr>
        <p:spPr bwMode="auto">
          <a:xfrm>
            <a:off x="43434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3" name="Line 80"/>
          <p:cNvSpPr>
            <a:spLocks noChangeShapeType="1"/>
          </p:cNvSpPr>
          <p:nvPr/>
        </p:nvSpPr>
        <p:spPr bwMode="auto">
          <a:xfrm>
            <a:off x="43434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4" name="Line 81"/>
          <p:cNvSpPr>
            <a:spLocks noChangeShapeType="1"/>
          </p:cNvSpPr>
          <p:nvPr/>
        </p:nvSpPr>
        <p:spPr bwMode="auto">
          <a:xfrm flipV="1">
            <a:off x="59436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5" name="Line 82"/>
          <p:cNvSpPr>
            <a:spLocks noChangeShapeType="1"/>
          </p:cNvSpPr>
          <p:nvPr/>
        </p:nvSpPr>
        <p:spPr bwMode="auto">
          <a:xfrm>
            <a:off x="59436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6" name="Line 83"/>
          <p:cNvSpPr>
            <a:spLocks noChangeShapeType="1"/>
          </p:cNvSpPr>
          <p:nvPr/>
        </p:nvSpPr>
        <p:spPr bwMode="auto">
          <a:xfrm>
            <a:off x="59436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7" name="Line 84"/>
          <p:cNvSpPr>
            <a:spLocks noChangeShapeType="1"/>
          </p:cNvSpPr>
          <p:nvPr/>
        </p:nvSpPr>
        <p:spPr bwMode="auto">
          <a:xfrm>
            <a:off x="59436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8" name="Line 85"/>
          <p:cNvSpPr>
            <a:spLocks noChangeShapeType="1"/>
          </p:cNvSpPr>
          <p:nvPr/>
        </p:nvSpPr>
        <p:spPr bwMode="auto">
          <a:xfrm>
            <a:off x="59436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49" name="Line 86"/>
          <p:cNvSpPr>
            <a:spLocks noChangeShapeType="1"/>
          </p:cNvSpPr>
          <p:nvPr/>
        </p:nvSpPr>
        <p:spPr bwMode="auto">
          <a:xfrm flipV="1">
            <a:off x="2667000" y="1749425"/>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0" name="Line 87"/>
          <p:cNvSpPr>
            <a:spLocks noChangeShapeType="1"/>
          </p:cNvSpPr>
          <p:nvPr/>
        </p:nvSpPr>
        <p:spPr bwMode="auto">
          <a:xfrm>
            <a:off x="2667000" y="2435225"/>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1" name="Line 88"/>
          <p:cNvSpPr>
            <a:spLocks noChangeShapeType="1"/>
          </p:cNvSpPr>
          <p:nvPr/>
        </p:nvSpPr>
        <p:spPr bwMode="auto">
          <a:xfrm>
            <a:off x="2667000" y="2435225"/>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2" name="Line 89"/>
          <p:cNvSpPr>
            <a:spLocks noChangeShapeType="1"/>
          </p:cNvSpPr>
          <p:nvPr/>
        </p:nvSpPr>
        <p:spPr bwMode="auto">
          <a:xfrm>
            <a:off x="2667000" y="2435225"/>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53" name="Line 90"/>
          <p:cNvSpPr>
            <a:spLocks noChangeShapeType="1"/>
          </p:cNvSpPr>
          <p:nvPr/>
        </p:nvSpPr>
        <p:spPr bwMode="auto">
          <a:xfrm>
            <a:off x="2667000" y="2435225"/>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63" name="Text Box 101"/>
          <p:cNvSpPr txBox="1">
            <a:spLocks noChangeArrowheads="1"/>
          </p:cNvSpPr>
          <p:nvPr/>
        </p:nvSpPr>
        <p:spPr bwMode="auto">
          <a:xfrm>
            <a:off x="29718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3064" name="Text Box 102"/>
          <p:cNvSpPr txBox="1">
            <a:spLocks noChangeArrowheads="1"/>
          </p:cNvSpPr>
          <p:nvPr/>
        </p:nvSpPr>
        <p:spPr bwMode="auto">
          <a:xfrm>
            <a:off x="35052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3065" name="Text Box 103"/>
          <p:cNvSpPr txBox="1">
            <a:spLocks noChangeArrowheads="1"/>
          </p:cNvSpPr>
          <p:nvPr/>
        </p:nvSpPr>
        <p:spPr bwMode="auto">
          <a:xfrm>
            <a:off x="27432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66" name="Text Box 104"/>
          <p:cNvSpPr txBox="1">
            <a:spLocks noChangeArrowheads="1"/>
          </p:cNvSpPr>
          <p:nvPr/>
        </p:nvSpPr>
        <p:spPr bwMode="auto">
          <a:xfrm>
            <a:off x="30480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67" name="Text Box 105"/>
          <p:cNvSpPr txBox="1">
            <a:spLocks noChangeArrowheads="1"/>
          </p:cNvSpPr>
          <p:nvPr/>
        </p:nvSpPr>
        <p:spPr bwMode="auto">
          <a:xfrm>
            <a:off x="32766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68" name="Text Box 106"/>
          <p:cNvSpPr txBox="1">
            <a:spLocks noChangeArrowheads="1"/>
          </p:cNvSpPr>
          <p:nvPr/>
        </p:nvSpPr>
        <p:spPr bwMode="auto">
          <a:xfrm>
            <a:off x="34290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69" name="Text Box 107"/>
          <p:cNvSpPr txBox="1">
            <a:spLocks noChangeArrowheads="1"/>
          </p:cNvSpPr>
          <p:nvPr/>
        </p:nvSpPr>
        <p:spPr bwMode="auto">
          <a:xfrm>
            <a:off x="35814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70" name="Text Box 115"/>
          <p:cNvSpPr txBox="1">
            <a:spLocks noChangeArrowheads="1"/>
          </p:cNvSpPr>
          <p:nvPr/>
        </p:nvSpPr>
        <p:spPr bwMode="auto">
          <a:xfrm>
            <a:off x="46482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3071" name="Text Box 116"/>
          <p:cNvSpPr txBox="1">
            <a:spLocks noChangeArrowheads="1"/>
          </p:cNvSpPr>
          <p:nvPr/>
        </p:nvSpPr>
        <p:spPr bwMode="auto">
          <a:xfrm>
            <a:off x="51816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3072" name="Text Box 117"/>
          <p:cNvSpPr txBox="1">
            <a:spLocks noChangeArrowheads="1"/>
          </p:cNvSpPr>
          <p:nvPr/>
        </p:nvSpPr>
        <p:spPr bwMode="auto">
          <a:xfrm>
            <a:off x="44196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73" name="Text Box 118"/>
          <p:cNvSpPr txBox="1">
            <a:spLocks noChangeArrowheads="1"/>
          </p:cNvSpPr>
          <p:nvPr/>
        </p:nvSpPr>
        <p:spPr bwMode="auto">
          <a:xfrm>
            <a:off x="47244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3074" name="Text Box 119"/>
          <p:cNvSpPr txBox="1">
            <a:spLocks noChangeArrowheads="1"/>
          </p:cNvSpPr>
          <p:nvPr/>
        </p:nvSpPr>
        <p:spPr bwMode="auto">
          <a:xfrm>
            <a:off x="49530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3075" name="Text Box 120"/>
          <p:cNvSpPr txBox="1">
            <a:spLocks noChangeArrowheads="1"/>
          </p:cNvSpPr>
          <p:nvPr/>
        </p:nvSpPr>
        <p:spPr bwMode="auto">
          <a:xfrm>
            <a:off x="51054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3076" name="Text Box 121"/>
          <p:cNvSpPr txBox="1">
            <a:spLocks noChangeArrowheads="1"/>
          </p:cNvSpPr>
          <p:nvPr/>
        </p:nvSpPr>
        <p:spPr bwMode="auto">
          <a:xfrm>
            <a:off x="52578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3077" name="Text Box 122"/>
          <p:cNvSpPr txBox="1">
            <a:spLocks noChangeArrowheads="1"/>
          </p:cNvSpPr>
          <p:nvPr/>
        </p:nvSpPr>
        <p:spPr bwMode="auto">
          <a:xfrm>
            <a:off x="6248400" y="14446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3078" name="Text Box 123"/>
          <p:cNvSpPr txBox="1">
            <a:spLocks noChangeArrowheads="1"/>
          </p:cNvSpPr>
          <p:nvPr/>
        </p:nvSpPr>
        <p:spPr bwMode="auto">
          <a:xfrm>
            <a:off x="6781800" y="20542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3079" name="Text Box 124"/>
          <p:cNvSpPr txBox="1">
            <a:spLocks noChangeArrowheads="1"/>
          </p:cNvSpPr>
          <p:nvPr/>
        </p:nvSpPr>
        <p:spPr bwMode="auto">
          <a:xfrm>
            <a:off x="6019800" y="1978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3080" name="Text Box 125"/>
          <p:cNvSpPr txBox="1">
            <a:spLocks noChangeArrowheads="1"/>
          </p:cNvSpPr>
          <p:nvPr/>
        </p:nvSpPr>
        <p:spPr bwMode="auto">
          <a:xfrm>
            <a:off x="6324600" y="2206625"/>
            <a:ext cx="3810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3081" name="Text Box 126"/>
          <p:cNvSpPr txBox="1">
            <a:spLocks noChangeArrowheads="1"/>
          </p:cNvSpPr>
          <p:nvPr/>
        </p:nvSpPr>
        <p:spPr bwMode="auto">
          <a:xfrm>
            <a:off x="6553200" y="26638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82" name="Text Box 127"/>
          <p:cNvSpPr txBox="1">
            <a:spLocks noChangeArrowheads="1"/>
          </p:cNvSpPr>
          <p:nvPr/>
        </p:nvSpPr>
        <p:spPr bwMode="auto">
          <a:xfrm>
            <a:off x="6705600" y="32734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3083" name="Text Box 128"/>
          <p:cNvSpPr txBox="1">
            <a:spLocks noChangeArrowheads="1"/>
          </p:cNvSpPr>
          <p:nvPr/>
        </p:nvSpPr>
        <p:spPr bwMode="auto">
          <a:xfrm>
            <a:off x="6858000" y="4264025"/>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2" name="内容占位符 1"/>
          <p:cNvSpPr>
            <a:spLocks noGrp="1"/>
          </p:cNvSpPr>
          <p:nvPr>
            <p:ph idx="1"/>
          </p:nvPr>
        </p:nvSpPr>
        <p:spPr/>
        <p:txBody>
          <a:bodyPr/>
          <a:lstStyle/>
          <a:p>
            <a:endParaRPr lang="zh-CN" altLang="en-US"/>
          </a:p>
        </p:txBody>
      </p:sp>
      <p:sp>
        <p:nvSpPr>
          <p:cNvPr id="7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p>
        </p:txBody>
      </p:sp>
      <p:sp>
        <p:nvSpPr>
          <p:cNvPr id="75" name="Text Box 91"/>
          <p:cNvSpPr txBox="1">
            <a:spLocks noChangeArrowheads="1"/>
          </p:cNvSpPr>
          <p:nvPr/>
        </p:nvSpPr>
        <p:spPr bwMode="auto">
          <a:xfrm>
            <a:off x="1066800" y="1520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1</a:t>
            </a:r>
          </a:p>
        </p:txBody>
      </p:sp>
      <p:sp>
        <p:nvSpPr>
          <p:cNvPr id="76" name="Text Box 92"/>
          <p:cNvSpPr txBox="1">
            <a:spLocks noChangeArrowheads="1"/>
          </p:cNvSpPr>
          <p:nvPr/>
        </p:nvSpPr>
        <p:spPr bwMode="auto">
          <a:xfrm>
            <a:off x="1066800" y="2282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2</a:t>
            </a:r>
          </a:p>
        </p:txBody>
      </p:sp>
      <p:sp>
        <p:nvSpPr>
          <p:cNvPr id="77" name="Text Box 93"/>
          <p:cNvSpPr txBox="1">
            <a:spLocks noChangeArrowheads="1"/>
          </p:cNvSpPr>
          <p:nvPr/>
        </p:nvSpPr>
        <p:spPr bwMode="auto">
          <a:xfrm>
            <a:off x="1066800" y="3044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3</a:t>
            </a:r>
          </a:p>
        </p:txBody>
      </p:sp>
      <p:sp>
        <p:nvSpPr>
          <p:cNvPr id="79" name="Text Box 94"/>
          <p:cNvSpPr txBox="1">
            <a:spLocks noChangeArrowheads="1"/>
          </p:cNvSpPr>
          <p:nvPr/>
        </p:nvSpPr>
        <p:spPr bwMode="auto">
          <a:xfrm>
            <a:off x="1066800" y="38068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4</a:t>
            </a:r>
          </a:p>
        </p:txBody>
      </p:sp>
      <p:sp>
        <p:nvSpPr>
          <p:cNvPr id="80" name="Text Box 95"/>
          <p:cNvSpPr txBox="1">
            <a:spLocks noChangeArrowheads="1"/>
          </p:cNvSpPr>
          <p:nvPr/>
        </p:nvSpPr>
        <p:spPr bwMode="auto">
          <a:xfrm>
            <a:off x="1066800" y="4721225"/>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5</a:t>
            </a:r>
          </a:p>
        </p:txBody>
      </p:sp>
      <p:sp>
        <p:nvSpPr>
          <p:cNvPr id="81" name="Text Box 96"/>
          <p:cNvSpPr txBox="1">
            <a:spLocks noChangeArrowheads="1"/>
          </p:cNvSpPr>
          <p:nvPr/>
        </p:nvSpPr>
        <p:spPr bwMode="auto">
          <a:xfrm>
            <a:off x="2193858" y="1139825"/>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1</a:t>
            </a:r>
          </a:p>
        </p:txBody>
      </p:sp>
      <p:sp>
        <p:nvSpPr>
          <p:cNvPr id="82" name="Text Box 98"/>
          <p:cNvSpPr txBox="1">
            <a:spLocks noChangeArrowheads="1"/>
          </p:cNvSpPr>
          <p:nvPr/>
        </p:nvSpPr>
        <p:spPr bwMode="auto">
          <a:xfrm>
            <a:off x="3734452" y="1139825"/>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2</a:t>
            </a:r>
          </a:p>
        </p:txBody>
      </p:sp>
      <p:sp>
        <p:nvSpPr>
          <p:cNvPr id="83" name="Text Box 99"/>
          <p:cNvSpPr txBox="1">
            <a:spLocks noChangeArrowheads="1"/>
          </p:cNvSpPr>
          <p:nvPr/>
        </p:nvSpPr>
        <p:spPr bwMode="auto">
          <a:xfrm>
            <a:off x="52848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3</a:t>
            </a:r>
          </a:p>
        </p:txBody>
      </p:sp>
      <p:sp>
        <p:nvSpPr>
          <p:cNvPr id="84" name="Text Box 100"/>
          <p:cNvSpPr txBox="1">
            <a:spLocks noChangeArrowheads="1"/>
          </p:cNvSpPr>
          <p:nvPr/>
        </p:nvSpPr>
        <p:spPr bwMode="auto">
          <a:xfrm>
            <a:off x="6885071" y="1139825"/>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4</a:t>
            </a:r>
          </a:p>
        </p:txBody>
      </p:sp>
      <p:sp>
        <p:nvSpPr>
          <p:cNvPr id="85" name="Text Box 130"/>
          <p:cNvSpPr txBox="1">
            <a:spLocks noChangeArrowheads="1"/>
          </p:cNvSpPr>
          <p:nvPr/>
        </p:nvSpPr>
        <p:spPr bwMode="auto">
          <a:xfrm>
            <a:off x="914400" y="5178425"/>
            <a:ext cx="76200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sz="2000" dirty="0">
                <a:solidFill>
                  <a:schemeClr val="accent2">
                    <a:lumMod val="75000"/>
                  </a:schemeClr>
                </a:solidFill>
                <a:latin typeface="微软雅黑" panose="020B0503020204020204" pitchFamily="34" charset="-122"/>
                <a:ea typeface="微软雅黑" panose="020B0503020204020204" pitchFamily="34" charset="-122"/>
              </a:rPr>
              <a:t>从局部的概率转移情况可以看到</a:t>
            </a: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a:t>
            </a:r>
          </a:p>
          <a:p>
            <a:pPr lvl="1" eaLnBrk="1" hangingPunct="1">
              <a:spcBef>
                <a:spcPct val="50000"/>
              </a:spcBef>
              <a:buFontTx/>
              <a:buChar char="•"/>
            </a:pPr>
            <a:r>
              <a:rPr lang="en-US" altLang="zh-CN" sz="2000" dirty="0">
                <a:solidFill>
                  <a:schemeClr val="accent2">
                    <a:lumMod val="75000"/>
                  </a:schemeClr>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1</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a:p>
            <a:pPr lvl="1" eaLnBrk="1" hangingPunct="1">
              <a:spcBef>
                <a:spcPct val="50000"/>
              </a:spcBef>
              <a:buFontTx/>
              <a:buChar char="•"/>
            </a:pPr>
            <a:r>
              <a:rPr lang="en-US" altLang="zh-CN" sz="2000" dirty="0">
                <a:solidFill>
                  <a:srgbClr val="FF0000"/>
                </a:solidFill>
                <a:latin typeface="微软雅黑" panose="020B0503020204020204" pitchFamily="34" charset="-122"/>
                <a:ea typeface="微软雅黑" panose="020B0503020204020204" pitchFamily="34" charset="-122"/>
              </a:rPr>
              <a:t> </a:t>
            </a:r>
            <a:r>
              <a:rPr lang="zh-CN" altLang="en-US" sz="2000" dirty="0">
                <a:solidFill>
                  <a:srgbClr val="FF0000"/>
                </a:solidFill>
                <a:latin typeface="微软雅黑" panose="020B0503020204020204" pitchFamily="34" charset="-122"/>
                <a:ea typeface="微软雅黑" panose="020B0503020204020204" pitchFamily="34" charset="-122"/>
              </a:rPr>
              <a:t>标签</a:t>
            </a:r>
            <a:r>
              <a:rPr lang="en-US" altLang="zh-CN" sz="2000" dirty="0">
                <a:solidFill>
                  <a:srgbClr val="FF0000"/>
                </a:solidFill>
                <a:latin typeface="微软雅黑" panose="020B0503020204020204" pitchFamily="34" charset="-122"/>
                <a:ea typeface="微软雅黑" panose="020B0503020204020204" pitchFamily="34" charset="-122"/>
              </a:rPr>
              <a:t>2</a:t>
            </a:r>
            <a:r>
              <a:rPr lang="zh-CN" altLang="en-US" sz="2000" dirty="0">
                <a:solidFill>
                  <a:srgbClr val="FF0000"/>
                </a:solidFill>
                <a:latin typeface="微软雅黑" panose="020B0503020204020204" pitchFamily="34" charset="-122"/>
                <a:ea typeface="微软雅黑" panose="020B0503020204020204" pitchFamily="34" charset="-122"/>
              </a:rPr>
              <a:t>总是倾向于转移到标签</a:t>
            </a:r>
            <a:r>
              <a:rPr lang="en-US" altLang="zh-CN" sz="2000" dirty="0">
                <a:solidFill>
                  <a:srgbClr val="FF0000"/>
                </a:solidFill>
                <a:latin typeface="微软雅黑" panose="020B0503020204020204" pitchFamily="34" charset="-122"/>
                <a:ea typeface="微软雅黑" panose="020B0503020204020204" pitchFamily="34" charset="-122"/>
              </a:rPr>
              <a:t>2</a:t>
            </a: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82</a:t>
            </a:fld>
            <a:r>
              <a:rPr lang="en-US" altLang="zh-CN"/>
              <a:t>/300</a:t>
            </a:r>
            <a:endParaRPr lang="zh-CN" altLang="en-US" dirty="0"/>
          </a:p>
        </p:txBody>
      </p:sp>
    </p:spTree>
    <p:extLst>
      <p:ext uri="{BB962C8B-B14F-4D97-AF65-F5344CB8AC3E}">
        <p14:creationId xmlns:p14="http://schemas.microsoft.com/office/powerpoint/2010/main" val="428622786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Oval 3"/>
          <p:cNvSpPr>
            <a:spLocks noChangeArrowheads="1"/>
          </p:cNvSpPr>
          <p:nvPr/>
        </p:nvSpPr>
        <p:spPr bwMode="auto">
          <a:xfrm>
            <a:off x="22860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7" name="Oval 4"/>
          <p:cNvSpPr>
            <a:spLocks noChangeArrowheads="1"/>
          </p:cNvSpPr>
          <p:nvPr/>
        </p:nvSpPr>
        <p:spPr bwMode="auto">
          <a:xfrm>
            <a:off x="22860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8" name="Oval 5"/>
          <p:cNvSpPr>
            <a:spLocks noChangeArrowheads="1"/>
          </p:cNvSpPr>
          <p:nvPr/>
        </p:nvSpPr>
        <p:spPr bwMode="auto">
          <a:xfrm>
            <a:off x="22860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9" name="Oval 6"/>
          <p:cNvSpPr>
            <a:spLocks noChangeArrowheads="1"/>
          </p:cNvSpPr>
          <p:nvPr/>
        </p:nvSpPr>
        <p:spPr bwMode="auto">
          <a:xfrm>
            <a:off x="22860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0" name="Oval 7"/>
          <p:cNvSpPr>
            <a:spLocks noChangeArrowheads="1"/>
          </p:cNvSpPr>
          <p:nvPr/>
        </p:nvSpPr>
        <p:spPr bwMode="auto">
          <a:xfrm>
            <a:off x="22860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41" name="Oval 8"/>
          <p:cNvSpPr>
            <a:spLocks noChangeArrowheads="1"/>
          </p:cNvSpPr>
          <p:nvPr/>
        </p:nvSpPr>
        <p:spPr bwMode="auto">
          <a:xfrm>
            <a:off x="38862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2" name="Oval 9"/>
          <p:cNvSpPr>
            <a:spLocks noChangeArrowheads="1"/>
          </p:cNvSpPr>
          <p:nvPr/>
        </p:nvSpPr>
        <p:spPr bwMode="auto">
          <a:xfrm>
            <a:off x="38862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3" name="Oval 10"/>
          <p:cNvSpPr>
            <a:spLocks noChangeArrowheads="1"/>
          </p:cNvSpPr>
          <p:nvPr/>
        </p:nvSpPr>
        <p:spPr bwMode="auto">
          <a:xfrm>
            <a:off x="38862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4" name="Oval 11"/>
          <p:cNvSpPr>
            <a:spLocks noChangeArrowheads="1"/>
          </p:cNvSpPr>
          <p:nvPr/>
        </p:nvSpPr>
        <p:spPr bwMode="auto">
          <a:xfrm>
            <a:off x="38862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5" name="Oval 12"/>
          <p:cNvSpPr>
            <a:spLocks noChangeArrowheads="1"/>
          </p:cNvSpPr>
          <p:nvPr/>
        </p:nvSpPr>
        <p:spPr bwMode="auto">
          <a:xfrm>
            <a:off x="38862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46" name="Oval 13"/>
          <p:cNvSpPr>
            <a:spLocks noChangeArrowheads="1"/>
          </p:cNvSpPr>
          <p:nvPr/>
        </p:nvSpPr>
        <p:spPr bwMode="auto">
          <a:xfrm>
            <a:off x="54864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7" name="Oval 14"/>
          <p:cNvSpPr>
            <a:spLocks noChangeArrowheads="1"/>
          </p:cNvSpPr>
          <p:nvPr/>
        </p:nvSpPr>
        <p:spPr bwMode="auto">
          <a:xfrm>
            <a:off x="54864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8" name="Oval 15"/>
          <p:cNvSpPr>
            <a:spLocks noChangeArrowheads="1"/>
          </p:cNvSpPr>
          <p:nvPr/>
        </p:nvSpPr>
        <p:spPr bwMode="auto">
          <a:xfrm>
            <a:off x="54864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9" name="Oval 16"/>
          <p:cNvSpPr>
            <a:spLocks noChangeArrowheads="1"/>
          </p:cNvSpPr>
          <p:nvPr/>
        </p:nvSpPr>
        <p:spPr bwMode="auto">
          <a:xfrm>
            <a:off x="54864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0" name="Oval 17"/>
          <p:cNvSpPr>
            <a:spLocks noChangeArrowheads="1"/>
          </p:cNvSpPr>
          <p:nvPr/>
        </p:nvSpPr>
        <p:spPr bwMode="auto">
          <a:xfrm>
            <a:off x="54864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51" name="Oval 18"/>
          <p:cNvSpPr>
            <a:spLocks noChangeArrowheads="1"/>
          </p:cNvSpPr>
          <p:nvPr/>
        </p:nvSpPr>
        <p:spPr bwMode="auto">
          <a:xfrm>
            <a:off x="7086600" y="1910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2" name="Oval 19"/>
          <p:cNvSpPr>
            <a:spLocks noChangeArrowheads="1"/>
          </p:cNvSpPr>
          <p:nvPr/>
        </p:nvSpPr>
        <p:spPr bwMode="auto">
          <a:xfrm>
            <a:off x="7086600" y="2672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3" name="Oval 20"/>
          <p:cNvSpPr>
            <a:spLocks noChangeArrowheads="1"/>
          </p:cNvSpPr>
          <p:nvPr/>
        </p:nvSpPr>
        <p:spPr bwMode="auto">
          <a:xfrm>
            <a:off x="7086600" y="3511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4" name="Oval 21"/>
          <p:cNvSpPr>
            <a:spLocks noChangeArrowheads="1"/>
          </p:cNvSpPr>
          <p:nvPr/>
        </p:nvSpPr>
        <p:spPr bwMode="auto">
          <a:xfrm>
            <a:off x="7086600" y="43492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5" name="Oval 22"/>
          <p:cNvSpPr>
            <a:spLocks noChangeArrowheads="1"/>
          </p:cNvSpPr>
          <p:nvPr/>
        </p:nvSpPr>
        <p:spPr bwMode="auto">
          <a:xfrm>
            <a:off x="7086600" y="11488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56" name="Line 23"/>
          <p:cNvSpPr>
            <a:spLocks noChangeShapeType="1"/>
          </p:cNvSpPr>
          <p:nvPr/>
        </p:nvSpPr>
        <p:spPr bwMode="auto">
          <a:xfrm>
            <a:off x="27432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7" name="Line 24"/>
          <p:cNvSpPr>
            <a:spLocks noChangeShapeType="1"/>
          </p:cNvSpPr>
          <p:nvPr/>
        </p:nvSpPr>
        <p:spPr bwMode="auto">
          <a:xfrm>
            <a:off x="27432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8" name="Line 25"/>
          <p:cNvSpPr>
            <a:spLocks noChangeShapeType="1"/>
          </p:cNvSpPr>
          <p:nvPr/>
        </p:nvSpPr>
        <p:spPr bwMode="auto">
          <a:xfrm>
            <a:off x="43434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9" name="Line 26"/>
          <p:cNvSpPr>
            <a:spLocks noChangeShapeType="1"/>
          </p:cNvSpPr>
          <p:nvPr/>
        </p:nvSpPr>
        <p:spPr bwMode="auto">
          <a:xfrm>
            <a:off x="43434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0" name="Line 27"/>
          <p:cNvSpPr>
            <a:spLocks noChangeShapeType="1"/>
          </p:cNvSpPr>
          <p:nvPr/>
        </p:nvSpPr>
        <p:spPr bwMode="auto">
          <a:xfrm>
            <a:off x="59436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1" name="Line 28"/>
          <p:cNvSpPr>
            <a:spLocks noChangeShapeType="1"/>
          </p:cNvSpPr>
          <p:nvPr/>
        </p:nvSpPr>
        <p:spPr bwMode="auto">
          <a:xfrm>
            <a:off x="59436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2" name="Line 29"/>
          <p:cNvSpPr>
            <a:spLocks noChangeShapeType="1"/>
          </p:cNvSpPr>
          <p:nvPr/>
        </p:nvSpPr>
        <p:spPr bwMode="auto">
          <a:xfrm flipV="1">
            <a:off x="43434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3" name="Line 30"/>
          <p:cNvSpPr>
            <a:spLocks noChangeShapeType="1"/>
          </p:cNvSpPr>
          <p:nvPr/>
        </p:nvSpPr>
        <p:spPr bwMode="auto">
          <a:xfrm>
            <a:off x="43434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4" name="Line 31"/>
          <p:cNvSpPr>
            <a:spLocks noChangeShapeType="1"/>
          </p:cNvSpPr>
          <p:nvPr/>
        </p:nvSpPr>
        <p:spPr bwMode="auto">
          <a:xfrm>
            <a:off x="43434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5" name="Line 32"/>
          <p:cNvSpPr>
            <a:spLocks noChangeShapeType="1"/>
          </p:cNvSpPr>
          <p:nvPr/>
        </p:nvSpPr>
        <p:spPr bwMode="auto">
          <a:xfrm>
            <a:off x="43434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6" name="Line 33"/>
          <p:cNvSpPr>
            <a:spLocks noChangeShapeType="1"/>
          </p:cNvSpPr>
          <p:nvPr/>
        </p:nvSpPr>
        <p:spPr bwMode="auto">
          <a:xfrm>
            <a:off x="43434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7" name="Line 34"/>
          <p:cNvSpPr>
            <a:spLocks noChangeShapeType="1"/>
          </p:cNvSpPr>
          <p:nvPr/>
        </p:nvSpPr>
        <p:spPr bwMode="auto">
          <a:xfrm flipV="1">
            <a:off x="59436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8" name="Line 35"/>
          <p:cNvSpPr>
            <a:spLocks noChangeShapeType="1"/>
          </p:cNvSpPr>
          <p:nvPr/>
        </p:nvSpPr>
        <p:spPr bwMode="auto">
          <a:xfrm>
            <a:off x="59436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9" name="Line 36"/>
          <p:cNvSpPr>
            <a:spLocks noChangeShapeType="1"/>
          </p:cNvSpPr>
          <p:nvPr/>
        </p:nvSpPr>
        <p:spPr bwMode="auto">
          <a:xfrm>
            <a:off x="59436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0" name="Line 37"/>
          <p:cNvSpPr>
            <a:spLocks noChangeShapeType="1"/>
          </p:cNvSpPr>
          <p:nvPr/>
        </p:nvSpPr>
        <p:spPr bwMode="auto">
          <a:xfrm>
            <a:off x="59436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1" name="Line 38"/>
          <p:cNvSpPr>
            <a:spLocks noChangeShapeType="1"/>
          </p:cNvSpPr>
          <p:nvPr/>
        </p:nvSpPr>
        <p:spPr bwMode="auto">
          <a:xfrm>
            <a:off x="59436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2" name="Line 39"/>
          <p:cNvSpPr>
            <a:spLocks noChangeShapeType="1"/>
          </p:cNvSpPr>
          <p:nvPr/>
        </p:nvSpPr>
        <p:spPr bwMode="auto">
          <a:xfrm flipV="1">
            <a:off x="26670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3" name="Line 40"/>
          <p:cNvSpPr>
            <a:spLocks noChangeShapeType="1"/>
          </p:cNvSpPr>
          <p:nvPr/>
        </p:nvSpPr>
        <p:spPr bwMode="auto">
          <a:xfrm>
            <a:off x="26670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4" name="Line 41"/>
          <p:cNvSpPr>
            <a:spLocks noChangeShapeType="1"/>
          </p:cNvSpPr>
          <p:nvPr/>
        </p:nvSpPr>
        <p:spPr bwMode="auto">
          <a:xfrm>
            <a:off x="26670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5" name="Line 42"/>
          <p:cNvSpPr>
            <a:spLocks noChangeShapeType="1"/>
          </p:cNvSpPr>
          <p:nvPr/>
        </p:nvSpPr>
        <p:spPr bwMode="auto">
          <a:xfrm>
            <a:off x="26670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6" name="Line 43"/>
          <p:cNvSpPr>
            <a:spLocks noChangeShapeType="1"/>
          </p:cNvSpPr>
          <p:nvPr/>
        </p:nvSpPr>
        <p:spPr bwMode="auto">
          <a:xfrm>
            <a:off x="26670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86" name="Text Box 53"/>
          <p:cNvSpPr txBox="1">
            <a:spLocks noChangeArrowheads="1"/>
          </p:cNvSpPr>
          <p:nvPr/>
        </p:nvSpPr>
        <p:spPr bwMode="auto">
          <a:xfrm>
            <a:off x="2971800" y="1099667"/>
            <a:ext cx="4572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4087" name="Text Box 54"/>
          <p:cNvSpPr txBox="1">
            <a:spLocks noChangeArrowheads="1"/>
          </p:cNvSpPr>
          <p:nvPr/>
        </p:nvSpPr>
        <p:spPr bwMode="auto">
          <a:xfrm>
            <a:off x="35052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4088" name="Text Box 55"/>
          <p:cNvSpPr txBox="1">
            <a:spLocks noChangeArrowheads="1"/>
          </p:cNvSpPr>
          <p:nvPr/>
        </p:nvSpPr>
        <p:spPr bwMode="auto">
          <a:xfrm>
            <a:off x="27432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89" name="Text Box 56"/>
          <p:cNvSpPr txBox="1">
            <a:spLocks noChangeArrowheads="1"/>
          </p:cNvSpPr>
          <p:nvPr/>
        </p:nvSpPr>
        <p:spPr bwMode="auto">
          <a:xfrm>
            <a:off x="30480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0" name="Text Box 57"/>
          <p:cNvSpPr txBox="1">
            <a:spLocks noChangeArrowheads="1"/>
          </p:cNvSpPr>
          <p:nvPr/>
        </p:nvSpPr>
        <p:spPr bwMode="auto">
          <a:xfrm>
            <a:off x="32766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1" name="Text Box 58"/>
          <p:cNvSpPr txBox="1">
            <a:spLocks noChangeArrowheads="1"/>
          </p:cNvSpPr>
          <p:nvPr/>
        </p:nvSpPr>
        <p:spPr bwMode="auto">
          <a:xfrm>
            <a:off x="34290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2" name="Text Box 59"/>
          <p:cNvSpPr txBox="1">
            <a:spLocks noChangeArrowheads="1"/>
          </p:cNvSpPr>
          <p:nvPr/>
        </p:nvSpPr>
        <p:spPr bwMode="auto">
          <a:xfrm>
            <a:off x="35814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3" name="Text Box 60"/>
          <p:cNvSpPr txBox="1">
            <a:spLocks noChangeArrowheads="1"/>
          </p:cNvSpPr>
          <p:nvPr/>
        </p:nvSpPr>
        <p:spPr bwMode="auto">
          <a:xfrm>
            <a:off x="4648200" y="1072679"/>
            <a:ext cx="6858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4094" name="Text Box 61"/>
          <p:cNvSpPr txBox="1">
            <a:spLocks noChangeArrowheads="1"/>
          </p:cNvSpPr>
          <p:nvPr/>
        </p:nvSpPr>
        <p:spPr bwMode="auto">
          <a:xfrm>
            <a:off x="51816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4095" name="Text Box 62"/>
          <p:cNvSpPr txBox="1">
            <a:spLocks noChangeArrowheads="1"/>
          </p:cNvSpPr>
          <p:nvPr/>
        </p:nvSpPr>
        <p:spPr bwMode="auto">
          <a:xfrm>
            <a:off x="44196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6" name="Text Box 63"/>
          <p:cNvSpPr txBox="1">
            <a:spLocks noChangeArrowheads="1"/>
          </p:cNvSpPr>
          <p:nvPr/>
        </p:nvSpPr>
        <p:spPr bwMode="auto">
          <a:xfrm>
            <a:off x="47244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097" name="Text Box 64"/>
          <p:cNvSpPr txBox="1">
            <a:spLocks noChangeArrowheads="1"/>
          </p:cNvSpPr>
          <p:nvPr/>
        </p:nvSpPr>
        <p:spPr bwMode="auto">
          <a:xfrm>
            <a:off x="49530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098" name="Text Box 65"/>
          <p:cNvSpPr txBox="1">
            <a:spLocks noChangeArrowheads="1"/>
          </p:cNvSpPr>
          <p:nvPr/>
        </p:nvSpPr>
        <p:spPr bwMode="auto">
          <a:xfrm>
            <a:off x="51054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099" name="Text Box 66"/>
          <p:cNvSpPr txBox="1">
            <a:spLocks noChangeArrowheads="1"/>
          </p:cNvSpPr>
          <p:nvPr/>
        </p:nvSpPr>
        <p:spPr bwMode="auto">
          <a:xfrm>
            <a:off x="52578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100" name="Text Box 67"/>
          <p:cNvSpPr txBox="1">
            <a:spLocks noChangeArrowheads="1"/>
          </p:cNvSpPr>
          <p:nvPr/>
        </p:nvSpPr>
        <p:spPr bwMode="auto">
          <a:xfrm>
            <a:off x="6248400" y="1072679"/>
            <a:ext cx="6858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4101" name="Text Box 68"/>
          <p:cNvSpPr txBox="1">
            <a:spLocks noChangeArrowheads="1"/>
          </p:cNvSpPr>
          <p:nvPr/>
        </p:nvSpPr>
        <p:spPr bwMode="auto">
          <a:xfrm>
            <a:off x="67818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4102" name="Text Box 69"/>
          <p:cNvSpPr txBox="1">
            <a:spLocks noChangeArrowheads="1"/>
          </p:cNvSpPr>
          <p:nvPr/>
        </p:nvSpPr>
        <p:spPr bwMode="auto">
          <a:xfrm>
            <a:off x="60198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103" name="Text Box 70"/>
          <p:cNvSpPr txBox="1">
            <a:spLocks noChangeArrowheads="1"/>
          </p:cNvSpPr>
          <p:nvPr/>
        </p:nvSpPr>
        <p:spPr bwMode="auto">
          <a:xfrm>
            <a:off x="63246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104" name="Text Box 71"/>
          <p:cNvSpPr txBox="1">
            <a:spLocks noChangeArrowheads="1"/>
          </p:cNvSpPr>
          <p:nvPr/>
        </p:nvSpPr>
        <p:spPr bwMode="auto">
          <a:xfrm>
            <a:off x="65532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5" name="Text Box 72"/>
          <p:cNvSpPr txBox="1">
            <a:spLocks noChangeArrowheads="1"/>
          </p:cNvSpPr>
          <p:nvPr/>
        </p:nvSpPr>
        <p:spPr bwMode="auto">
          <a:xfrm>
            <a:off x="67056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6" name="Text Box 73"/>
          <p:cNvSpPr txBox="1">
            <a:spLocks noChangeArrowheads="1"/>
          </p:cNvSpPr>
          <p:nvPr/>
        </p:nvSpPr>
        <p:spPr bwMode="auto">
          <a:xfrm>
            <a:off x="68580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2" name="内容占位符 1"/>
          <p:cNvSpPr>
            <a:spLocks noGrp="1"/>
          </p:cNvSpPr>
          <p:nvPr>
            <p:ph idx="1"/>
          </p:nvPr>
        </p:nvSpPr>
        <p:spPr/>
        <p:txBody>
          <a:bodyPr/>
          <a:lstStyle/>
          <a:p>
            <a:endParaRPr lang="zh-CN" altLang="en-US"/>
          </a:p>
        </p:txBody>
      </p:sp>
      <p:sp>
        <p:nvSpPr>
          <p:cNvPr id="7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p>
        </p:txBody>
      </p:sp>
      <p:sp>
        <p:nvSpPr>
          <p:cNvPr id="75" name="Text Box 91"/>
          <p:cNvSpPr txBox="1">
            <a:spLocks noChangeArrowheads="1"/>
          </p:cNvSpPr>
          <p:nvPr/>
        </p:nvSpPr>
        <p:spPr bwMode="auto">
          <a:xfrm>
            <a:off x="1066800" y="1145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1</a:t>
            </a:r>
          </a:p>
        </p:txBody>
      </p:sp>
      <p:sp>
        <p:nvSpPr>
          <p:cNvPr id="76" name="Text Box 92"/>
          <p:cNvSpPr txBox="1">
            <a:spLocks noChangeArrowheads="1"/>
          </p:cNvSpPr>
          <p:nvPr/>
        </p:nvSpPr>
        <p:spPr bwMode="auto">
          <a:xfrm>
            <a:off x="1066800" y="1907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2</a:t>
            </a:r>
          </a:p>
        </p:txBody>
      </p:sp>
      <p:sp>
        <p:nvSpPr>
          <p:cNvPr id="77" name="Text Box 93"/>
          <p:cNvSpPr txBox="1">
            <a:spLocks noChangeArrowheads="1"/>
          </p:cNvSpPr>
          <p:nvPr/>
        </p:nvSpPr>
        <p:spPr bwMode="auto">
          <a:xfrm>
            <a:off x="1066800" y="2669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3</a:t>
            </a:r>
          </a:p>
        </p:txBody>
      </p:sp>
      <p:sp>
        <p:nvSpPr>
          <p:cNvPr id="79" name="Text Box 94"/>
          <p:cNvSpPr txBox="1">
            <a:spLocks noChangeArrowheads="1"/>
          </p:cNvSpPr>
          <p:nvPr/>
        </p:nvSpPr>
        <p:spPr bwMode="auto">
          <a:xfrm>
            <a:off x="1066800" y="3431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4</a:t>
            </a:r>
          </a:p>
        </p:txBody>
      </p:sp>
      <p:sp>
        <p:nvSpPr>
          <p:cNvPr id="80" name="Text Box 95"/>
          <p:cNvSpPr txBox="1">
            <a:spLocks noChangeArrowheads="1"/>
          </p:cNvSpPr>
          <p:nvPr/>
        </p:nvSpPr>
        <p:spPr bwMode="auto">
          <a:xfrm>
            <a:off x="1066800" y="43461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5</a:t>
            </a:r>
          </a:p>
        </p:txBody>
      </p:sp>
      <p:sp>
        <p:nvSpPr>
          <p:cNvPr id="81" name="Text Box 96"/>
          <p:cNvSpPr txBox="1">
            <a:spLocks noChangeArrowheads="1"/>
          </p:cNvSpPr>
          <p:nvPr/>
        </p:nvSpPr>
        <p:spPr bwMode="auto">
          <a:xfrm>
            <a:off x="2193858" y="764704"/>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1</a:t>
            </a:r>
          </a:p>
        </p:txBody>
      </p:sp>
      <p:sp>
        <p:nvSpPr>
          <p:cNvPr id="82" name="Text Box 98"/>
          <p:cNvSpPr txBox="1">
            <a:spLocks noChangeArrowheads="1"/>
          </p:cNvSpPr>
          <p:nvPr/>
        </p:nvSpPr>
        <p:spPr bwMode="auto">
          <a:xfrm>
            <a:off x="3734452" y="764704"/>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2</a:t>
            </a:r>
          </a:p>
        </p:txBody>
      </p:sp>
      <p:sp>
        <p:nvSpPr>
          <p:cNvPr id="83" name="Text Box 99"/>
          <p:cNvSpPr txBox="1">
            <a:spLocks noChangeArrowheads="1"/>
          </p:cNvSpPr>
          <p:nvPr/>
        </p:nvSpPr>
        <p:spPr bwMode="auto">
          <a:xfrm>
            <a:off x="5284871" y="764704"/>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3</a:t>
            </a:r>
          </a:p>
        </p:txBody>
      </p:sp>
      <p:sp>
        <p:nvSpPr>
          <p:cNvPr id="84" name="Text Box 100"/>
          <p:cNvSpPr txBox="1">
            <a:spLocks noChangeArrowheads="1"/>
          </p:cNvSpPr>
          <p:nvPr/>
        </p:nvSpPr>
        <p:spPr bwMode="auto">
          <a:xfrm>
            <a:off x="6885071" y="764704"/>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4</a:t>
            </a:r>
          </a:p>
        </p:txBody>
      </p:sp>
      <p:sp>
        <p:nvSpPr>
          <p:cNvPr id="85" name="Text Box 74"/>
          <p:cNvSpPr txBox="1">
            <a:spLocks noChangeArrowheads="1"/>
          </p:cNvSpPr>
          <p:nvPr/>
        </p:nvSpPr>
        <p:spPr bwMode="auto">
          <a:xfrm>
            <a:off x="228600" y="4941168"/>
            <a:ext cx="89154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spcBef>
                <a:spcPct val="50000"/>
              </a:spcBef>
              <a:buFont typeface="Arial" panose="020B0604020202020204" pitchFamily="34" charset="0"/>
              <a:buChar char="•"/>
            </a:pPr>
            <a:r>
              <a:rPr lang="zh-CN" altLang="en-US" b="1" dirty="0">
                <a:solidFill>
                  <a:schemeClr val="accent2">
                    <a:lumMod val="75000"/>
                  </a:schemeClr>
                </a:solidFill>
                <a:latin typeface="微软雅黑" panose="020B0503020204020204" pitchFamily="34" charset="-122"/>
                <a:ea typeface="微软雅黑" panose="020B0503020204020204" pitchFamily="34" charset="-122"/>
              </a:rPr>
              <a:t>根据局部的概率转移情况，可得到</a:t>
            </a:r>
            <a:r>
              <a:rPr lang="zh-CN" altLang="en-US" b="1" dirty="0">
                <a:solidFill>
                  <a:srgbClr val="FF0000"/>
                </a:solidFill>
                <a:latin typeface="微软雅黑" panose="020B0503020204020204" pitchFamily="34" charset="-122"/>
                <a:ea typeface="微软雅黑" panose="020B0503020204020204" pitchFamily="34" charset="-122"/>
              </a:rPr>
              <a:t>局部最优</a:t>
            </a:r>
            <a:r>
              <a:rPr lang="zh-CN" altLang="en-US" b="1" dirty="0">
                <a:solidFill>
                  <a:schemeClr val="accent2">
                    <a:lumMod val="75000"/>
                  </a:schemeClr>
                </a:solidFill>
                <a:latin typeface="微软雅黑" panose="020B0503020204020204" pitchFamily="34" charset="-122"/>
                <a:ea typeface="微软雅黑" panose="020B0503020204020204" pitchFamily="34" charset="-122"/>
              </a:rPr>
              <a:t>的标签序列：</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spcBef>
                <a:spcPct val="50000"/>
              </a:spcBef>
            </a:pPr>
            <a:r>
              <a:rPr lang="en-US" altLang="zh-CN" b="1" dirty="0">
                <a:solidFill>
                  <a:srgbClr val="FF0000"/>
                </a:solidFill>
                <a:latin typeface="微软雅黑" panose="020B0503020204020204" pitchFamily="34" charset="-122"/>
                <a:ea typeface="微软雅黑" panose="020B0503020204020204" pitchFamily="34" charset="-122"/>
              </a:rPr>
              <a:t>	1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2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b="1" dirty="0">
                <a:solidFill>
                  <a:srgbClr val="FF0000"/>
                </a:solidFill>
                <a:latin typeface="微软雅黑" panose="020B0503020204020204" pitchFamily="34" charset="-122"/>
                <a:ea typeface="微软雅黑" panose="020B0503020204020204" pitchFamily="34" charset="-122"/>
              </a:rPr>
              <a:t> 2</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 2 </a:t>
            </a:r>
            <a:r>
              <a:rPr lang="en-US" altLang="zh-CN" dirty="0">
                <a:latin typeface="微软雅黑" panose="020B0503020204020204" pitchFamily="34" charset="-122"/>
                <a:ea typeface="微软雅黑" panose="020B0503020204020204" pitchFamily="34" charset="-122"/>
              </a:rPr>
              <a:t>(0.6 x 0.3 x 0.3 = 0.054)</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eaLnBrk="1" hangingPunct="1">
              <a:spcBef>
                <a:spcPct val="50000"/>
              </a:spcBef>
              <a:buFont typeface="Arial" panose="020B0604020202020204" pitchFamily="34" charset="0"/>
              <a:buChar char="•"/>
            </a:pPr>
            <a:r>
              <a:rPr lang="zh-CN" altLang="en-US" b="1" dirty="0">
                <a:solidFill>
                  <a:schemeClr val="accent2">
                    <a:lumMod val="75000"/>
                  </a:schemeClr>
                </a:solidFill>
                <a:latin typeface="微软雅黑" panose="020B0503020204020204" pitchFamily="34" charset="-122"/>
                <a:ea typeface="微软雅黑" panose="020B0503020204020204" pitchFamily="34" charset="-122"/>
              </a:rPr>
              <a:t>而实际上，</a:t>
            </a:r>
            <a:r>
              <a:rPr lang="zh-CN" altLang="en-US" b="1" dirty="0">
                <a:solidFill>
                  <a:srgbClr val="FF0000"/>
                </a:solidFill>
                <a:latin typeface="微软雅黑" panose="020B0503020204020204" pitchFamily="34" charset="-122"/>
                <a:ea typeface="微软雅黑" panose="020B0503020204020204" pitchFamily="34" charset="-122"/>
              </a:rPr>
              <a:t>全局最优</a:t>
            </a:r>
            <a:r>
              <a:rPr lang="zh-CN" altLang="en-US" b="1" dirty="0">
                <a:solidFill>
                  <a:schemeClr val="accent2">
                    <a:lumMod val="75000"/>
                  </a:schemeClr>
                </a:solidFill>
                <a:latin typeface="微软雅黑" panose="020B0503020204020204" pitchFamily="34" charset="-122"/>
                <a:ea typeface="微软雅黑" panose="020B0503020204020204" pitchFamily="34" charset="-122"/>
              </a:rPr>
              <a:t>的标签序列是</a:t>
            </a:r>
            <a:r>
              <a:rPr lang="en-US" altLang="zh-CN" b="1" dirty="0">
                <a:solidFill>
                  <a:schemeClr val="accent2">
                    <a:lumMod val="75000"/>
                  </a:schemeClr>
                </a:solidFill>
                <a:latin typeface="微软雅黑" panose="020B0503020204020204" pitchFamily="34" charset="-122"/>
                <a:ea typeface="微软雅黑" panose="020B0503020204020204" pitchFamily="34" charset="-122"/>
              </a:rPr>
              <a:t>:  </a:t>
            </a:r>
          </a:p>
          <a:p>
            <a:pPr eaLnBrk="1" hangingPunct="1">
              <a:spcBef>
                <a:spcPct val="50000"/>
              </a:spcBef>
            </a:pPr>
            <a:r>
              <a:rPr lang="en-US" altLang="zh-CN" b="1" dirty="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 1 </a:t>
            </a:r>
            <a:r>
              <a:rPr lang="en-US" altLang="zh-CN"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0.4 x 0.45 x 0.5 = 0.09 </a:t>
            </a:r>
            <a:r>
              <a:rPr lang="en-US" altLang="zh-CN" b="1"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83</a:t>
            </a:fld>
            <a:r>
              <a:rPr lang="en-US" altLang="zh-CN"/>
              <a:t>/300</a:t>
            </a:r>
            <a:endParaRPr lang="zh-CN" altLang="en-US" dirty="0"/>
          </a:p>
        </p:txBody>
      </p:sp>
    </p:spTree>
    <p:extLst>
      <p:ext uri="{BB962C8B-B14F-4D97-AF65-F5344CB8AC3E}">
        <p14:creationId xmlns:p14="http://schemas.microsoft.com/office/powerpoint/2010/main" val="11706463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Oval 3"/>
          <p:cNvSpPr>
            <a:spLocks noChangeArrowheads="1"/>
          </p:cNvSpPr>
          <p:nvPr/>
        </p:nvSpPr>
        <p:spPr bwMode="auto">
          <a:xfrm>
            <a:off x="22860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7" name="Oval 4"/>
          <p:cNvSpPr>
            <a:spLocks noChangeArrowheads="1"/>
          </p:cNvSpPr>
          <p:nvPr/>
        </p:nvSpPr>
        <p:spPr bwMode="auto">
          <a:xfrm>
            <a:off x="22860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8" name="Oval 5"/>
          <p:cNvSpPr>
            <a:spLocks noChangeArrowheads="1"/>
          </p:cNvSpPr>
          <p:nvPr/>
        </p:nvSpPr>
        <p:spPr bwMode="auto">
          <a:xfrm>
            <a:off x="22860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39" name="Oval 6"/>
          <p:cNvSpPr>
            <a:spLocks noChangeArrowheads="1"/>
          </p:cNvSpPr>
          <p:nvPr/>
        </p:nvSpPr>
        <p:spPr bwMode="auto">
          <a:xfrm>
            <a:off x="22860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0" name="Oval 7"/>
          <p:cNvSpPr>
            <a:spLocks noChangeArrowheads="1"/>
          </p:cNvSpPr>
          <p:nvPr/>
        </p:nvSpPr>
        <p:spPr bwMode="auto">
          <a:xfrm>
            <a:off x="22860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41" name="Oval 8"/>
          <p:cNvSpPr>
            <a:spLocks noChangeArrowheads="1"/>
          </p:cNvSpPr>
          <p:nvPr/>
        </p:nvSpPr>
        <p:spPr bwMode="auto">
          <a:xfrm>
            <a:off x="38862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2" name="Oval 9"/>
          <p:cNvSpPr>
            <a:spLocks noChangeArrowheads="1"/>
          </p:cNvSpPr>
          <p:nvPr/>
        </p:nvSpPr>
        <p:spPr bwMode="auto">
          <a:xfrm>
            <a:off x="38862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3" name="Oval 10"/>
          <p:cNvSpPr>
            <a:spLocks noChangeArrowheads="1"/>
          </p:cNvSpPr>
          <p:nvPr/>
        </p:nvSpPr>
        <p:spPr bwMode="auto">
          <a:xfrm>
            <a:off x="38862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4" name="Oval 11"/>
          <p:cNvSpPr>
            <a:spLocks noChangeArrowheads="1"/>
          </p:cNvSpPr>
          <p:nvPr/>
        </p:nvSpPr>
        <p:spPr bwMode="auto">
          <a:xfrm>
            <a:off x="38862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5" name="Oval 12"/>
          <p:cNvSpPr>
            <a:spLocks noChangeArrowheads="1"/>
          </p:cNvSpPr>
          <p:nvPr/>
        </p:nvSpPr>
        <p:spPr bwMode="auto">
          <a:xfrm>
            <a:off x="38862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46" name="Oval 13"/>
          <p:cNvSpPr>
            <a:spLocks noChangeArrowheads="1"/>
          </p:cNvSpPr>
          <p:nvPr/>
        </p:nvSpPr>
        <p:spPr bwMode="auto">
          <a:xfrm>
            <a:off x="5486400" y="1834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7" name="Oval 14"/>
          <p:cNvSpPr>
            <a:spLocks noChangeArrowheads="1"/>
          </p:cNvSpPr>
          <p:nvPr/>
        </p:nvSpPr>
        <p:spPr bwMode="auto">
          <a:xfrm>
            <a:off x="5486400" y="25966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8" name="Oval 15"/>
          <p:cNvSpPr>
            <a:spLocks noChangeArrowheads="1"/>
          </p:cNvSpPr>
          <p:nvPr/>
        </p:nvSpPr>
        <p:spPr bwMode="auto">
          <a:xfrm>
            <a:off x="5486400" y="3434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49" name="Oval 16"/>
          <p:cNvSpPr>
            <a:spLocks noChangeArrowheads="1"/>
          </p:cNvSpPr>
          <p:nvPr/>
        </p:nvSpPr>
        <p:spPr bwMode="auto">
          <a:xfrm>
            <a:off x="5486400" y="4273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0" name="Oval 17"/>
          <p:cNvSpPr>
            <a:spLocks noChangeArrowheads="1"/>
          </p:cNvSpPr>
          <p:nvPr/>
        </p:nvSpPr>
        <p:spPr bwMode="auto">
          <a:xfrm>
            <a:off x="5486400" y="10726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51" name="Oval 18"/>
          <p:cNvSpPr>
            <a:spLocks noChangeArrowheads="1"/>
          </p:cNvSpPr>
          <p:nvPr/>
        </p:nvSpPr>
        <p:spPr bwMode="auto">
          <a:xfrm>
            <a:off x="7086600" y="1910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2" name="Oval 19"/>
          <p:cNvSpPr>
            <a:spLocks noChangeArrowheads="1"/>
          </p:cNvSpPr>
          <p:nvPr/>
        </p:nvSpPr>
        <p:spPr bwMode="auto">
          <a:xfrm>
            <a:off x="7086600" y="26728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3" name="Oval 20"/>
          <p:cNvSpPr>
            <a:spLocks noChangeArrowheads="1"/>
          </p:cNvSpPr>
          <p:nvPr/>
        </p:nvSpPr>
        <p:spPr bwMode="auto">
          <a:xfrm>
            <a:off x="7086600" y="35110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4" name="Oval 21"/>
          <p:cNvSpPr>
            <a:spLocks noChangeArrowheads="1"/>
          </p:cNvSpPr>
          <p:nvPr/>
        </p:nvSpPr>
        <p:spPr bwMode="auto">
          <a:xfrm>
            <a:off x="7086600" y="4349279"/>
            <a:ext cx="457200" cy="457200"/>
          </a:xfrm>
          <a:prstGeom prst="ellipse">
            <a:avLst/>
          </a:prstGeom>
          <a:solidFill>
            <a:schemeClr val="accent1"/>
          </a:solidFill>
          <a:ln w="9525">
            <a:solidFill>
              <a:schemeClr val="tx1"/>
            </a:solidFill>
            <a:round/>
            <a:headEnd/>
            <a:tailEnd/>
          </a:ln>
        </p:spPr>
        <p:txBody>
          <a:bodyPr wrap="none" anchor="ctr"/>
          <a:lstStyle/>
          <a:p>
            <a:endParaRPr lang="zh-CN" altLang="en-US">
              <a:ea typeface="华文楷体" pitchFamily="2" charset="-122"/>
            </a:endParaRPr>
          </a:p>
        </p:txBody>
      </p:sp>
      <p:sp>
        <p:nvSpPr>
          <p:cNvPr id="44055" name="Oval 22"/>
          <p:cNvSpPr>
            <a:spLocks noChangeArrowheads="1"/>
          </p:cNvSpPr>
          <p:nvPr/>
        </p:nvSpPr>
        <p:spPr bwMode="auto">
          <a:xfrm>
            <a:off x="7086600" y="1148879"/>
            <a:ext cx="457200" cy="457200"/>
          </a:xfrm>
          <a:prstGeom prst="ellipse">
            <a:avLst/>
          </a:prstGeom>
          <a:solidFill>
            <a:srgbClr val="FF0000"/>
          </a:solidFill>
          <a:ln w="9525">
            <a:solidFill>
              <a:schemeClr val="tx1"/>
            </a:solidFill>
            <a:round/>
            <a:headEnd/>
            <a:tailEnd/>
          </a:ln>
        </p:spPr>
        <p:txBody>
          <a:bodyPr wrap="none" anchor="ctr"/>
          <a:lstStyle/>
          <a:p>
            <a:endParaRPr lang="zh-CN" altLang="en-US">
              <a:ea typeface="华文楷体" pitchFamily="2" charset="-122"/>
            </a:endParaRPr>
          </a:p>
        </p:txBody>
      </p:sp>
      <p:sp>
        <p:nvSpPr>
          <p:cNvPr id="44056" name="Line 23"/>
          <p:cNvSpPr>
            <a:spLocks noChangeShapeType="1"/>
          </p:cNvSpPr>
          <p:nvPr/>
        </p:nvSpPr>
        <p:spPr bwMode="auto">
          <a:xfrm>
            <a:off x="27432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7" name="Line 24"/>
          <p:cNvSpPr>
            <a:spLocks noChangeShapeType="1"/>
          </p:cNvSpPr>
          <p:nvPr/>
        </p:nvSpPr>
        <p:spPr bwMode="auto">
          <a:xfrm>
            <a:off x="27432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8" name="Line 25"/>
          <p:cNvSpPr>
            <a:spLocks noChangeShapeType="1"/>
          </p:cNvSpPr>
          <p:nvPr/>
        </p:nvSpPr>
        <p:spPr bwMode="auto">
          <a:xfrm>
            <a:off x="43434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59" name="Line 26"/>
          <p:cNvSpPr>
            <a:spLocks noChangeShapeType="1"/>
          </p:cNvSpPr>
          <p:nvPr/>
        </p:nvSpPr>
        <p:spPr bwMode="auto">
          <a:xfrm>
            <a:off x="43434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0" name="Line 27"/>
          <p:cNvSpPr>
            <a:spLocks noChangeShapeType="1"/>
          </p:cNvSpPr>
          <p:nvPr/>
        </p:nvSpPr>
        <p:spPr bwMode="auto">
          <a:xfrm>
            <a:off x="5943600" y="1301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1" name="Line 28"/>
          <p:cNvSpPr>
            <a:spLocks noChangeShapeType="1"/>
          </p:cNvSpPr>
          <p:nvPr/>
        </p:nvSpPr>
        <p:spPr bwMode="auto">
          <a:xfrm>
            <a:off x="5943600" y="1301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2" name="Line 29"/>
          <p:cNvSpPr>
            <a:spLocks noChangeShapeType="1"/>
          </p:cNvSpPr>
          <p:nvPr/>
        </p:nvSpPr>
        <p:spPr bwMode="auto">
          <a:xfrm flipV="1">
            <a:off x="43434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3" name="Line 30"/>
          <p:cNvSpPr>
            <a:spLocks noChangeShapeType="1"/>
          </p:cNvSpPr>
          <p:nvPr/>
        </p:nvSpPr>
        <p:spPr bwMode="auto">
          <a:xfrm>
            <a:off x="43434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4" name="Line 31"/>
          <p:cNvSpPr>
            <a:spLocks noChangeShapeType="1"/>
          </p:cNvSpPr>
          <p:nvPr/>
        </p:nvSpPr>
        <p:spPr bwMode="auto">
          <a:xfrm>
            <a:off x="43434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5" name="Line 32"/>
          <p:cNvSpPr>
            <a:spLocks noChangeShapeType="1"/>
          </p:cNvSpPr>
          <p:nvPr/>
        </p:nvSpPr>
        <p:spPr bwMode="auto">
          <a:xfrm>
            <a:off x="43434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6" name="Line 33"/>
          <p:cNvSpPr>
            <a:spLocks noChangeShapeType="1"/>
          </p:cNvSpPr>
          <p:nvPr/>
        </p:nvSpPr>
        <p:spPr bwMode="auto">
          <a:xfrm>
            <a:off x="43434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7" name="Line 34"/>
          <p:cNvSpPr>
            <a:spLocks noChangeShapeType="1"/>
          </p:cNvSpPr>
          <p:nvPr/>
        </p:nvSpPr>
        <p:spPr bwMode="auto">
          <a:xfrm flipV="1">
            <a:off x="59436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8" name="Line 35"/>
          <p:cNvSpPr>
            <a:spLocks noChangeShapeType="1"/>
          </p:cNvSpPr>
          <p:nvPr/>
        </p:nvSpPr>
        <p:spPr bwMode="auto">
          <a:xfrm>
            <a:off x="59436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69" name="Line 36"/>
          <p:cNvSpPr>
            <a:spLocks noChangeShapeType="1"/>
          </p:cNvSpPr>
          <p:nvPr/>
        </p:nvSpPr>
        <p:spPr bwMode="auto">
          <a:xfrm>
            <a:off x="59436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0" name="Line 37"/>
          <p:cNvSpPr>
            <a:spLocks noChangeShapeType="1"/>
          </p:cNvSpPr>
          <p:nvPr/>
        </p:nvSpPr>
        <p:spPr bwMode="auto">
          <a:xfrm>
            <a:off x="59436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1" name="Line 38"/>
          <p:cNvSpPr>
            <a:spLocks noChangeShapeType="1"/>
          </p:cNvSpPr>
          <p:nvPr/>
        </p:nvSpPr>
        <p:spPr bwMode="auto">
          <a:xfrm>
            <a:off x="59436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2" name="Line 39"/>
          <p:cNvSpPr>
            <a:spLocks noChangeShapeType="1"/>
          </p:cNvSpPr>
          <p:nvPr/>
        </p:nvSpPr>
        <p:spPr bwMode="auto">
          <a:xfrm flipV="1">
            <a:off x="2667000" y="1377479"/>
            <a:ext cx="11430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3" name="Line 40"/>
          <p:cNvSpPr>
            <a:spLocks noChangeShapeType="1"/>
          </p:cNvSpPr>
          <p:nvPr/>
        </p:nvSpPr>
        <p:spPr bwMode="auto">
          <a:xfrm>
            <a:off x="2667000" y="2063279"/>
            <a:ext cx="114300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4" name="Line 41"/>
          <p:cNvSpPr>
            <a:spLocks noChangeShapeType="1"/>
          </p:cNvSpPr>
          <p:nvPr/>
        </p:nvSpPr>
        <p:spPr bwMode="auto">
          <a:xfrm>
            <a:off x="2667000" y="2063279"/>
            <a:ext cx="1143000" cy="1524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5" name="Line 42"/>
          <p:cNvSpPr>
            <a:spLocks noChangeShapeType="1"/>
          </p:cNvSpPr>
          <p:nvPr/>
        </p:nvSpPr>
        <p:spPr bwMode="auto">
          <a:xfrm>
            <a:off x="2667000" y="2063279"/>
            <a:ext cx="1143000" cy="24384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76" name="Line 43"/>
          <p:cNvSpPr>
            <a:spLocks noChangeShapeType="1"/>
          </p:cNvSpPr>
          <p:nvPr/>
        </p:nvSpPr>
        <p:spPr bwMode="auto">
          <a:xfrm>
            <a:off x="2667000" y="2063279"/>
            <a:ext cx="1143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4086" name="Text Box 53"/>
          <p:cNvSpPr txBox="1">
            <a:spLocks noChangeArrowheads="1"/>
          </p:cNvSpPr>
          <p:nvPr/>
        </p:nvSpPr>
        <p:spPr bwMode="auto">
          <a:xfrm>
            <a:off x="2971800" y="1099667"/>
            <a:ext cx="4572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a:t>
            </a:r>
          </a:p>
        </p:txBody>
      </p:sp>
      <p:sp>
        <p:nvSpPr>
          <p:cNvPr id="44087" name="Text Box 54"/>
          <p:cNvSpPr txBox="1">
            <a:spLocks noChangeArrowheads="1"/>
          </p:cNvSpPr>
          <p:nvPr/>
        </p:nvSpPr>
        <p:spPr bwMode="auto">
          <a:xfrm>
            <a:off x="35052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0.6</a:t>
            </a:r>
          </a:p>
        </p:txBody>
      </p:sp>
      <p:sp>
        <p:nvSpPr>
          <p:cNvPr id="44088" name="Text Box 55"/>
          <p:cNvSpPr txBox="1">
            <a:spLocks noChangeArrowheads="1"/>
          </p:cNvSpPr>
          <p:nvPr/>
        </p:nvSpPr>
        <p:spPr bwMode="auto">
          <a:xfrm>
            <a:off x="27432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89" name="Text Box 56"/>
          <p:cNvSpPr txBox="1">
            <a:spLocks noChangeArrowheads="1"/>
          </p:cNvSpPr>
          <p:nvPr/>
        </p:nvSpPr>
        <p:spPr bwMode="auto">
          <a:xfrm>
            <a:off x="30480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0" name="Text Box 57"/>
          <p:cNvSpPr txBox="1">
            <a:spLocks noChangeArrowheads="1"/>
          </p:cNvSpPr>
          <p:nvPr/>
        </p:nvSpPr>
        <p:spPr bwMode="auto">
          <a:xfrm>
            <a:off x="32766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1" name="Text Box 58"/>
          <p:cNvSpPr txBox="1">
            <a:spLocks noChangeArrowheads="1"/>
          </p:cNvSpPr>
          <p:nvPr/>
        </p:nvSpPr>
        <p:spPr bwMode="auto">
          <a:xfrm>
            <a:off x="34290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2" name="Text Box 59"/>
          <p:cNvSpPr txBox="1">
            <a:spLocks noChangeArrowheads="1"/>
          </p:cNvSpPr>
          <p:nvPr/>
        </p:nvSpPr>
        <p:spPr bwMode="auto">
          <a:xfrm>
            <a:off x="35814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3" name="Text Box 60"/>
          <p:cNvSpPr txBox="1">
            <a:spLocks noChangeArrowheads="1"/>
          </p:cNvSpPr>
          <p:nvPr/>
        </p:nvSpPr>
        <p:spPr bwMode="auto">
          <a:xfrm>
            <a:off x="4648200" y="1072679"/>
            <a:ext cx="6858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0.45</a:t>
            </a:r>
          </a:p>
        </p:txBody>
      </p:sp>
      <p:sp>
        <p:nvSpPr>
          <p:cNvPr id="44094" name="Text Box 61"/>
          <p:cNvSpPr txBox="1">
            <a:spLocks noChangeArrowheads="1"/>
          </p:cNvSpPr>
          <p:nvPr/>
        </p:nvSpPr>
        <p:spPr bwMode="auto">
          <a:xfrm>
            <a:off x="51816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0.55</a:t>
            </a:r>
          </a:p>
        </p:txBody>
      </p:sp>
      <p:sp>
        <p:nvSpPr>
          <p:cNvPr id="44095" name="Text Box 62"/>
          <p:cNvSpPr txBox="1">
            <a:spLocks noChangeArrowheads="1"/>
          </p:cNvSpPr>
          <p:nvPr/>
        </p:nvSpPr>
        <p:spPr bwMode="auto">
          <a:xfrm>
            <a:off x="44196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096" name="Text Box 63"/>
          <p:cNvSpPr txBox="1">
            <a:spLocks noChangeArrowheads="1"/>
          </p:cNvSpPr>
          <p:nvPr/>
        </p:nvSpPr>
        <p:spPr bwMode="auto">
          <a:xfrm>
            <a:off x="47244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097" name="Text Box 64"/>
          <p:cNvSpPr txBox="1">
            <a:spLocks noChangeArrowheads="1"/>
          </p:cNvSpPr>
          <p:nvPr/>
        </p:nvSpPr>
        <p:spPr bwMode="auto">
          <a:xfrm>
            <a:off x="49530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098" name="Text Box 65"/>
          <p:cNvSpPr txBox="1">
            <a:spLocks noChangeArrowheads="1"/>
          </p:cNvSpPr>
          <p:nvPr/>
        </p:nvSpPr>
        <p:spPr bwMode="auto">
          <a:xfrm>
            <a:off x="51054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099" name="Text Box 66"/>
          <p:cNvSpPr txBox="1">
            <a:spLocks noChangeArrowheads="1"/>
          </p:cNvSpPr>
          <p:nvPr/>
        </p:nvSpPr>
        <p:spPr bwMode="auto">
          <a:xfrm>
            <a:off x="52578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100" name="Text Box 67"/>
          <p:cNvSpPr txBox="1">
            <a:spLocks noChangeArrowheads="1"/>
          </p:cNvSpPr>
          <p:nvPr/>
        </p:nvSpPr>
        <p:spPr bwMode="auto">
          <a:xfrm>
            <a:off x="6248400" y="1072679"/>
            <a:ext cx="685800" cy="254000"/>
          </a:xfrm>
          <a:prstGeom prst="rect">
            <a:avLst/>
          </a:prstGeom>
          <a:solidFill>
            <a:srgbClr val="FF0000"/>
          </a:solidFill>
          <a:ln w="9525">
            <a:solidFill>
              <a:schemeClr val="tx1"/>
            </a:solidFill>
            <a:miter lim="800000"/>
            <a:headEnd/>
            <a:tailEnd/>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4101" name="Text Box 68"/>
          <p:cNvSpPr txBox="1">
            <a:spLocks noChangeArrowheads="1"/>
          </p:cNvSpPr>
          <p:nvPr/>
        </p:nvSpPr>
        <p:spPr bwMode="auto">
          <a:xfrm>
            <a:off x="6781800" y="16822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0.5</a:t>
            </a:r>
          </a:p>
        </p:txBody>
      </p:sp>
      <p:sp>
        <p:nvSpPr>
          <p:cNvPr id="44102" name="Text Box 69"/>
          <p:cNvSpPr txBox="1">
            <a:spLocks noChangeArrowheads="1"/>
          </p:cNvSpPr>
          <p:nvPr/>
        </p:nvSpPr>
        <p:spPr bwMode="auto">
          <a:xfrm>
            <a:off x="6019800" y="1606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0.1</a:t>
            </a:r>
          </a:p>
        </p:txBody>
      </p:sp>
      <p:sp>
        <p:nvSpPr>
          <p:cNvPr id="44103" name="Text Box 70"/>
          <p:cNvSpPr txBox="1">
            <a:spLocks noChangeArrowheads="1"/>
          </p:cNvSpPr>
          <p:nvPr/>
        </p:nvSpPr>
        <p:spPr bwMode="auto">
          <a:xfrm>
            <a:off x="6324600" y="18346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0.3</a:t>
            </a:r>
          </a:p>
        </p:txBody>
      </p:sp>
      <p:sp>
        <p:nvSpPr>
          <p:cNvPr id="44104" name="Text Box 71"/>
          <p:cNvSpPr txBox="1">
            <a:spLocks noChangeArrowheads="1"/>
          </p:cNvSpPr>
          <p:nvPr/>
        </p:nvSpPr>
        <p:spPr bwMode="auto">
          <a:xfrm>
            <a:off x="6553200" y="22918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5" name="Text Box 72"/>
          <p:cNvSpPr txBox="1">
            <a:spLocks noChangeArrowheads="1"/>
          </p:cNvSpPr>
          <p:nvPr/>
        </p:nvSpPr>
        <p:spPr bwMode="auto">
          <a:xfrm>
            <a:off x="6705600" y="29014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6" name="Text Box 73"/>
          <p:cNvSpPr txBox="1">
            <a:spLocks noChangeArrowheads="1"/>
          </p:cNvSpPr>
          <p:nvPr/>
        </p:nvSpPr>
        <p:spPr bwMode="auto">
          <a:xfrm>
            <a:off x="6858000" y="3892079"/>
            <a:ext cx="6858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altLang="zh-CN" sz="1000"/>
              <a:t>0.2</a:t>
            </a:r>
          </a:p>
        </p:txBody>
      </p:sp>
      <p:sp>
        <p:nvSpPr>
          <p:cNvPr id="44107" name="Text Box 74"/>
          <p:cNvSpPr txBox="1">
            <a:spLocks noChangeArrowheads="1"/>
          </p:cNvSpPr>
          <p:nvPr/>
        </p:nvSpPr>
        <p:spPr bwMode="auto">
          <a:xfrm>
            <a:off x="228600" y="4941168"/>
            <a:ext cx="8915400" cy="1615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marL="285750" indent="-285750" eaLnBrk="1" hangingPunct="1">
              <a:spcBef>
                <a:spcPct val="50000"/>
              </a:spcBef>
              <a:buFont typeface="Arial" panose="020B0604020202020204" pitchFamily="34" charset="0"/>
              <a:buChar char="•"/>
            </a:pPr>
            <a:r>
              <a:rPr lang="zh-CN" altLang="en-US" b="1" dirty="0">
                <a:solidFill>
                  <a:schemeClr val="accent2">
                    <a:lumMod val="75000"/>
                  </a:schemeClr>
                </a:solidFill>
                <a:latin typeface="微软雅黑" panose="020B0503020204020204" pitchFamily="34" charset="-122"/>
                <a:ea typeface="微软雅黑" panose="020B0503020204020204" pitchFamily="34" charset="-122"/>
              </a:rPr>
              <a:t>根据局部的概率转移情况，可得到</a:t>
            </a:r>
            <a:r>
              <a:rPr lang="zh-CN" altLang="en-US" b="1" dirty="0">
                <a:solidFill>
                  <a:srgbClr val="FF0000"/>
                </a:solidFill>
                <a:latin typeface="微软雅黑" panose="020B0503020204020204" pitchFamily="34" charset="-122"/>
                <a:ea typeface="微软雅黑" panose="020B0503020204020204" pitchFamily="34" charset="-122"/>
              </a:rPr>
              <a:t>局部最优</a:t>
            </a:r>
            <a:r>
              <a:rPr lang="zh-CN" altLang="en-US" b="1" dirty="0">
                <a:solidFill>
                  <a:schemeClr val="accent2">
                    <a:lumMod val="75000"/>
                  </a:schemeClr>
                </a:solidFill>
                <a:latin typeface="微软雅黑" panose="020B0503020204020204" pitchFamily="34" charset="-122"/>
                <a:ea typeface="微软雅黑" panose="020B0503020204020204" pitchFamily="34" charset="-122"/>
              </a:rPr>
              <a:t>的标签序列：</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a:p>
            <a:pPr eaLnBrk="1" hangingPunct="1">
              <a:spcBef>
                <a:spcPct val="50000"/>
              </a:spcBef>
            </a:pPr>
            <a:r>
              <a:rPr lang="en-US" altLang="zh-CN" b="1" dirty="0">
                <a:solidFill>
                  <a:srgbClr val="FF0000"/>
                </a:solidFill>
                <a:latin typeface="微软雅黑" panose="020B0503020204020204" pitchFamily="34" charset="-122"/>
                <a:ea typeface="微软雅黑" panose="020B0503020204020204" pitchFamily="34" charset="-122"/>
              </a:rPr>
              <a:t>	1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2 </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a:t>
            </a:r>
            <a:r>
              <a:rPr lang="en-US" altLang="zh-CN" b="1" dirty="0">
                <a:solidFill>
                  <a:srgbClr val="FF0000"/>
                </a:solidFill>
                <a:latin typeface="微软雅黑" panose="020B0503020204020204" pitchFamily="34" charset="-122"/>
                <a:ea typeface="微软雅黑" panose="020B0503020204020204" pitchFamily="34" charset="-122"/>
              </a:rPr>
              <a:t> 2</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 2 </a:t>
            </a:r>
            <a:r>
              <a:rPr lang="en-US" altLang="zh-CN" dirty="0">
                <a:latin typeface="微软雅黑" panose="020B0503020204020204" pitchFamily="34" charset="-122"/>
                <a:ea typeface="微软雅黑" panose="020B0503020204020204" pitchFamily="34" charset="-122"/>
              </a:rPr>
              <a:t>(0.6 x 0.3 x 0.3 = 0.054)</a:t>
            </a:r>
            <a:endParaRPr lang="en-US" altLang="zh-CN" b="1" dirty="0">
              <a:solidFill>
                <a:srgbClr val="FF0000"/>
              </a:solidFill>
              <a:latin typeface="微软雅黑" panose="020B0503020204020204" pitchFamily="34" charset="-122"/>
              <a:ea typeface="微软雅黑" panose="020B0503020204020204" pitchFamily="34" charset="-122"/>
            </a:endParaRPr>
          </a:p>
          <a:p>
            <a:pPr marL="285750" indent="-285750" eaLnBrk="1" hangingPunct="1">
              <a:spcBef>
                <a:spcPct val="50000"/>
              </a:spcBef>
              <a:buFont typeface="Arial" panose="020B0604020202020204" pitchFamily="34" charset="0"/>
              <a:buChar char="•"/>
            </a:pPr>
            <a:r>
              <a:rPr lang="zh-CN" altLang="en-US" b="1" dirty="0">
                <a:solidFill>
                  <a:schemeClr val="accent2">
                    <a:lumMod val="75000"/>
                  </a:schemeClr>
                </a:solidFill>
                <a:latin typeface="微软雅黑" panose="020B0503020204020204" pitchFamily="34" charset="-122"/>
                <a:ea typeface="微软雅黑" panose="020B0503020204020204" pitchFamily="34" charset="-122"/>
              </a:rPr>
              <a:t>而实际上，</a:t>
            </a:r>
            <a:r>
              <a:rPr lang="zh-CN" altLang="en-US" b="1" dirty="0">
                <a:solidFill>
                  <a:srgbClr val="FF0000"/>
                </a:solidFill>
                <a:latin typeface="微软雅黑" panose="020B0503020204020204" pitchFamily="34" charset="-122"/>
                <a:ea typeface="微软雅黑" panose="020B0503020204020204" pitchFamily="34" charset="-122"/>
              </a:rPr>
              <a:t>全局最优</a:t>
            </a:r>
            <a:r>
              <a:rPr lang="zh-CN" altLang="en-US" b="1" dirty="0">
                <a:solidFill>
                  <a:schemeClr val="accent2">
                    <a:lumMod val="75000"/>
                  </a:schemeClr>
                </a:solidFill>
                <a:latin typeface="微软雅黑" panose="020B0503020204020204" pitchFamily="34" charset="-122"/>
                <a:ea typeface="微软雅黑" panose="020B0503020204020204" pitchFamily="34" charset="-122"/>
              </a:rPr>
              <a:t>的标签序列是</a:t>
            </a:r>
            <a:r>
              <a:rPr lang="en-US" altLang="zh-CN" b="1" dirty="0">
                <a:solidFill>
                  <a:schemeClr val="accent2">
                    <a:lumMod val="75000"/>
                  </a:schemeClr>
                </a:solidFill>
                <a:latin typeface="微软雅黑" panose="020B0503020204020204" pitchFamily="34" charset="-122"/>
                <a:ea typeface="微软雅黑" panose="020B0503020204020204" pitchFamily="34" charset="-122"/>
              </a:rPr>
              <a:t>:  </a:t>
            </a:r>
          </a:p>
          <a:p>
            <a:pPr eaLnBrk="1" hangingPunct="1">
              <a:spcBef>
                <a:spcPct val="50000"/>
              </a:spcBef>
            </a:pPr>
            <a:r>
              <a:rPr lang="en-US" altLang="zh-CN" b="1" dirty="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 1</a:t>
            </a:r>
            <a:r>
              <a:rPr lang="en-US" altLang="zh-CN" b="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en-US" altLang="zh-CN" b="1" dirty="0">
                <a:solidFill>
                  <a:srgbClr val="FF0000"/>
                </a:solidFill>
                <a:latin typeface="微软雅黑" panose="020B0503020204020204" pitchFamily="34" charset="-122"/>
                <a:ea typeface="微软雅黑" panose="020B0503020204020204" pitchFamily="34" charset="-122"/>
              </a:rPr>
              <a:t> 1 </a:t>
            </a:r>
            <a:r>
              <a:rPr lang="en-US" altLang="zh-CN" b="1"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0.4 x 0.45 x 0.5 = 0.09 </a:t>
            </a:r>
            <a:r>
              <a:rPr lang="en-US" altLang="zh-CN" b="1"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2" name="内容占位符 1"/>
          <p:cNvSpPr>
            <a:spLocks noGrp="1"/>
          </p:cNvSpPr>
          <p:nvPr>
            <p:ph idx="1"/>
          </p:nvPr>
        </p:nvSpPr>
        <p:spPr/>
        <p:txBody>
          <a:bodyPr/>
          <a:lstStyle/>
          <a:p>
            <a:endParaRPr lang="zh-CN" altLang="en-US"/>
          </a:p>
        </p:txBody>
      </p:sp>
      <p:sp>
        <p:nvSpPr>
          <p:cNvPr id="78" name="Rectangle 2"/>
          <p:cNvSpPr>
            <a:spLocks noGrp="1" noChangeArrowheads="1"/>
          </p:cNvSpPr>
          <p:nvPr>
            <p:ph type="title"/>
          </p:nvPr>
        </p:nvSpPr>
        <p:spPr/>
        <p:txBody>
          <a:bodyPr>
            <a:normAutofit fontScale="90000"/>
          </a:bodyPr>
          <a:lstStyle/>
          <a:p>
            <a:r>
              <a:rPr lang="zh-CN" altLang="en-US" dirty="0"/>
              <a:t>标注偏置问题</a:t>
            </a:r>
            <a:r>
              <a:rPr lang="en-US" altLang="zh-CN" dirty="0"/>
              <a:t>(label bias problem)</a:t>
            </a:r>
          </a:p>
        </p:txBody>
      </p:sp>
      <p:sp>
        <p:nvSpPr>
          <p:cNvPr id="75" name="Text Box 91"/>
          <p:cNvSpPr txBox="1">
            <a:spLocks noChangeArrowheads="1"/>
          </p:cNvSpPr>
          <p:nvPr/>
        </p:nvSpPr>
        <p:spPr bwMode="auto">
          <a:xfrm>
            <a:off x="1066800" y="1145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1</a:t>
            </a:r>
          </a:p>
        </p:txBody>
      </p:sp>
      <p:sp>
        <p:nvSpPr>
          <p:cNvPr id="76" name="Text Box 92"/>
          <p:cNvSpPr txBox="1">
            <a:spLocks noChangeArrowheads="1"/>
          </p:cNvSpPr>
          <p:nvPr/>
        </p:nvSpPr>
        <p:spPr bwMode="auto">
          <a:xfrm>
            <a:off x="1066800" y="1907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2</a:t>
            </a:r>
          </a:p>
        </p:txBody>
      </p:sp>
      <p:sp>
        <p:nvSpPr>
          <p:cNvPr id="77" name="Text Box 93"/>
          <p:cNvSpPr txBox="1">
            <a:spLocks noChangeArrowheads="1"/>
          </p:cNvSpPr>
          <p:nvPr/>
        </p:nvSpPr>
        <p:spPr bwMode="auto">
          <a:xfrm>
            <a:off x="1066800" y="2669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3</a:t>
            </a:r>
          </a:p>
        </p:txBody>
      </p:sp>
      <p:sp>
        <p:nvSpPr>
          <p:cNvPr id="79" name="Text Box 94"/>
          <p:cNvSpPr txBox="1">
            <a:spLocks noChangeArrowheads="1"/>
          </p:cNvSpPr>
          <p:nvPr/>
        </p:nvSpPr>
        <p:spPr bwMode="auto">
          <a:xfrm>
            <a:off x="1066800" y="34317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4</a:t>
            </a:r>
          </a:p>
        </p:txBody>
      </p:sp>
      <p:sp>
        <p:nvSpPr>
          <p:cNvPr id="80" name="Text Box 95"/>
          <p:cNvSpPr txBox="1">
            <a:spLocks noChangeArrowheads="1"/>
          </p:cNvSpPr>
          <p:nvPr/>
        </p:nvSpPr>
        <p:spPr bwMode="auto">
          <a:xfrm>
            <a:off x="1066800" y="4346104"/>
            <a:ext cx="1143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标签</a:t>
            </a:r>
            <a:r>
              <a:rPr lang="en-US" altLang="zh-CN" dirty="0"/>
              <a:t>5</a:t>
            </a:r>
          </a:p>
        </p:txBody>
      </p:sp>
      <p:sp>
        <p:nvSpPr>
          <p:cNvPr id="81" name="Text Box 96"/>
          <p:cNvSpPr txBox="1">
            <a:spLocks noChangeArrowheads="1"/>
          </p:cNvSpPr>
          <p:nvPr/>
        </p:nvSpPr>
        <p:spPr bwMode="auto">
          <a:xfrm>
            <a:off x="2193858" y="764704"/>
            <a:ext cx="94628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1</a:t>
            </a:r>
          </a:p>
        </p:txBody>
      </p:sp>
      <p:sp>
        <p:nvSpPr>
          <p:cNvPr id="82" name="Text Box 98"/>
          <p:cNvSpPr txBox="1">
            <a:spLocks noChangeArrowheads="1"/>
          </p:cNvSpPr>
          <p:nvPr/>
        </p:nvSpPr>
        <p:spPr bwMode="auto">
          <a:xfrm>
            <a:off x="3734452" y="764704"/>
            <a:ext cx="98929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2</a:t>
            </a:r>
          </a:p>
        </p:txBody>
      </p:sp>
      <p:sp>
        <p:nvSpPr>
          <p:cNvPr id="83" name="Text Box 99"/>
          <p:cNvSpPr txBox="1">
            <a:spLocks noChangeArrowheads="1"/>
          </p:cNvSpPr>
          <p:nvPr/>
        </p:nvSpPr>
        <p:spPr bwMode="auto">
          <a:xfrm>
            <a:off x="5284871" y="764704"/>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3</a:t>
            </a:r>
          </a:p>
        </p:txBody>
      </p:sp>
      <p:sp>
        <p:nvSpPr>
          <p:cNvPr id="84" name="Text Box 100"/>
          <p:cNvSpPr txBox="1">
            <a:spLocks noChangeArrowheads="1"/>
          </p:cNvSpPr>
          <p:nvPr/>
        </p:nvSpPr>
        <p:spPr bwMode="auto">
          <a:xfrm>
            <a:off x="6885071" y="764704"/>
            <a:ext cx="86025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zh-CN" altLang="en-US" dirty="0"/>
              <a:t>观测 </a:t>
            </a:r>
            <a:r>
              <a:rPr lang="en-US" altLang="zh-CN" dirty="0"/>
              <a:t>4</a:t>
            </a:r>
          </a:p>
        </p:txBody>
      </p:sp>
      <p:pic>
        <p:nvPicPr>
          <p:cNvPr id="21506" name="Picture 2" descr="C:\Users\sun26D6800\Desktop\tic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4365" y="5889797"/>
            <a:ext cx="707555" cy="707555"/>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C:\Users\sun26D6800\Desktop\error (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1840" y="5028314"/>
            <a:ext cx="776950" cy="776950"/>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0"/>
          </p:nvPr>
        </p:nvSpPr>
        <p:spPr/>
        <p:txBody>
          <a:bodyPr/>
          <a:lstStyle/>
          <a:p>
            <a:fld id="{0C913308-F349-4B6D-A68A-DD1791B4A57B}" type="slidenum">
              <a:rPr lang="zh-CN" altLang="en-US" smtClean="0"/>
              <a:pPr/>
              <a:t>84</a:t>
            </a:fld>
            <a:r>
              <a:rPr lang="en-US" altLang="zh-CN"/>
              <a:t>/300</a:t>
            </a:r>
            <a:endParaRPr lang="zh-CN" altLang="en-US" dirty="0"/>
          </a:p>
        </p:txBody>
      </p:sp>
    </p:spTree>
    <p:extLst>
      <p:ext uri="{BB962C8B-B14F-4D97-AF65-F5344CB8AC3E}">
        <p14:creationId xmlns:p14="http://schemas.microsoft.com/office/powerpoint/2010/main" val="422444549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3"/>
          <p:cNvSpPr>
            <a:spLocks noGrp="1" noChangeArrowheads="1"/>
          </p:cNvSpPr>
          <p:nvPr>
            <p:ph idx="1"/>
          </p:nvPr>
        </p:nvSpPr>
        <p:spPr/>
        <p:txBody>
          <a:bodyPr/>
          <a:lstStyle/>
          <a:p>
            <a:pPr eaLnBrk="1" hangingPunct="1">
              <a:buClr>
                <a:srgbClr val="7030A0"/>
              </a:buClr>
              <a:buFont typeface="Wingdings" panose="05000000000000000000" pitchFamily="2" charset="2"/>
              <a:buChar char="p"/>
            </a:pPr>
            <a:r>
              <a:rPr lang="en-US" altLang="zh-CN" sz="2400" dirty="0"/>
              <a:t>(</a:t>
            </a:r>
            <a:r>
              <a:rPr lang="zh-CN" altLang="en-US" sz="2400" dirty="0"/>
              <a:t>全局</a:t>
            </a:r>
            <a:r>
              <a:rPr lang="en-US" altLang="zh-CN" sz="2400" dirty="0"/>
              <a:t>)</a:t>
            </a:r>
            <a:r>
              <a:rPr lang="zh-CN" altLang="en-US" sz="2400" dirty="0"/>
              <a:t>序列标注模型</a:t>
            </a:r>
            <a:endParaRPr lang="en-US" altLang="zh-CN" sz="2400" dirty="0"/>
          </a:p>
          <a:p>
            <a:pPr lvl="1">
              <a:buClr>
                <a:srgbClr val="7030A0"/>
              </a:buClr>
              <a:buFont typeface="Wingdings" panose="05000000000000000000" pitchFamily="2" charset="2"/>
              <a:buChar char="p"/>
            </a:pPr>
            <a:r>
              <a:rPr lang="zh-CN" altLang="en-US" dirty="0"/>
              <a:t>能够对序列标注问题进行一个</a:t>
            </a:r>
            <a:r>
              <a:rPr lang="zh-CN" altLang="en-US" dirty="0">
                <a:solidFill>
                  <a:srgbClr val="FF0000"/>
                </a:solidFill>
              </a:rPr>
              <a:t>全局的建模</a:t>
            </a:r>
            <a:r>
              <a:rPr lang="zh-CN" altLang="en-US" dirty="0"/>
              <a:t>，并确定一个</a:t>
            </a:r>
            <a:r>
              <a:rPr lang="zh-CN" altLang="en-US" dirty="0">
                <a:solidFill>
                  <a:srgbClr val="FF0000"/>
                </a:solidFill>
              </a:rPr>
              <a:t>全局最优的决策</a:t>
            </a:r>
            <a:r>
              <a:rPr lang="zh-CN" altLang="en-US" dirty="0"/>
              <a:t>。从而解决局部最优导致的问题，例如标注偏置问题</a:t>
            </a:r>
            <a:endParaRPr lang="en-US" altLang="zh-CN" dirty="0"/>
          </a:p>
          <a:p>
            <a:pPr marL="0" indent="0" eaLnBrk="1" hangingPunct="1">
              <a:buClr>
                <a:srgbClr val="7030A0"/>
              </a:buClr>
              <a:buNone/>
            </a:pPr>
            <a:endParaRPr lang="en-US" altLang="zh-CN" dirty="0">
              <a:ea typeface="宋体" charset="-122"/>
            </a:endParaRPr>
          </a:p>
          <a:p>
            <a:pPr marL="0" indent="0" eaLnBrk="1" hangingPunct="1">
              <a:buClr>
                <a:srgbClr val="7030A0"/>
              </a:buClr>
              <a:buNone/>
            </a:pPr>
            <a:r>
              <a:rPr lang="zh-CN" altLang="en-US" sz="2400" dirty="0"/>
              <a:t>常用的</a:t>
            </a:r>
            <a:r>
              <a:rPr lang="en-US" altLang="zh-CN" sz="2400" dirty="0"/>
              <a:t>(</a:t>
            </a:r>
            <a:r>
              <a:rPr lang="zh-CN" altLang="en-US" sz="2400" dirty="0"/>
              <a:t>全局</a:t>
            </a:r>
            <a:r>
              <a:rPr lang="en-US" altLang="zh-CN" sz="2400" dirty="0"/>
              <a:t>)</a:t>
            </a:r>
            <a:r>
              <a:rPr lang="zh-CN" altLang="en-US" sz="2400" dirty="0"/>
              <a:t>序列标注模型</a:t>
            </a:r>
            <a:endParaRPr lang="en-US" altLang="zh-CN" sz="2400" dirty="0"/>
          </a:p>
          <a:p>
            <a:pPr lvl="1" eaLnBrk="1" hangingPunct="1">
              <a:buFont typeface="Wingdings" panose="05000000000000000000" pitchFamily="2" charset="2"/>
              <a:buChar char="p"/>
            </a:pPr>
            <a:r>
              <a:rPr lang="zh-CN" altLang="en-US" dirty="0">
                <a:cs typeface="+mn-cs"/>
              </a:rPr>
              <a:t>隐马尔可夫模型 </a:t>
            </a:r>
            <a:r>
              <a:rPr lang="en-US" altLang="zh-CN" dirty="0">
                <a:cs typeface="+mn-cs"/>
              </a:rPr>
              <a:t>Hidden Markov Model  (HMM)</a:t>
            </a:r>
          </a:p>
          <a:p>
            <a:pPr lvl="1" eaLnBrk="1" hangingPunct="1">
              <a:buFont typeface="Wingdings" panose="05000000000000000000" pitchFamily="2" charset="2"/>
              <a:buChar char="p"/>
            </a:pPr>
            <a:r>
              <a:rPr lang="zh-CN" altLang="en-US" dirty="0">
                <a:cs typeface="+mn-cs"/>
              </a:rPr>
              <a:t>结构化感知器 </a:t>
            </a:r>
            <a:r>
              <a:rPr lang="en-US" altLang="zh-CN" dirty="0">
                <a:cs typeface="+mn-cs"/>
              </a:rPr>
              <a:t>Structured Perceptron</a:t>
            </a:r>
          </a:p>
          <a:p>
            <a:pPr lvl="1" eaLnBrk="1" hangingPunct="1">
              <a:buFont typeface="Wingdings" panose="05000000000000000000" pitchFamily="2" charset="2"/>
              <a:buChar char="p"/>
            </a:pPr>
            <a:r>
              <a:rPr lang="zh-CN" altLang="en-US" dirty="0">
                <a:cs typeface="+mn-cs"/>
              </a:rPr>
              <a:t>条件随机场 </a:t>
            </a:r>
            <a:r>
              <a:rPr lang="en-US" altLang="zh-CN" dirty="0">
                <a:cs typeface="+mn-cs"/>
              </a:rPr>
              <a:t>conditional random fields</a:t>
            </a:r>
          </a:p>
        </p:txBody>
      </p:sp>
      <p:sp>
        <p:nvSpPr>
          <p:cNvPr id="84995" name="Rectangle 2"/>
          <p:cNvSpPr>
            <a:spLocks noGrp="1" noChangeArrowheads="1"/>
          </p:cNvSpPr>
          <p:nvPr>
            <p:ph type="title"/>
          </p:nvPr>
        </p:nvSpPr>
        <p:spPr/>
        <p:txBody>
          <a:bodyPr/>
          <a:lstStyle/>
          <a:p>
            <a:pPr eaLnBrk="1" hangingPunct="1"/>
            <a:r>
              <a:rPr lang="en-US" altLang="zh-CN" dirty="0">
                <a:ea typeface="宋体" charset="-122"/>
              </a:rPr>
              <a:t>(</a:t>
            </a:r>
            <a:r>
              <a:rPr lang="zh-CN" altLang="en-US" dirty="0"/>
              <a:t>全局</a:t>
            </a:r>
            <a:r>
              <a:rPr lang="en-US" altLang="zh-CN" dirty="0"/>
              <a:t>)</a:t>
            </a:r>
            <a:r>
              <a:rPr lang="zh-CN" altLang="en-US" dirty="0"/>
              <a:t>序列标注模型</a:t>
            </a:r>
            <a:endParaRPr lang="en-US" altLang="zh-CN" dirty="0"/>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85</a:t>
            </a:fld>
            <a:r>
              <a:rPr lang="en-US" altLang="zh-CN"/>
              <a:t>/300</a:t>
            </a:r>
            <a:endParaRPr lang="zh-CN" altLang="en-US" dirty="0"/>
          </a:p>
        </p:txBody>
      </p:sp>
    </p:spTree>
    <p:extLst>
      <p:ext uri="{BB962C8B-B14F-4D97-AF65-F5344CB8AC3E}">
        <p14:creationId xmlns:p14="http://schemas.microsoft.com/office/powerpoint/2010/main" val="42528021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normAutofit fontScale="92500" lnSpcReduction="20000"/>
          </a:bodyPr>
          <a:lstStyle/>
          <a:p>
            <a:r>
              <a:rPr lang="en-US" altLang="zh-CN" sz="2400" dirty="0"/>
              <a:t>NLP</a:t>
            </a:r>
            <a:r>
              <a:rPr lang="zh-CN" altLang="en-US" sz="2400" dirty="0"/>
              <a:t>的总体介绍</a:t>
            </a:r>
            <a:endParaRPr lang="en-US" altLang="zh-CN" sz="2400" dirty="0"/>
          </a:p>
          <a:p>
            <a:pPr lvl="1"/>
            <a:r>
              <a:rPr lang="zh-CN" altLang="en-US" sz="2000" dirty="0"/>
              <a:t>简介、研究范式</a:t>
            </a:r>
            <a:endParaRPr lang="en-US" altLang="zh-CN" sz="2000" dirty="0"/>
          </a:p>
          <a:p>
            <a:pPr lvl="1"/>
            <a:endParaRPr lang="en-US" altLang="zh-CN" sz="2000" dirty="0"/>
          </a:p>
          <a:p>
            <a:r>
              <a:rPr lang="en-US" altLang="zh-CN" sz="2400" dirty="0"/>
              <a:t>NLP</a:t>
            </a:r>
            <a:r>
              <a:rPr lang="zh-CN" altLang="en-US" sz="2400" dirty="0"/>
              <a:t>的传统机器学习方法</a:t>
            </a:r>
            <a:endParaRPr lang="en-US" altLang="zh-CN" sz="2400" dirty="0"/>
          </a:p>
          <a:p>
            <a:pPr lvl="1"/>
            <a:r>
              <a:rPr lang="zh-CN" altLang="en-US" sz="2000" dirty="0"/>
              <a:t>简单分类、序列标注问题</a:t>
            </a:r>
            <a:endParaRPr lang="en-US" altLang="zh-CN" sz="2000" dirty="0"/>
          </a:p>
          <a:p>
            <a:pPr lvl="1"/>
            <a:endParaRPr lang="en-US" altLang="zh-CN" sz="2000" dirty="0"/>
          </a:p>
          <a:p>
            <a:r>
              <a:rPr lang="en-US" altLang="zh-CN" sz="2400" dirty="0">
                <a:solidFill>
                  <a:srgbClr val="FF0000"/>
                </a:solidFill>
              </a:rPr>
              <a:t>NLP</a:t>
            </a:r>
            <a:r>
              <a:rPr lang="zh-CN" altLang="en-US" sz="2400" dirty="0">
                <a:solidFill>
                  <a:srgbClr val="FF0000"/>
                </a:solidFill>
              </a:rPr>
              <a:t>的深度学习方法</a:t>
            </a:r>
            <a:endParaRPr lang="en-US" altLang="zh-CN" sz="2400" dirty="0">
              <a:solidFill>
                <a:srgbClr val="FF0000"/>
              </a:solidFill>
            </a:endParaRPr>
          </a:p>
          <a:p>
            <a:pPr lvl="1"/>
            <a:r>
              <a:rPr lang="zh-CN" altLang="en-US" sz="2000" dirty="0">
                <a:solidFill>
                  <a:srgbClr val="FF0000"/>
                </a:solidFill>
              </a:rPr>
              <a:t>语义表示、反向传播、机器翻译、句法分析、文档分类</a:t>
            </a:r>
            <a:endParaRPr lang="en-US" altLang="zh-CN" sz="2000" dirty="0">
              <a:solidFill>
                <a:srgbClr val="FF0000"/>
              </a:solidFill>
            </a:endParaRPr>
          </a:p>
          <a:p>
            <a:endParaRPr lang="en-US" altLang="zh-CN" sz="2000" dirty="0"/>
          </a:p>
          <a:p>
            <a:r>
              <a:rPr lang="en-US" altLang="zh-CN" sz="2400" dirty="0"/>
              <a:t>NLP</a:t>
            </a:r>
            <a:r>
              <a:rPr lang="zh-CN" altLang="en-US" sz="2400" dirty="0"/>
              <a:t>的典型任务简介</a:t>
            </a:r>
            <a:endParaRPr lang="en-US" altLang="zh-CN" sz="2400" dirty="0"/>
          </a:p>
          <a:p>
            <a:pPr lvl="1"/>
            <a:r>
              <a:rPr lang="zh-CN" altLang="en-US" sz="2000" dirty="0"/>
              <a:t>问答系统、情感分析、自然语言生成</a:t>
            </a:r>
            <a:endParaRPr lang="en-US" altLang="zh-CN" sz="2000" dirty="0"/>
          </a:p>
          <a:p>
            <a:pPr lvl="1"/>
            <a:endParaRPr lang="en-US" altLang="zh-CN" sz="2000" dirty="0"/>
          </a:p>
          <a:p>
            <a:r>
              <a:rPr lang="en-US" altLang="zh-CN" sz="2400" dirty="0"/>
              <a:t>NLP</a:t>
            </a:r>
            <a:r>
              <a:rPr lang="zh-CN" altLang="en-US" sz="2400" dirty="0"/>
              <a:t>的前沿研究进展：自然语言生成面对的主要挑战</a:t>
            </a:r>
            <a:endParaRPr lang="en-US" altLang="zh-CN" sz="2400" dirty="0"/>
          </a:p>
        </p:txBody>
      </p:sp>
      <p:sp>
        <p:nvSpPr>
          <p:cNvPr id="4" name="标题 3"/>
          <p:cNvSpPr>
            <a:spLocks noGrp="1"/>
          </p:cNvSpPr>
          <p:nvPr>
            <p:ph type="title"/>
          </p:nvPr>
        </p:nvSpPr>
        <p:spPr/>
        <p:txBody>
          <a:bodyPr>
            <a:normAutofit fontScale="90000"/>
          </a:bodyPr>
          <a:lstStyle/>
          <a:p>
            <a:r>
              <a:rPr lang="zh-CN" altLang="en-US" dirty="0"/>
              <a:t>内容安排</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86</a:t>
            </a:fld>
            <a:r>
              <a:rPr lang="en-US" altLang="zh-CN"/>
              <a:t>/300</a:t>
            </a:r>
            <a:endParaRPr lang="zh-CN" altLang="en-US" dirty="0"/>
          </a:p>
        </p:txBody>
      </p:sp>
    </p:spTree>
    <p:extLst>
      <p:ext uri="{BB962C8B-B14F-4D97-AF65-F5344CB8AC3E}">
        <p14:creationId xmlns:p14="http://schemas.microsoft.com/office/powerpoint/2010/main" val="33577095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NLP</a:t>
            </a:r>
            <a:r>
              <a:rPr lang="zh-CN" altLang="en-US" dirty="0"/>
              <a:t>的深度学习方法</a:t>
            </a:r>
          </a:p>
        </p:txBody>
      </p:sp>
      <p:sp>
        <p:nvSpPr>
          <p:cNvPr id="3" name="副标题 2"/>
          <p:cNvSpPr>
            <a:spLocks noGrp="1"/>
          </p:cNvSpPr>
          <p:nvPr>
            <p:ph type="subTitle" idx="1"/>
          </p:nvPr>
        </p:nvSpPr>
        <p:spPr/>
        <p:txBody>
          <a:bodyPr/>
          <a:lstStyle/>
          <a:p>
            <a:r>
              <a:rPr lang="zh-CN" altLang="en-US" dirty="0">
                <a:solidFill>
                  <a:schemeClr val="accent2">
                    <a:lumMod val="75000"/>
                  </a:schemeClr>
                </a:solidFill>
              </a:rPr>
              <a:t>语义表示：词向量</a:t>
            </a:r>
          </a:p>
          <a:p>
            <a:r>
              <a:rPr lang="zh-CN" altLang="en-US" dirty="0"/>
              <a:t>反向传播：前馈神经网络</a:t>
            </a:r>
          </a:p>
          <a:p>
            <a:r>
              <a:rPr lang="zh-CN" altLang="en-US" dirty="0"/>
              <a:t>机器翻译：循环神经网络</a:t>
            </a:r>
          </a:p>
          <a:p>
            <a:r>
              <a:rPr lang="zh-CN" altLang="en-US" dirty="0"/>
              <a:t>句法分析：递归神经网络</a:t>
            </a:r>
          </a:p>
          <a:p>
            <a:r>
              <a:rPr lang="zh-CN" altLang="en-US" dirty="0"/>
              <a:t>文档分类：卷积神经网络</a:t>
            </a:r>
          </a:p>
        </p:txBody>
      </p:sp>
    </p:spTree>
    <p:extLst>
      <p:ext uri="{BB962C8B-B14F-4D97-AF65-F5344CB8AC3E}">
        <p14:creationId xmlns:p14="http://schemas.microsoft.com/office/powerpoint/2010/main" val="11338191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6"/>
          <p:cNvSpPr>
            <a:spLocks noGrp="1"/>
          </p:cNvSpPr>
          <p:nvPr>
            <p:ph idx="1"/>
          </p:nvPr>
        </p:nvSpPr>
        <p:spPr/>
        <p:txBody>
          <a:bodyPr>
            <a:normAutofit/>
          </a:bodyPr>
          <a:lstStyle/>
          <a:p>
            <a:r>
              <a:rPr lang="zh-CN" altLang="en-US" dirty="0"/>
              <a:t>如何表示一个词的含义？</a:t>
            </a:r>
            <a:endParaRPr lang="en-US" altLang="zh-CN" dirty="0"/>
          </a:p>
          <a:p>
            <a:pPr marL="0" indent="0">
              <a:buNone/>
            </a:pPr>
            <a:endParaRPr lang="en-US" altLang="zh-CN" dirty="0"/>
          </a:p>
          <a:p>
            <a:r>
              <a:rPr lang="en-US" altLang="zh-CN" dirty="0"/>
              <a:t>Webster dictionary</a:t>
            </a:r>
            <a:r>
              <a:rPr lang="zh-CN" altLang="en-US" dirty="0"/>
              <a:t>中</a:t>
            </a:r>
            <a:r>
              <a:rPr lang="en-US" altLang="zh-CN" dirty="0"/>
              <a:t>meaning</a:t>
            </a:r>
            <a:r>
              <a:rPr lang="zh-CN" altLang="en-US" dirty="0"/>
              <a:t>的定义</a:t>
            </a:r>
            <a:endParaRPr lang="en-US" altLang="zh-CN" dirty="0"/>
          </a:p>
          <a:p>
            <a:pPr lvl="1"/>
            <a:r>
              <a:rPr lang="en-US" altLang="zh-CN" dirty="0"/>
              <a:t>The idea that is represented by a word, phrase, etc.</a:t>
            </a:r>
          </a:p>
          <a:p>
            <a:pPr lvl="1"/>
            <a:r>
              <a:rPr lang="en-US" altLang="zh-CN" dirty="0"/>
              <a:t>The idea that a person wants to express by using words, signs, etc.</a:t>
            </a:r>
          </a:p>
          <a:p>
            <a:pPr lvl="1"/>
            <a:r>
              <a:rPr lang="en-US" altLang="zh-CN" dirty="0"/>
              <a:t>The idea that is expressed in a work of writing, art, etc.</a:t>
            </a:r>
          </a:p>
          <a:p>
            <a:pPr lvl="1"/>
            <a:endParaRPr lang="en-US" altLang="zh-CN" dirty="0"/>
          </a:p>
          <a:p>
            <a:pPr lvl="1"/>
            <a:endParaRPr lang="en-US" altLang="zh-CN" dirty="0"/>
          </a:p>
          <a:p>
            <a:r>
              <a:rPr lang="zh-CN" altLang="en-US" dirty="0"/>
              <a:t>传统的</a:t>
            </a:r>
            <a:r>
              <a:rPr lang="en-US" altLang="zh-CN" dirty="0"/>
              <a:t>NLP</a:t>
            </a:r>
            <a:r>
              <a:rPr lang="zh-CN" altLang="en-US" dirty="0"/>
              <a:t>方法：词是离散表示的</a:t>
            </a:r>
          </a:p>
        </p:txBody>
      </p:sp>
      <p:sp>
        <p:nvSpPr>
          <p:cNvPr id="6" name="标题 5"/>
          <p:cNvSpPr>
            <a:spLocks noGrp="1"/>
          </p:cNvSpPr>
          <p:nvPr>
            <p:ph type="title"/>
          </p:nvPr>
        </p:nvSpPr>
        <p:spPr/>
        <p:txBody>
          <a:bodyPr>
            <a:normAutofit fontScale="90000"/>
          </a:bodyPr>
          <a:lstStyle/>
          <a:p>
            <a:r>
              <a:rPr lang="zh-CN" altLang="en-US" dirty="0"/>
              <a:t>动机</a:t>
            </a:r>
          </a:p>
        </p:txBody>
      </p:sp>
      <p:sp>
        <p:nvSpPr>
          <p:cNvPr id="3" name="灯片编号占位符 2"/>
          <p:cNvSpPr>
            <a:spLocks noGrp="1"/>
          </p:cNvSpPr>
          <p:nvPr>
            <p:ph type="sldNum" sz="quarter" idx="10"/>
          </p:nvPr>
        </p:nvSpPr>
        <p:spPr/>
        <p:txBody>
          <a:bodyPr/>
          <a:lstStyle/>
          <a:p>
            <a:fld id="{0C913308-F349-4B6D-A68A-DD1791B4A57B}" type="slidenum">
              <a:rPr lang="zh-CN" altLang="en-US" smtClean="0"/>
              <a:pPr/>
              <a:t>88</a:t>
            </a:fld>
            <a:r>
              <a:rPr lang="en-US" altLang="zh-CN"/>
              <a:t>/300</a:t>
            </a:r>
            <a:endParaRPr lang="zh-CN" altLang="en-US" dirty="0"/>
          </a:p>
        </p:txBody>
      </p:sp>
    </p:spTree>
    <p:extLst>
      <p:ext uri="{BB962C8B-B14F-4D97-AF65-F5344CB8AC3E}">
        <p14:creationId xmlns:p14="http://schemas.microsoft.com/office/powerpoint/2010/main" val="2575863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Autofit/>
          </a:bodyPr>
          <a:lstStyle/>
          <a:p>
            <a:r>
              <a:rPr lang="zh-CN" altLang="en-US" dirty="0"/>
              <a:t>在传统的</a:t>
            </a:r>
            <a:r>
              <a:rPr lang="en-US" altLang="zh-CN" dirty="0"/>
              <a:t>NLP</a:t>
            </a:r>
            <a:r>
              <a:rPr lang="zh-CN" altLang="en-US" dirty="0"/>
              <a:t>方法中，词是</a:t>
            </a:r>
            <a:r>
              <a:rPr lang="zh-CN" altLang="en-US" dirty="0">
                <a:solidFill>
                  <a:schemeClr val="accent2">
                    <a:lumMod val="75000"/>
                  </a:schemeClr>
                </a:solidFill>
              </a:rPr>
              <a:t>原子性</a:t>
            </a:r>
            <a:r>
              <a:rPr lang="zh-CN" altLang="en-US" dirty="0"/>
              <a:t>的符号</a:t>
            </a:r>
            <a:endParaRPr lang="en-US" altLang="zh-CN" dirty="0"/>
          </a:p>
          <a:p>
            <a:pPr marL="0" indent="0">
              <a:buNone/>
            </a:pPr>
            <a:endParaRPr lang="en-US" altLang="zh-CN" dirty="0"/>
          </a:p>
          <a:p>
            <a:endParaRPr lang="en-US" altLang="zh-CN" dirty="0"/>
          </a:p>
          <a:p>
            <a:r>
              <a:rPr lang="zh-CN" altLang="en-US" dirty="0"/>
              <a:t>在运算中一般表示为一个向量，一般称为</a:t>
            </a:r>
            <a:r>
              <a:rPr lang="en-US" altLang="zh-CN" dirty="0"/>
              <a:t>one-hot</a:t>
            </a:r>
            <a:r>
              <a:rPr lang="zh-CN" altLang="en-US" dirty="0"/>
              <a:t>表示</a:t>
            </a:r>
            <a:endParaRPr lang="en-US" altLang="zh-CN" dirty="0"/>
          </a:p>
          <a:p>
            <a:pPr lvl="1"/>
            <a:r>
              <a:rPr lang="zh-CN" altLang="en-US" dirty="0"/>
              <a:t>只有一个</a:t>
            </a:r>
            <a:r>
              <a:rPr lang="en-US" altLang="zh-CN" dirty="0"/>
              <a:t>1</a:t>
            </a:r>
            <a:r>
              <a:rPr lang="zh-CN" altLang="en-US" dirty="0"/>
              <a:t>，很多很多</a:t>
            </a:r>
            <a:r>
              <a:rPr lang="en-US" altLang="zh-CN" dirty="0"/>
              <a:t>0</a:t>
            </a:r>
          </a:p>
          <a:p>
            <a:endParaRPr lang="en-US" altLang="zh-CN" dirty="0"/>
          </a:p>
          <a:p>
            <a:r>
              <a:rPr lang="zh-CN" altLang="en-US" dirty="0"/>
              <a:t>问题：维度爆炸</a:t>
            </a:r>
            <a:endParaRPr lang="en-US" altLang="zh-CN" dirty="0"/>
          </a:p>
          <a:p>
            <a:pPr lvl="1"/>
            <a:r>
              <a:rPr lang="zh-CN" altLang="en-US" dirty="0"/>
              <a:t>口语：</a:t>
            </a:r>
            <a:r>
              <a:rPr lang="en-US" altLang="zh-CN" dirty="0"/>
              <a:t>2</a:t>
            </a:r>
            <a:r>
              <a:rPr lang="zh-CN" altLang="en-US" dirty="0"/>
              <a:t>万</a:t>
            </a:r>
            <a:endParaRPr lang="en-US" altLang="zh-CN" dirty="0"/>
          </a:p>
          <a:p>
            <a:pPr lvl="1"/>
            <a:r>
              <a:rPr lang="en-US" altLang="zh-CN" dirty="0"/>
              <a:t>PTB</a:t>
            </a:r>
            <a:r>
              <a:rPr lang="zh-CN" altLang="en-US" dirty="0"/>
              <a:t>：</a:t>
            </a:r>
            <a:r>
              <a:rPr lang="en-US" altLang="zh-CN" dirty="0"/>
              <a:t>5</a:t>
            </a:r>
            <a:r>
              <a:rPr lang="zh-CN" altLang="en-US" dirty="0"/>
              <a:t>万</a:t>
            </a:r>
            <a:endParaRPr lang="en-US" altLang="zh-CN" dirty="0"/>
          </a:p>
          <a:p>
            <a:pPr lvl="1"/>
            <a:r>
              <a:rPr lang="zh-CN" altLang="en-US" dirty="0"/>
              <a:t>词表：</a:t>
            </a:r>
            <a:r>
              <a:rPr lang="en-US" altLang="zh-CN" dirty="0"/>
              <a:t>50</a:t>
            </a:r>
            <a:r>
              <a:rPr lang="zh-CN" altLang="en-US" dirty="0"/>
              <a:t>万，</a:t>
            </a:r>
            <a:endParaRPr lang="en-US" altLang="zh-CN" dirty="0"/>
          </a:p>
          <a:p>
            <a:pPr lvl="1"/>
            <a:r>
              <a:rPr lang="en-US" altLang="zh-CN" dirty="0"/>
              <a:t>Google 1T</a:t>
            </a:r>
            <a:r>
              <a:rPr lang="zh-CN" altLang="en-US" dirty="0"/>
              <a:t>：</a:t>
            </a:r>
            <a:r>
              <a:rPr lang="en-US" altLang="zh-CN" dirty="0"/>
              <a:t>1300</a:t>
            </a:r>
            <a:r>
              <a:rPr lang="zh-CN" altLang="en-US" dirty="0"/>
              <a:t>万</a:t>
            </a:r>
            <a:endParaRPr lang="en-US" altLang="zh-CN" dirty="0"/>
          </a:p>
          <a:p>
            <a:endParaRPr lang="en-US" altLang="zh-CN" dirty="0"/>
          </a:p>
          <a:p>
            <a:endParaRPr lang="en-US" altLang="zh-CN" dirty="0"/>
          </a:p>
        </p:txBody>
      </p:sp>
      <p:sp>
        <p:nvSpPr>
          <p:cNvPr id="2" name="标题 1"/>
          <p:cNvSpPr>
            <a:spLocks noGrp="1"/>
          </p:cNvSpPr>
          <p:nvPr>
            <p:ph type="title"/>
          </p:nvPr>
        </p:nvSpPr>
        <p:spPr/>
        <p:txBody>
          <a:bodyPr>
            <a:normAutofit fontScale="90000"/>
          </a:bodyPr>
          <a:lstStyle/>
          <a:p>
            <a:r>
              <a:rPr lang="zh-CN" altLang="en-US" dirty="0"/>
              <a:t>动机</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1556792"/>
            <a:ext cx="4010585" cy="323895"/>
          </a:xfrm>
          <a:prstGeom prst="rect">
            <a:avLst/>
          </a:prstGeom>
        </p:spPr>
      </p:pic>
      <p:pic>
        <p:nvPicPr>
          <p:cNvPr id="5" name="图片 4" descr="屏幕剪辑"/>
          <p:cNvPicPr>
            <a:picLocks noChangeAspect="1"/>
          </p:cNvPicPr>
          <p:nvPr/>
        </p:nvPicPr>
        <p:blipFill rotWithShape="1">
          <a:blip r:embed="rId4">
            <a:extLst>
              <a:ext uri="{28A0092B-C50C-407E-A947-70E740481C1C}">
                <a14:useLocalDpi xmlns:a14="http://schemas.microsoft.com/office/drawing/2010/main" val="0"/>
              </a:ext>
            </a:extLst>
          </a:blip>
          <a:srcRect b="45366"/>
          <a:stretch/>
        </p:blipFill>
        <p:spPr>
          <a:xfrm>
            <a:off x="755576" y="3573462"/>
            <a:ext cx="7954485" cy="567305"/>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89</a:t>
            </a:fld>
            <a:r>
              <a:rPr lang="en-US" altLang="zh-CN"/>
              <a:t>/300</a:t>
            </a:r>
            <a:endParaRPr lang="zh-CN" altLang="en-US" dirty="0"/>
          </a:p>
        </p:txBody>
      </p:sp>
    </p:spTree>
    <p:extLst>
      <p:ext uri="{BB962C8B-B14F-4D97-AF65-F5344CB8AC3E}">
        <p14:creationId xmlns:p14="http://schemas.microsoft.com/office/powerpoint/2010/main" val="7393347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NLP</a:t>
            </a:r>
            <a:r>
              <a:rPr lang="zh-CN" altLang="en-US" dirty="0"/>
              <a:t>的传统统计机器学习方法</a:t>
            </a:r>
            <a:endParaRPr lang="en-US" altLang="zh-CN" dirty="0"/>
          </a:p>
          <a:p>
            <a:pPr lvl="1"/>
            <a:r>
              <a:rPr lang="zh-CN" altLang="en-US" b="1" dirty="0">
                <a:solidFill>
                  <a:schemeClr val="accent2">
                    <a:lumMod val="75000"/>
                  </a:schemeClr>
                </a:solidFill>
              </a:rPr>
              <a:t>序列标注问题</a:t>
            </a:r>
          </a:p>
          <a:p>
            <a:pPr lvl="2"/>
            <a:r>
              <a:rPr lang="zh-CN" altLang="en-US" dirty="0"/>
              <a:t>链状结构</a:t>
            </a:r>
            <a:endParaRPr lang="en-US" altLang="zh-CN" dirty="0"/>
          </a:p>
          <a:p>
            <a:pPr lvl="2"/>
            <a:r>
              <a:rPr lang="zh-CN" altLang="en-US" dirty="0"/>
              <a:t>典型问题：分词、词性标注、实体识别</a:t>
            </a:r>
          </a:p>
          <a:p>
            <a:pPr lvl="2"/>
            <a:r>
              <a:rPr lang="zh-CN" altLang="en-US" dirty="0"/>
              <a:t>典型模型：ＨＭＭ，结构化感知器</a:t>
            </a:r>
          </a:p>
          <a:p>
            <a:pPr lvl="1"/>
            <a:r>
              <a:rPr lang="zh-CN" altLang="en-US" b="1" dirty="0">
                <a:solidFill>
                  <a:schemeClr val="accent2">
                    <a:lumMod val="75000"/>
                  </a:schemeClr>
                </a:solidFill>
              </a:rPr>
              <a:t>句法分析</a:t>
            </a:r>
            <a:endParaRPr lang="en-US" altLang="zh-CN" b="1" dirty="0">
              <a:solidFill>
                <a:schemeClr val="accent2">
                  <a:lumMod val="75000"/>
                </a:schemeClr>
              </a:solidFill>
            </a:endParaRPr>
          </a:p>
          <a:p>
            <a:pPr lvl="2"/>
            <a:r>
              <a:rPr lang="zh-CN" altLang="en-US" dirty="0"/>
              <a:t>树状结构</a:t>
            </a:r>
            <a:endParaRPr lang="en-US" altLang="zh-CN" dirty="0"/>
          </a:p>
          <a:p>
            <a:pPr lvl="2"/>
            <a:r>
              <a:rPr lang="zh-CN" altLang="en-US" dirty="0"/>
              <a:t>上下文无关句法、</a:t>
            </a:r>
            <a:r>
              <a:rPr lang="en-US" altLang="zh-CN" dirty="0"/>
              <a:t>PCFG</a:t>
            </a:r>
            <a:r>
              <a:rPr lang="zh-CN" altLang="en-US" dirty="0"/>
              <a:t>模型</a:t>
            </a:r>
            <a:endParaRPr lang="en-US" altLang="zh-CN" dirty="0"/>
          </a:p>
          <a:p>
            <a:pPr lvl="2"/>
            <a:r>
              <a:rPr lang="zh-CN" altLang="en-US" dirty="0"/>
              <a:t>依存句法、依存句法分析模型</a:t>
            </a:r>
            <a:endParaRPr lang="en-US" altLang="zh-CN" dirty="0"/>
          </a:p>
          <a:p>
            <a:pPr lvl="2"/>
            <a:endParaRPr lang="en-US" altLang="zh-CN" b="1" dirty="0">
              <a:solidFill>
                <a:schemeClr val="accent2">
                  <a:lumMod val="75000"/>
                </a:schemeClr>
              </a:solidFill>
            </a:endParaRPr>
          </a:p>
        </p:txBody>
      </p:sp>
      <p:sp>
        <p:nvSpPr>
          <p:cNvPr id="3" name="标题 2"/>
          <p:cNvSpPr>
            <a:spLocks noGrp="1"/>
          </p:cNvSpPr>
          <p:nvPr>
            <p:ph type="title"/>
          </p:nvPr>
        </p:nvSpPr>
        <p:spPr/>
        <p:txBody>
          <a:bodyPr>
            <a:normAutofit fontScale="90000"/>
          </a:bodyPr>
          <a:lstStyle/>
          <a:p>
            <a:r>
              <a:rPr lang="zh-CN" altLang="en-US" dirty="0"/>
              <a:t>研究方向</a:t>
            </a:r>
          </a:p>
        </p:txBody>
      </p:sp>
      <p:grpSp>
        <p:nvGrpSpPr>
          <p:cNvPr id="47" name="Group 19"/>
          <p:cNvGrpSpPr>
            <a:grpSpLocks/>
          </p:cNvGrpSpPr>
          <p:nvPr/>
        </p:nvGrpSpPr>
        <p:grpSpPr bwMode="auto">
          <a:xfrm>
            <a:off x="6012160" y="2152204"/>
            <a:ext cx="2782888" cy="1663700"/>
            <a:chOff x="3638" y="2458"/>
            <a:chExt cx="1753" cy="1048"/>
          </a:xfrm>
        </p:grpSpPr>
        <p:sp>
          <p:nvSpPr>
            <p:cNvPr id="49" name="Text Box 21"/>
            <p:cNvSpPr txBox="1">
              <a:spLocks noChangeArrowheads="1"/>
            </p:cNvSpPr>
            <p:nvPr/>
          </p:nvSpPr>
          <p:spPr bwMode="auto">
            <a:xfrm>
              <a:off x="4017" y="2458"/>
              <a:ext cx="185"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S</a:t>
              </a:r>
            </a:p>
          </p:txBody>
        </p:sp>
        <p:sp>
          <p:nvSpPr>
            <p:cNvPr id="50" name="Text Box 22"/>
            <p:cNvSpPr txBox="1">
              <a:spLocks noChangeArrowheads="1"/>
            </p:cNvSpPr>
            <p:nvPr/>
          </p:nvSpPr>
          <p:spPr bwMode="auto">
            <a:xfrm>
              <a:off x="3760" y="2735"/>
              <a:ext cx="7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NP           VP</a:t>
              </a:r>
            </a:p>
          </p:txBody>
        </p:sp>
        <p:sp>
          <p:nvSpPr>
            <p:cNvPr id="51" name="Text Box 23"/>
            <p:cNvSpPr txBox="1">
              <a:spLocks noChangeArrowheads="1"/>
            </p:cNvSpPr>
            <p:nvPr/>
          </p:nvSpPr>
          <p:spPr bwMode="auto">
            <a:xfrm>
              <a:off x="3638" y="2987"/>
              <a:ext cx="1027"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John       V     NP </a:t>
              </a:r>
            </a:p>
          </p:txBody>
        </p:sp>
        <p:sp>
          <p:nvSpPr>
            <p:cNvPr id="52" name="Text Box 24"/>
            <p:cNvSpPr txBox="1">
              <a:spLocks noChangeArrowheads="1"/>
            </p:cNvSpPr>
            <p:nvPr/>
          </p:nvSpPr>
          <p:spPr bwMode="auto">
            <a:xfrm>
              <a:off x="3927" y="3291"/>
              <a:ext cx="1464" cy="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000" tIns="46800" rIns="90000" bIns="46800">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New Roman" pitchFamily="18" charset="0"/>
                  <a:ea typeface="宋体" charset="-122"/>
                  <a:cs typeface="Arial" charset="0"/>
                </a:rPr>
                <a:t>liked    the dog  in the pen</a:t>
              </a:r>
            </a:p>
          </p:txBody>
        </p:sp>
        <p:sp>
          <p:nvSpPr>
            <p:cNvPr id="53" name="Line 25"/>
            <p:cNvSpPr>
              <a:spLocks noChangeShapeType="1"/>
            </p:cNvSpPr>
            <p:nvPr/>
          </p:nvSpPr>
          <p:spPr bwMode="auto">
            <a:xfrm flipH="1">
              <a:off x="3909" y="2611"/>
              <a:ext cx="200" cy="1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4" name="Line 26"/>
            <p:cNvSpPr>
              <a:spLocks noChangeShapeType="1"/>
            </p:cNvSpPr>
            <p:nvPr/>
          </p:nvSpPr>
          <p:spPr bwMode="auto">
            <a:xfrm>
              <a:off x="4109" y="2611"/>
              <a:ext cx="292" cy="184"/>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5" name="Line 27"/>
            <p:cNvSpPr>
              <a:spLocks noChangeShapeType="1"/>
            </p:cNvSpPr>
            <p:nvPr/>
          </p:nvSpPr>
          <p:spPr bwMode="auto">
            <a:xfrm flipH="1">
              <a:off x="3817" y="2895"/>
              <a:ext cx="46" cy="1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6" name="Line 28"/>
            <p:cNvSpPr>
              <a:spLocks noChangeShapeType="1"/>
            </p:cNvSpPr>
            <p:nvPr/>
          </p:nvSpPr>
          <p:spPr bwMode="auto">
            <a:xfrm flipH="1">
              <a:off x="4201" y="2872"/>
              <a:ext cx="192" cy="17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7" name="Line 29"/>
            <p:cNvSpPr>
              <a:spLocks noChangeShapeType="1"/>
            </p:cNvSpPr>
            <p:nvPr/>
          </p:nvSpPr>
          <p:spPr bwMode="auto">
            <a:xfrm>
              <a:off x="4385" y="2865"/>
              <a:ext cx="54" cy="16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8" name="Line 30"/>
            <p:cNvSpPr>
              <a:spLocks noChangeShapeType="1"/>
            </p:cNvSpPr>
            <p:nvPr/>
          </p:nvSpPr>
          <p:spPr bwMode="auto">
            <a:xfrm flipH="1">
              <a:off x="4078" y="3141"/>
              <a:ext cx="115" cy="23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59" name="Line 31"/>
            <p:cNvSpPr>
              <a:spLocks noChangeShapeType="1"/>
            </p:cNvSpPr>
            <p:nvPr/>
          </p:nvSpPr>
          <p:spPr bwMode="auto">
            <a:xfrm flipH="1">
              <a:off x="4362" y="3149"/>
              <a:ext cx="108" cy="20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60" name="Line 32"/>
            <p:cNvSpPr>
              <a:spLocks noChangeShapeType="1"/>
            </p:cNvSpPr>
            <p:nvPr/>
          </p:nvSpPr>
          <p:spPr bwMode="auto">
            <a:xfrm>
              <a:off x="4362" y="3356"/>
              <a:ext cx="915"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sp>
          <p:nvSpPr>
            <p:cNvPr id="61" name="Line 33"/>
            <p:cNvSpPr>
              <a:spLocks noChangeShapeType="1"/>
            </p:cNvSpPr>
            <p:nvPr/>
          </p:nvSpPr>
          <p:spPr bwMode="auto">
            <a:xfrm>
              <a:off x="4454" y="3134"/>
              <a:ext cx="860" cy="22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lIns="90000" tIns="46800" rIns="90000" bIns="4680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宋体"/>
                <a:cs typeface="+mn-cs"/>
              </a:endParaRPr>
            </a:p>
          </p:txBody>
        </p:sp>
      </p:grpSp>
      <p:pic>
        <p:nvPicPr>
          <p:cNvPr id="1026" name="Picture 2" descr="C:\Users\sun26D6800\Desktop\machine-hum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128" y="4384452"/>
            <a:ext cx="3201532" cy="1780852"/>
          </a:xfrm>
          <a:prstGeom prst="rect">
            <a:avLst/>
          </a:prstGeom>
          <a:noFill/>
          <a:extLst>
            <a:ext uri="{909E8E84-426E-40DD-AFC4-6F175D3DCCD1}">
              <a14:hiddenFill xmlns:a14="http://schemas.microsoft.com/office/drawing/2010/main">
                <a:solidFill>
                  <a:srgbClr val="FFFFFF"/>
                </a:solidFill>
              </a14:hiddenFill>
            </a:ext>
          </a:extLst>
        </p:spPr>
      </p:pic>
      <p:sp>
        <p:nvSpPr>
          <p:cNvPr id="5" name="灯片编号占位符 4"/>
          <p:cNvSpPr>
            <a:spLocks noGrp="1"/>
          </p:cNvSpPr>
          <p:nvPr>
            <p:ph type="sldNum" sz="quarter" idx="10"/>
          </p:nvPr>
        </p:nvSpPr>
        <p:spPr/>
        <p:txBody>
          <a:bodyPr/>
          <a:lstStyle/>
          <a:p>
            <a:fld id="{0C913308-F349-4B6D-A68A-DD1791B4A57B}" type="slidenum">
              <a:rPr lang="zh-CN" altLang="en-US" smtClean="0"/>
              <a:pPr/>
              <a:t>9</a:t>
            </a:fld>
            <a:r>
              <a:rPr lang="en-US" altLang="zh-CN"/>
              <a:t>/300</a:t>
            </a:r>
            <a:endParaRPr lang="zh-CN" altLang="en-US" dirty="0"/>
          </a:p>
        </p:txBody>
      </p:sp>
    </p:spTree>
    <p:extLst>
      <p:ext uri="{BB962C8B-B14F-4D97-AF65-F5344CB8AC3E}">
        <p14:creationId xmlns:p14="http://schemas.microsoft.com/office/powerpoint/2010/main" val="328024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anim calcmode="lin" valueType="num">
                                      <p:cBhvr additive="base">
                                        <p:cTn id="21"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5" end="5"/>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 calcmode="lin" valueType="num">
                                      <p:cBhvr additive="base">
                                        <p:cTn id="25"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anim calcmode="lin" valueType="num">
                                      <p:cBhvr additive="base">
                                        <p:cTn id="29"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7" end="7"/>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xEl>
                                              <p:pRg st="8" end="8"/>
                                            </p:txEl>
                                          </p:spTgt>
                                        </p:tgtEl>
                                        <p:attrNameLst>
                                          <p:attrName>style.visibility</p:attrName>
                                        </p:attrNameLst>
                                      </p:cBhvr>
                                      <p:to>
                                        <p:strVal val="visible"/>
                                      </p:to>
                                    </p:set>
                                    <p:anim calcmode="lin" valueType="num">
                                      <p:cBhvr additive="base">
                                        <p:cTn id="3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在传统的</a:t>
            </a:r>
            <a:r>
              <a:rPr lang="en-US" altLang="zh-CN" dirty="0"/>
              <a:t>NLP</a:t>
            </a:r>
            <a:r>
              <a:rPr lang="zh-CN" altLang="en-US" dirty="0"/>
              <a:t>方法中，词是原子性的符号</a:t>
            </a:r>
            <a:endParaRPr lang="en-US" altLang="zh-CN" dirty="0"/>
          </a:p>
          <a:p>
            <a:pPr marL="0" indent="0">
              <a:buNone/>
            </a:pPr>
            <a:endParaRPr lang="en-US" altLang="zh-CN" dirty="0"/>
          </a:p>
          <a:p>
            <a:endParaRPr lang="en-US" altLang="zh-CN" dirty="0"/>
          </a:p>
          <a:p>
            <a:r>
              <a:rPr lang="zh-CN" altLang="en-US" dirty="0"/>
              <a:t>在运算中一般表示为一个向量，一般称为</a:t>
            </a:r>
            <a:r>
              <a:rPr lang="en-US" altLang="zh-CN" dirty="0"/>
              <a:t>one-hot</a:t>
            </a:r>
            <a:r>
              <a:rPr lang="zh-CN" altLang="en-US" dirty="0"/>
              <a:t>表示</a:t>
            </a:r>
            <a:endParaRPr lang="en-US" altLang="zh-CN" dirty="0"/>
          </a:p>
          <a:p>
            <a:pPr lvl="1"/>
            <a:r>
              <a:rPr lang="zh-CN" altLang="en-US" dirty="0"/>
              <a:t>只有一个</a:t>
            </a:r>
            <a:r>
              <a:rPr lang="en-US" altLang="zh-CN" dirty="0"/>
              <a:t>1</a:t>
            </a:r>
            <a:r>
              <a:rPr lang="zh-CN" altLang="en-US" dirty="0"/>
              <a:t>，很多很多</a:t>
            </a:r>
            <a:r>
              <a:rPr lang="en-US" altLang="zh-CN" dirty="0"/>
              <a:t>0</a:t>
            </a:r>
          </a:p>
          <a:p>
            <a:endParaRPr lang="en-US" altLang="zh-CN" dirty="0"/>
          </a:p>
          <a:p>
            <a:r>
              <a:rPr lang="zh-CN" altLang="en-US" dirty="0"/>
              <a:t>问题：没有含义！</a:t>
            </a:r>
            <a:endParaRPr lang="en-US" altLang="zh-CN" dirty="0"/>
          </a:p>
          <a:p>
            <a:pPr lvl="1"/>
            <a:r>
              <a:rPr lang="zh-CN" altLang="en-US" dirty="0"/>
              <a:t>没有含义信息，词与词的计算是没有意义的</a:t>
            </a:r>
            <a:endParaRPr lang="en-US" altLang="zh-CN" dirty="0"/>
          </a:p>
          <a:p>
            <a:endParaRPr lang="en-US" altLang="zh-CN" dirty="0"/>
          </a:p>
          <a:p>
            <a:endParaRPr lang="en-US" altLang="zh-CN" dirty="0"/>
          </a:p>
          <a:p>
            <a:endParaRPr lang="en-US" altLang="zh-CN" dirty="0"/>
          </a:p>
        </p:txBody>
      </p:sp>
      <p:sp>
        <p:nvSpPr>
          <p:cNvPr id="2" name="标题 1"/>
          <p:cNvSpPr>
            <a:spLocks noGrp="1"/>
          </p:cNvSpPr>
          <p:nvPr>
            <p:ph type="title"/>
          </p:nvPr>
        </p:nvSpPr>
        <p:spPr/>
        <p:txBody>
          <a:bodyPr>
            <a:normAutofit fontScale="90000"/>
          </a:bodyPr>
          <a:lstStyle/>
          <a:p>
            <a:r>
              <a:rPr lang="zh-CN" altLang="en-US" dirty="0"/>
              <a:t>动机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9752" y="1556792"/>
            <a:ext cx="4010585" cy="323895"/>
          </a:xfrm>
          <a:prstGeom prst="rect">
            <a:avLst/>
          </a:prstGeom>
        </p:spPr>
      </p:pic>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b="45366"/>
          <a:stretch/>
        </p:blipFill>
        <p:spPr>
          <a:xfrm>
            <a:off x="755576" y="3573462"/>
            <a:ext cx="7954485" cy="56730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8944" y="5447725"/>
            <a:ext cx="7687748" cy="771633"/>
          </a:xfrm>
          <a:prstGeom prst="rect">
            <a:avLst/>
          </a:prstGeom>
        </p:spPr>
      </p:pic>
      <p:sp>
        <p:nvSpPr>
          <p:cNvPr id="7" name="灯片编号占位符 6"/>
          <p:cNvSpPr>
            <a:spLocks noGrp="1"/>
          </p:cNvSpPr>
          <p:nvPr>
            <p:ph type="sldNum" sz="quarter" idx="10"/>
          </p:nvPr>
        </p:nvSpPr>
        <p:spPr/>
        <p:txBody>
          <a:bodyPr/>
          <a:lstStyle/>
          <a:p>
            <a:fld id="{0C913308-F349-4B6D-A68A-DD1791B4A57B}" type="slidenum">
              <a:rPr lang="zh-CN" altLang="en-US" smtClean="0"/>
              <a:pPr/>
              <a:t>90</a:t>
            </a:fld>
            <a:r>
              <a:rPr lang="en-US" altLang="zh-CN"/>
              <a:t>/300</a:t>
            </a:r>
            <a:endParaRPr lang="zh-CN" altLang="en-US" dirty="0"/>
          </a:p>
        </p:txBody>
      </p:sp>
    </p:spTree>
    <p:extLst>
      <p:ext uri="{BB962C8B-B14F-4D97-AF65-F5344CB8AC3E}">
        <p14:creationId xmlns:p14="http://schemas.microsoft.com/office/powerpoint/2010/main" val="14506945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改进：使用共现矩阵</a:t>
            </a:r>
            <a:r>
              <a:rPr lang="en-US" altLang="zh-CN" dirty="0"/>
              <a:t>(co-occurrence matrix)</a:t>
            </a:r>
          </a:p>
          <a:p>
            <a:r>
              <a:rPr lang="zh-CN" altLang="en-US" dirty="0"/>
              <a:t>示例语料</a:t>
            </a:r>
            <a:endParaRPr lang="en-US" altLang="zh-CN" dirty="0"/>
          </a:p>
          <a:p>
            <a:pPr lvl="1"/>
            <a:r>
              <a:rPr lang="en-US" altLang="zh-CN" dirty="0"/>
              <a:t>I like deep learning.</a:t>
            </a:r>
          </a:p>
          <a:p>
            <a:pPr lvl="1"/>
            <a:r>
              <a:rPr lang="en-US" altLang="zh-CN" dirty="0"/>
              <a:t>I like NLP.</a:t>
            </a:r>
          </a:p>
          <a:p>
            <a:pPr lvl="1"/>
            <a:r>
              <a:rPr lang="en-US" altLang="zh-CN" dirty="0"/>
              <a:t>I enjoy flying.</a:t>
            </a:r>
          </a:p>
          <a:p>
            <a:pPr marL="0" indent="0">
              <a:buNone/>
            </a:pPr>
            <a:endParaRPr lang="zh-CN" altLang="en-US" dirty="0"/>
          </a:p>
        </p:txBody>
      </p:sp>
      <p:sp>
        <p:nvSpPr>
          <p:cNvPr id="3" name="标题 2"/>
          <p:cNvSpPr>
            <a:spLocks noGrp="1"/>
          </p:cNvSpPr>
          <p:nvPr>
            <p:ph type="title"/>
          </p:nvPr>
        </p:nvSpPr>
        <p:spPr/>
        <p:txBody>
          <a:bodyPr>
            <a:normAutofit fontScale="90000"/>
          </a:bodyPr>
          <a:lstStyle/>
          <a:p>
            <a:r>
              <a:rPr lang="zh-CN" altLang="en-US" dirty="0"/>
              <a:t>动机</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645" y="3251453"/>
            <a:ext cx="7001852" cy="3381847"/>
          </a:xfrm>
          <a:prstGeom prst="rect">
            <a:avLst/>
          </a:prstGeom>
        </p:spPr>
      </p:pic>
      <p:sp>
        <p:nvSpPr>
          <p:cNvPr id="4" name="灯片编号占位符 3"/>
          <p:cNvSpPr>
            <a:spLocks noGrp="1"/>
          </p:cNvSpPr>
          <p:nvPr>
            <p:ph type="sldNum" sz="quarter" idx="10"/>
          </p:nvPr>
        </p:nvSpPr>
        <p:spPr/>
        <p:txBody>
          <a:bodyPr/>
          <a:lstStyle/>
          <a:p>
            <a:fld id="{0C913308-F349-4B6D-A68A-DD1791B4A57B}" type="slidenum">
              <a:rPr lang="zh-CN" altLang="en-US" smtClean="0"/>
              <a:pPr/>
              <a:t>91</a:t>
            </a:fld>
            <a:r>
              <a:rPr lang="en-US" altLang="zh-CN"/>
              <a:t>/300</a:t>
            </a:r>
            <a:endParaRPr lang="zh-CN" altLang="en-US" dirty="0"/>
          </a:p>
        </p:txBody>
      </p:sp>
    </p:spTree>
    <p:extLst>
      <p:ext uri="{BB962C8B-B14F-4D97-AF65-F5344CB8AC3E}">
        <p14:creationId xmlns:p14="http://schemas.microsoft.com/office/powerpoint/2010/main" val="21667422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a:t>改进：共现矩阵</a:t>
            </a:r>
            <a:r>
              <a:rPr lang="en-US" altLang="zh-CN"/>
              <a:t>(co-occurrence matrix)</a:t>
            </a:r>
          </a:p>
          <a:p>
            <a:endParaRPr lang="en-US" altLang="zh-CN"/>
          </a:p>
          <a:p>
            <a:r>
              <a:rPr lang="zh-CN" altLang="en-US"/>
              <a:t>问题</a:t>
            </a:r>
            <a:endParaRPr lang="en-US" altLang="zh-CN"/>
          </a:p>
          <a:p>
            <a:pPr lvl="1"/>
            <a:r>
              <a:rPr lang="zh-CN" altLang="en-US"/>
              <a:t>随词典大小增大而增大</a:t>
            </a:r>
            <a:endParaRPr lang="en-US" altLang="zh-CN"/>
          </a:p>
          <a:p>
            <a:pPr lvl="1"/>
            <a:r>
              <a:rPr lang="zh-CN" altLang="en-US"/>
              <a:t>高维度：需要大量存储空间</a:t>
            </a:r>
            <a:endParaRPr lang="en-US" altLang="zh-CN"/>
          </a:p>
          <a:p>
            <a:pPr lvl="1"/>
            <a:r>
              <a:rPr lang="zh-CN" altLang="en-US"/>
              <a:t>后续的分类模型会有数据稀疏问题</a:t>
            </a:r>
            <a:r>
              <a:rPr lang="en-US" altLang="zh-CN"/>
              <a:t>(data sparsity)</a:t>
            </a:r>
          </a:p>
          <a:p>
            <a:endParaRPr lang="en-US" altLang="zh-CN"/>
          </a:p>
          <a:p>
            <a:r>
              <a:rPr lang="zh-CN" altLang="en-US"/>
              <a:t>模型不强健</a:t>
            </a:r>
            <a:r>
              <a:rPr lang="en-US" altLang="zh-CN"/>
              <a:t>(robust)</a:t>
            </a:r>
          </a:p>
          <a:p>
            <a:endParaRPr lang="en-US" altLang="zh-CN"/>
          </a:p>
          <a:p>
            <a:r>
              <a:rPr lang="zh-CN" altLang="en-US"/>
              <a:t>如何解决这个问题？</a:t>
            </a:r>
            <a:endParaRPr lang="en-US" altLang="zh-CN"/>
          </a:p>
          <a:p>
            <a:endParaRPr lang="en-US" altLang="zh-CN"/>
          </a:p>
          <a:p>
            <a:pPr lvl="1"/>
            <a:endParaRPr lang="en-US" altLang="zh-CN" dirty="0"/>
          </a:p>
        </p:txBody>
      </p:sp>
      <p:sp>
        <p:nvSpPr>
          <p:cNvPr id="2" name="标题 1"/>
          <p:cNvSpPr>
            <a:spLocks noGrp="1"/>
          </p:cNvSpPr>
          <p:nvPr>
            <p:ph type="title"/>
          </p:nvPr>
        </p:nvSpPr>
        <p:spPr/>
        <p:txBody>
          <a:bodyPr>
            <a:normAutofit fontScale="90000"/>
          </a:bodyPr>
          <a:lstStyle/>
          <a:p>
            <a:r>
              <a:rPr lang="zh-CN" altLang="en-US"/>
              <a:t>动机</a:t>
            </a:r>
            <a:endParaRPr lang="zh-CN" altLang="en-US" dirty="0"/>
          </a:p>
        </p:txBody>
      </p:sp>
      <p:sp>
        <p:nvSpPr>
          <p:cNvPr id="4" name="灯片编号占位符 3"/>
          <p:cNvSpPr>
            <a:spLocks noGrp="1"/>
          </p:cNvSpPr>
          <p:nvPr>
            <p:ph type="sldNum" sz="quarter" idx="10"/>
          </p:nvPr>
        </p:nvSpPr>
        <p:spPr/>
        <p:txBody>
          <a:bodyPr/>
          <a:lstStyle/>
          <a:p>
            <a:fld id="{0C913308-F349-4B6D-A68A-DD1791B4A57B}" type="slidenum">
              <a:rPr lang="zh-CN" altLang="en-US" smtClean="0"/>
              <a:pPr/>
              <a:t>92</a:t>
            </a:fld>
            <a:r>
              <a:rPr lang="en-US" altLang="zh-CN"/>
              <a:t>/300</a:t>
            </a:r>
            <a:endParaRPr lang="zh-CN" altLang="en-US" dirty="0"/>
          </a:p>
        </p:txBody>
      </p:sp>
    </p:spTree>
    <p:extLst>
      <p:ext uri="{BB962C8B-B14F-4D97-AF65-F5344CB8AC3E}">
        <p14:creationId xmlns:p14="http://schemas.microsoft.com/office/powerpoint/2010/main" val="24888033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词向量：使用低维向量来表示一个词</a:t>
            </a:r>
            <a:endParaRPr lang="en-US" altLang="zh-CN" dirty="0"/>
          </a:p>
          <a:p>
            <a:endParaRPr lang="en-US" altLang="zh-CN" dirty="0"/>
          </a:p>
          <a:p>
            <a:r>
              <a:rPr lang="zh-CN" altLang="en-US" dirty="0"/>
              <a:t>用固定大小且较少的维度来存储“大多数”重要的信息</a:t>
            </a:r>
            <a:endParaRPr lang="en-US" altLang="zh-CN" dirty="0"/>
          </a:p>
          <a:p>
            <a:pPr lvl="1"/>
            <a:r>
              <a:rPr lang="zh-CN" altLang="en-US" dirty="0"/>
              <a:t>通常在</a:t>
            </a:r>
            <a:r>
              <a:rPr lang="en-US" altLang="zh-CN" dirty="0"/>
              <a:t>25-1000</a:t>
            </a:r>
            <a:r>
              <a:rPr lang="zh-CN" altLang="en-US" dirty="0"/>
              <a:t>维</a:t>
            </a:r>
            <a:endParaRPr lang="en-US" altLang="zh-CN" dirty="0"/>
          </a:p>
          <a:p>
            <a:pPr lvl="1"/>
            <a:endParaRPr lang="en-US" altLang="zh-CN" dirty="0"/>
          </a:p>
          <a:p>
            <a:r>
              <a:rPr lang="zh-CN" altLang="en-US" dirty="0"/>
              <a:t>向量是密集的</a:t>
            </a:r>
            <a:endParaRPr lang="en-US" altLang="zh-CN" dirty="0"/>
          </a:p>
          <a:p>
            <a:endParaRPr lang="en-US" altLang="zh-CN" dirty="0"/>
          </a:p>
          <a:p>
            <a:r>
              <a:rPr lang="zh-CN" altLang="en-US" dirty="0"/>
              <a:t>如何缩减维度？</a:t>
            </a:r>
            <a:endParaRPr lang="en-US" altLang="zh-CN" dirty="0"/>
          </a:p>
          <a:p>
            <a:pPr lvl="1"/>
            <a:r>
              <a:rPr lang="zh-CN" altLang="en-US" dirty="0"/>
              <a:t>不同的方法会产生不同类别的词向量</a:t>
            </a:r>
            <a:endParaRPr lang="en-US" altLang="zh-CN" dirty="0"/>
          </a:p>
          <a:p>
            <a:pPr lvl="1"/>
            <a:r>
              <a:rPr lang="en-US" altLang="zh-CN" dirty="0"/>
              <a:t>word2vec</a:t>
            </a:r>
            <a:r>
              <a:rPr lang="zh-CN" altLang="en-US" dirty="0"/>
              <a:t>，</a:t>
            </a:r>
            <a:r>
              <a:rPr lang="en-US" altLang="zh-CN" dirty="0"/>
              <a:t>CBOW</a:t>
            </a:r>
            <a:r>
              <a:rPr lang="zh-CN" altLang="en-US" dirty="0"/>
              <a:t>，</a:t>
            </a:r>
            <a:r>
              <a:rPr lang="en-US" altLang="zh-CN" dirty="0" err="1"/>
              <a:t>GloVe</a:t>
            </a:r>
            <a:r>
              <a:rPr lang="zh-CN" altLang="en-US" dirty="0"/>
              <a:t>等</a:t>
            </a:r>
          </a:p>
        </p:txBody>
      </p:sp>
      <p:sp>
        <p:nvSpPr>
          <p:cNvPr id="2" name="标题 1"/>
          <p:cNvSpPr>
            <a:spLocks noGrp="1"/>
          </p:cNvSpPr>
          <p:nvPr>
            <p:ph type="title"/>
          </p:nvPr>
        </p:nvSpPr>
        <p:spPr/>
        <p:txBody>
          <a:bodyPr>
            <a:normAutofit fontScale="90000"/>
          </a:bodyPr>
          <a:lstStyle/>
          <a:p>
            <a:r>
              <a:rPr lang="zh-CN" altLang="en-US"/>
              <a:t>解决方案</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93</a:t>
            </a:fld>
            <a:r>
              <a:rPr lang="en-US" altLang="zh-CN"/>
              <a:t>/300</a:t>
            </a:r>
            <a:endParaRPr lang="zh-CN" altLang="en-US" dirty="0"/>
          </a:p>
        </p:txBody>
      </p:sp>
    </p:spTree>
    <p:extLst>
      <p:ext uri="{BB962C8B-B14F-4D97-AF65-F5344CB8AC3E}">
        <p14:creationId xmlns:p14="http://schemas.microsoft.com/office/powerpoint/2010/main" val="260783931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lang="zh-CN" altLang="en-US" dirty="0"/>
              <a:t>主要思想</a:t>
            </a:r>
            <a:endParaRPr lang="en-US" altLang="zh-CN" dirty="0"/>
          </a:p>
          <a:p>
            <a:pPr lvl="1"/>
            <a:r>
              <a:rPr lang="zh-CN" altLang="en-US" dirty="0"/>
              <a:t>预测每个词的周围词</a:t>
            </a:r>
            <a:endParaRPr lang="en-US" altLang="zh-CN" dirty="0"/>
          </a:p>
          <a:p>
            <a:pPr lvl="1"/>
            <a:r>
              <a:rPr lang="zh-CN" altLang="en-US" dirty="0"/>
              <a:t>而不是直接计数共现信息</a:t>
            </a:r>
            <a:endParaRPr lang="en-US" altLang="zh-CN" dirty="0"/>
          </a:p>
          <a:p>
            <a:endParaRPr lang="en-US" altLang="zh-CN" dirty="0"/>
          </a:p>
          <a:p>
            <a:endParaRPr lang="en-US" altLang="zh-CN" dirty="0"/>
          </a:p>
          <a:p>
            <a:r>
              <a:rPr lang="en-US" altLang="zh-CN" dirty="0"/>
              <a:t>Word2Vec</a:t>
            </a:r>
            <a:r>
              <a:rPr lang="zh-CN" altLang="en-US" dirty="0"/>
              <a:t>和</a:t>
            </a:r>
            <a:r>
              <a:rPr lang="en-US" altLang="zh-CN" dirty="0" err="1"/>
              <a:t>GloVe</a:t>
            </a:r>
            <a:r>
              <a:rPr lang="zh-CN" altLang="en-US" dirty="0"/>
              <a:t>的思路很相似</a:t>
            </a:r>
            <a:endParaRPr lang="en-US" altLang="zh-CN" dirty="0"/>
          </a:p>
          <a:p>
            <a:pPr lvl="1"/>
            <a:r>
              <a:rPr lang="en-US" altLang="zh-CN" dirty="0"/>
              <a:t>Glove: Global Vectors for Word Representation</a:t>
            </a:r>
          </a:p>
          <a:p>
            <a:pPr lvl="2"/>
            <a:r>
              <a:rPr lang="en-US" altLang="zh-CN" dirty="0"/>
              <a:t>Pennington et al. 2014 and Levy and Goldberg 2014</a:t>
            </a:r>
          </a:p>
          <a:p>
            <a:pPr lvl="1"/>
            <a:r>
              <a:rPr lang="zh-CN" altLang="en-US" dirty="0"/>
              <a:t>更快</a:t>
            </a:r>
            <a:endParaRPr lang="en-US" altLang="zh-CN" dirty="0"/>
          </a:p>
          <a:p>
            <a:pPr lvl="1"/>
            <a:r>
              <a:rPr lang="zh-CN" altLang="en-US" dirty="0"/>
              <a:t>易于合入新的句子</a:t>
            </a:r>
            <a:r>
              <a:rPr lang="en-US" altLang="zh-CN" dirty="0"/>
              <a:t>/</a:t>
            </a:r>
            <a:r>
              <a:rPr lang="zh-CN" altLang="en-US" dirty="0"/>
              <a:t>文章或增大词典</a:t>
            </a:r>
          </a:p>
        </p:txBody>
      </p:sp>
      <p:sp>
        <p:nvSpPr>
          <p:cNvPr id="2" name="标题 1"/>
          <p:cNvSpPr>
            <a:spLocks noGrp="1"/>
          </p:cNvSpPr>
          <p:nvPr>
            <p:ph type="title"/>
          </p:nvPr>
        </p:nvSpPr>
        <p:spPr/>
        <p:txBody>
          <a:bodyPr>
            <a:normAutofit fontScale="90000"/>
          </a:bodyPr>
          <a:lstStyle/>
          <a:p>
            <a:r>
              <a:rPr lang="en-US" altLang="zh-CN"/>
              <a:t>Word2Vec</a:t>
            </a:r>
            <a:r>
              <a:rPr lang="zh-CN" altLang="en-US"/>
              <a:t>：思路</a:t>
            </a:r>
            <a:endParaRPr lang="zh-CN" altLang="en-US" dirty="0"/>
          </a:p>
        </p:txBody>
      </p:sp>
      <p:sp>
        <p:nvSpPr>
          <p:cNvPr id="5" name="灯片编号占位符 4"/>
          <p:cNvSpPr>
            <a:spLocks noGrp="1"/>
          </p:cNvSpPr>
          <p:nvPr>
            <p:ph type="sldNum" sz="quarter" idx="10"/>
          </p:nvPr>
        </p:nvSpPr>
        <p:spPr/>
        <p:txBody>
          <a:bodyPr/>
          <a:lstStyle/>
          <a:p>
            <a:fld id="{0C913308-F349-4B6D-A68A-DD1791B4A57B}" type="slidenum">
              <a:rPr lang="zh-CN" altLang="en-US" smtClean="0"/>
              <a:pPr/>
              <a:t>94</a:t>
            </a:fld>
            <a:r>
              <a:rPr lang="en-US" altLang="zh-CN"/>
              <a:t>/300</a:t>
            </a:r>
            <a:endParaRPr lang="zh-CN" altLang="en-US" dirty="0"/>
          </a:p>
        </p:txBody>
      </p:sp>
    </p:spTree>
    <p:extLst>
      <p:ext uri="{BB962C8B-B14F-4D97-AF65-F5344CB8AC3E}">
        <p14:creationId xmlns:p14="http://schemas.microsoft.com/office/powerpoint/2010/main" val="8837105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预测每个词周围窗口为</a:t>
                </a:r>
                <a:r>
                  <a:rPr lang="en-US" altLang="zh-CN" dirty="0"/>
                  <a:t>m</a:t>
                </a:r>
                <a:r>
                  <a:rPr lang="zh-CN" altLang="en-US" dirty="0"/>
                  <a:t>内的词</a:t>
                </a:r>
                <a:endParaRPr lang="en-US" altLang="zh-CN" dirty="0"/>
              </a:p>
              <a:p>
                <a:endParaRPr lang="en-US" altLang="zh-CN" dirty="0"/>
              </a:p>
              <a:p>
                <a:r>
                  <a:rPr lang="zh-CN" altLang="en-US" dirty="0"/>
                  <a:t>目标函数</a:t>
                </a:r>
                <a:r>
                  <a:rPr lang="en-US" altLang="zh-CN" dirty="0"/>
                  <a:t>:</a:t>
                </a:r>
              </a:p>
              <a:p>
                <a:pPr lvl="1"/>
                <a:r>
                  <a:rPr lang="zh-CN" altLang="en-US" dirty="0"/>
                  <a:t>给定一个词，最大化 大小为</a:t>
                </a:r>
                <a:r>
                  <a:rPr lang="en-US" altLang="zh-CN" dirty="0"/>
                  <a:t>m</a:t>
                </a:r>
                <a:r>
                  <a:rPr lang="zh-CN" altLang="en-US" dirty="0"/>
                  <a:t>内的窗口内的 词的概率</a:t>
                </a:r>
                <a:endParaRPr lang="en-US" altLang="zh-CN" dirty="0"/>
              </a:p>
              <a:p>
                <a:pPr lvl="1"/>
                <a:endParaRPr lang="en-US" altLang="zh-CN" dirty="0"/>
              </a:p>
              <a:p>
                <a:pPr lvl="1"/>
                <a:endParaRPr lang="en-US" altLang="zh-CN" dirty="0"/>
              </a:p>
              <a:p>
                <a:pPr lvl="1"/>
                <a:endParaRPr lang="en-US" altLang="zh-CN" dirty="0"/>
              </a:p>
              <a:p>
                <a:pPr marL="457200" lvl="1" indent="0">
                  <a:buNone/>
                </a:pPr>
                <a:endParaRPr lang="en-US" altLang="zh-CN" dirty="0"/>
              </a:p>
              <a:p>
                <a:pPr lvl="1"/>
                <a14:m>
                  <m:oMath xmlns:m="http://schemas.openxmlformats.org/officeDocument/2006/math">
                    <m:r>
                      <a:rPr lang="en-US" altLang="zh-CN" b="0" i="1" smtClean="0">
                        <a:latin typeface="Cambria Math" panose="02040503050406030204" pitchFamily="18" charset="0"/>
                      </a:rPr>
                      <m:t>𝜃</m:t>
                    </m:r>
                  </m:oMath>
                </a14:m>
                <a:r>
                  <a:rPr lang="zh-CN" altLang="en-US" dirty="0"/>
                  <a:t>是我们要优化的参数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494" t="-869"/>
                </a:stretch>
              </a:blipFill>
            </p:spPr>
            <p:txBody>
              <a:bodyPr/>
              <a:lstStyle/>
              <a:p>
                <a:r>
                  <a:rPr lang="zh-CN" altLang="en-US">
                    <a:noFill/>
                  </a:rPr>
                  <a:t> </a:t>
                </a:r>
              </a:p>
            </p:txBody>
          </p:sp>
        </mc:Fallback>
      </mc:AlternateContent>
      <p:sp>
        <p:nvSpPr>
          <p:cNvPr id="2" name="标题 1"/>
          <p:cNvSpPr>
            <a:spLocks noGrp="1"/>
          </p:cNvSpPr>
          <p:nvPr>
            <p:ph type="title"/>
          </p:nvPr>
        </p:nvSpPr>
        <p:spPr/>
        <p:txBody>
          <a:bodyPr>
            <a:normAutofit fontScale="90000"/>
          </a:bodyPr>
          <a:lstStyle/>
          <a:p>
            <a:r>
              <a:rPr lang="en-US" altLang="zh-CN" dirty="0"/>
              <a:t>Word2Vec</a:t>
            </a:r>
            <a:r>
              <a:rPr lang="zh-CN" altLang="en-US" dirty="0"/>
              <a:t>：细节</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3212976"/>
            <a:ext cx="6042580" cy="1224456"/>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95</a:t>
            </a:fld>
            <a:r>
              <a:rPr lang="en-US" altLang="zh-CN"/>
              <a:t>/300</a:t>
            </a:r>
            <a:endParaRPr lang="zh-CN" altLang="en-US" dirty="0"/>
          </a:p>
        </p:txBody>
      </p:sp>
    </p:spTree>
    <p:extLst>
      <p:ext uri="{BB962C8B-B14F-4D97-AF65-F5344CB8AC3E}">
        <p14:creationId xmlns:p14="http://schemas.microsoft.com/office/powerpoint/2010/main" val="24237073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我们需要最优化我们的目标</a:t>
            </a:r>
            <a:r>
              <a:rPr lang="en-US" altLang="zh-CN" dirty="0"/>
              <a:t>/</a:t>
            </a:r>
            <a:r>
              <a:rPr lang="zh-CN" altLang="en-US" dirty="0"/>
              <a:t>代价函数</a:t>
            </a:r>
            <a:endParaRPr lang="en-US" altLang="zh-CN" dirty="0"/>
          </a:p>
          <a:p>
            <a:pPr lvl="1"/>
            <a:r>
              <a:rPr lang="zh-CN" altLang="en-US" dirty="0"/>
              <a:t>对于该问题要最小化</a:t>
            </a:r>
            <a:endParaRPr lang="en-US" altLang="zh-CN" dirty="0"/>
          </a:p>
          <a:p>
            <a:pPr lvl="1"/>
            <a:r>
              <a:rPr lang="zh-CN" altLang="en-US" dirty="0"/>
              <a:t>最小化→梯度下降法</a:t>
            </a:r>
            <a:endParaRPr lang="en-US" altLang="zh-CN" dirty="0"/>
          </a:p>
          <a:p>
            <a:r>
              <a:rPr lang="zh-CN" altLang="en-US" dirty="0"/>
              <a:t>例子</a:t>
            </a:r>
            <a:endParaRPr lang="en-US" altLang="zh-CN" dirty="0"/>
          </a:p>
          <a:p>
            <a:endParaRPr lang="zh-CN" altLang="en-US" dirty="0"/>
          </a:p>
        </p:txBody>
      </p:sp>
      <p:sp>
        <p:nvSpPr>
          <p:cNvPr id="2" name="标题 1"/>
          <p:cNvSpPr>
            <a:spLocks noGrp="1"/>
          </p:cNvSpPr>
          <p:nvPr>
            <p:ph type="title"/>
          </p:nvPr>
        </p:nvSpPr>
        <p:spPr/>
        <p:txBody>
          <a:bodyPr>
            <a:normAutofit fontScale="90000"/>
          </a:bodyPr>
          <a:lstStyle/>
          <a:p>
            <a:r>
              <a:rPr lang="en-US" altLang="zh-CN" dirty="0"/>
              <a:t>Word2Vec</a:t>
            </a:r>
            <a:r>
              <a:rPr lang="zh-CN" altLang="en-US" dirty="0"/>
              <a:t>：参数更新</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6474" y="1688187"/>
            <a:ext cx="3143136" cy="2416582"/>
          </a:xfrm>
          <a:prstGeom prst="rect">
            <a:avLst/>
          </a:prstGeom>
        </p:spPr>
      </p:pic>
      <p:grpSp>
        <p:nvGrpSpPr>
          <p:cNvPr id="4" name="组合 3"/>
          <p:cNvGrpSpPr/>
          <p:nvPr/>
        </p:nvGrpSpPr>
        <p:grpSpPr>
          <a:xfrm>
            <a:off x="668138" y="2896478"/>
            <a:ext cx="4839062" cy="3460231"/>
            <a:chOff x="668138" y="2896478"/>
            <a:chExt cx="4839062" cy="3460231"/>
          </a:xfrm>
        </p:grpSpPr>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138" y="3634736"/>
              <a:ext cx="4839062" cy="272197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867" y="2896478"/>
              <a:ext cx="4363059" cy="914528"/>
            </a:xfrm>
            <a:prstGeom prst="rect">
              <a:avLst/>
            </a:prstGeom>
          </p:spPr>
        </p:pic>
      </p:grpSp>
      <p:sp>
        <p:nvSpPr>
          <p:cNvPr id="8" name="灯片编号占位符 7"/>
          <p:cNvSpPr>
            <a:spLocks noGrp="1"/>
          </p:cNvSpPr>
          <p:nvPr>
            <p:ph type="sldNum" sz="quarter" idx="10"/>
          </p:nvPr>
        </p:nvSpPr>
        <p:spPr/>
        <p:txBody>
          <a:bodyPr/>
          <a:lstStyle/>
          <a:p>
            <a:fld id="{0C913308-F349-4B6D-A68A-DD1791B4A57B}" type="slidenum">
              <a:rPr lang="zh-CN" altLang="en-US" smtClean="0"/>
              <a:pPr/>
              <a:t>96</a:t>
            </a:fld>
            <a:r>
              <a:rPr lang="en-US" altLang="zh-CN"/>
              <a:t>/300</a:t>
            </a:r>
            <a:endParaRPr lang="zh-CN" altLang="en-US" dirty="0"/>
          </a:p>
        </p:txBody>
      </p:sp>
    </p:spTree>
    <p:extLst>
      <p:ext uri="{BB962C8B-B14F-4D97-AF65-F5344CB8AC3E}">
        <p14:creationId xmlns:p14="http://schemas.microsoft.com/office/powerpoint/2010/main" val="151224799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p:cNvSpPr>
            <a:spLocks noGrp="1"/>
          </p:cNvSpPr>
          <p:nvPr>
            <p:ph idx="1"/>
          </p:nvPr>
        </p:nvSpPr>
        <p:spPr/>
        <p:txBody>
          <a:bodyPr/>
          <a:lstStyle/>
          <a:p>
            <a:r>
              <a:rPr lang="zh-CN" altLang="en-US" dirty="0"/>
              <a:t>梯度下降法的直观表示</a:t>
            </a:r>
            <a:endParaRPr lang="en-US" altLang="zh-CN" dirty="0"/>
          </a:p>
          <a:p>
            <a:endParaRPr lang="en-US" altLang="zh-CN" dirty="0"/>
          </a:p>
          <a:p>
            <a:r>
              <a:rPr lang="zh-CN" altLang="en-US" dirty="0"/>
              <a:t>对于一个简单的两个参数的凸函数</a:t>
            </a:r>
            <a:endParaRPr lang="en-US" altLang="zh-CN" dirty="0"/>
          </a:p>
          <a:p>
            <a:r>
              <a:rPr lang="zh-CN" altLang="en-US" dirty="0"/>
              <a:t>轮廓线表示目标函数的不同值</a:t>
            </a:r>
          </a:p>
        </p:txBody>
      </p:sp>
      <p:sp>
        <p:nvSpPr>
          <p:cNvPr id="7" name="标题 6"/>
          <p:cNvSpPr>
            <a:spLocks noGrp="1"/>
          </p:cNvSpPr>
          <p:nvPr>
            <p:ph type="title"/>
          </p:nvPr>
        </p:nvSpPr>
        <p:spPr/>
        <p:txBody>
          <a:bodyPr>
            <a:normAutofit fontScale="90000"/>
          </a:bodyPr>
          <a:lstStyle/>
          <a:p>
            <a:r>
              <a:rPr lang="en-US" altLang="zh-CN" dirty="0"/>
              <a:t>Word2Vec</a:t>
            </a:r>
            <a:r>
              <a:rPr lang="zh-CN" altLang="en-US" dirty="0"/>
              <a:t>：参数更新</a:t>
            </a:r>
          </a:p>
        </p:txBody>
      </p:sp>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3581" y="3341455"/>
            <a:ext cx="3486637" cy="3324689"/>
          </a:xfrm>
          <a:prstGeom prst="rect">
            <a:avLst/>
          </a:prstGeom>
        </p:spPr>
      </p:pic>
      <p:sp>
        <p:nvSpPr>
          <p:cNvPr id="2" name="灯片编号占位符 1"/>
          <p:cNvSpPr>
            <a:spLocks noGrp="1"/>
          </p:cNvSpPr>
          <p:nvPr>
            <p:ph type="sldNum" sz="quarter" idx="10"/>
          </p:nvPr>
        </p:nvSpPr>
        <p:spPr/>
        <p:txBody>
          <a:bodyPr/>
          <a:lstStyle/>
          <a:p>
            <a:fld id="{0C913308-F349-4B6D-A68A-DD1791B4A57B}" type="slidenum">
              <a:rPr lang="zh-CN" altLang="en-US" smtClean="0"/>
              <a:pPr/>
              <a:t>97</a:t>
            </a:fld>
            <a:r>
              <a:rPr lang="en-US" altLang="zh-CN"/>
              <a:t>/300</a:t>
            </a:r>
            <a:endParaRPr lang="zh-CN" altLang="en-US" dirty="0"/>
          </a:p>
        </p:txBody>
      </p:sp>
    </p:spTree>
    <p:extLst>
      <p:ext uri="{BB962C8B-B14F-4D97-AF65-F5344CB8AC3E}">
        <p14:creationId xmlns:p14="http://schemas.microsoft.com/office/powerpoint/2010/main" val="233706810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词向量</a:t>
            </a:r>
            <a:r>
              <a:rPr lang="zh-CN" altLang="en-US" b="1" dirty="0"/>
              <a:t>非常善于</a:t>
            </a:r>
            <a:r>
              <a:rPr lang="zh-CN" altLang="en-US" dirty="0"/>
              <a:t>编码相似性</a:t>
            </a:r>
            <a:endParaRPr lang="en-US" altLang="zh-CN" dirty="0"/>
          </a:p>
          <a:p>
            <a:pPr lvl="1"/>
            <a:r>
              <a:rPr lang="zh-CN" altLang="en-US" dirty="0"/>
              <a:t>相似性检验可以直接通过在词向量空间中进行向量相减完成</a:t>
            </a:r>
            <a:endParaRPr lang="en-US" altLang="zh-CN" dirty="0"/>
          </a:p>
          <a:p>
            <a:pPr lvl="1"/>
            <a:r>
              <a:rPr lang="zh-CN" altLang="en-US" dirty="0"/>
              <a:t>结果也不错</a:t>
            </a:r>
            <a:endParaRPr lang="en-US" altLang="zh-CN" dirty="0"/>
          </a:p>
          <a:p>
            <a:endParaRPr lang="en-US" altLang="zh-CN" dirty="0"/>
          </a:p>
          <a:p>
            <a:r>
              <a:rPr lang="zh-CN" altLang="en-US" dirty="0"/>
              <a:t>语法</a:t>
            </a:r>
            <a:endParaRPr lang="en-US" altLang="zh-CN" dirty="0"/>
          </a:p>
          <a:p>
            <a:pPr lvl="1"/>
            <a:r>
              <a:rPr lang="zh-CN" altLang="en-US" dirty="0"/>
              <a:t>对于动词和形容词变化也类似</a:t>
            </a:r>
            <a:endParaRPr lang="en-US" altLang="zh-CN" dirty="0"/>
          </a:p>
          <a:p>
            <a:endParaRPr lang="en-US" altLang="zh-CN" dirty="0"/>
          </a:p>
          <a:p>
            <a:r>
              <a:rPr lang="zh-CN" altLang="en-US" dirty="0"/>
              <a:t>语义</a:t>
            </a:r>
            <a:r>
              <a:rPr lang="en-US" altLang="zh-CN" dirty="0"/>
              <a:t>(</a:t>
            </a:r>
            <a:r>
              <a:rPr lang="en-US" altLang="zh-CN" dirty="0" err="1"/>
              <a:t>Semeval</a:t>
            </a:r>
            <a:r>
              <a:rPr lang="en-US" altLang="zh-CN" dirty="0"/>
              <a:t> 2012 task 2)</a:t>
            </a:r>
          </a:p>
          <a:p>
            <a:pPr lvl="1"/>
            <a:endParaRPr lang="zh-CN" altLang="en-US" dirty="0"/>
          </a:p>
        </p:txBody>
      </p:sp>
      <p:sp>
        <p:nvSpPr>
          <p:cNvPr id="2" name="标题 1"/>
          <p:cNvSpPr>
            <a:spLocks noGrp="1"/>
          </p:cNvSpPr>
          <p:nvPr>
            <p:ph type="title"/>
          </p:nvPr>
        </p:nvSpPr>
        <p:spPr/>
        <p:txBody>
          <a:bodyPr>
            <a:normAutofit fontScale="90000"/>
          </a:bodyPr>
          <a:lstStyle/>
          <a:p>
            <a:r>
              <a:rPr lang="zh-CN" altLang="en-US" dirty="0"/>
              <a:t>词向量：特点</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5383" y="2780928"/>
            <a:ext cx="4972744" cy="590632"/>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0374" y="5077903"/>
            <a:ext cx="3591426" cy="828791"/>
          </a:xfrm>
          <a:prstGeom prst="rect">
            <a:avLst/>
          </a:prstGeom>
        </p:spPr>
      </p:pic>
      <p:sp>
        <p:nvSpPr>
          <p:cNvPr id="6" name="灯片编号占位符 5"/>
          <p:cNvSpPr>
            <a:spLocks noGrp="1"/>
          </p:cNvSpPr>
          <p:nvPr>
            <p:ph type="sldNum" sz="quarter" idx="10"/>
          </p:nvPr>
        </p:nvSpPr>
        <p:spPr/>
        <p:txBody>
          <a:bodyPr/>
          <a:lstStyle/>
          <a:p>
            <a:fld id="{0C913308-F349-4B6D-A68A-DD1791B4A57B}" type="slidenum">
              <a:rPr lang="zh-CN" altLang="en-US" smtClean="0"/>
              <a:pPr/>
              <a:t>98</a:t>
            </a:fld>
            <a:r>
              <a:rPr lang="en-US" altLang="zh-CN"/>
              <a:t>/300</a:t>
            </a:r>
            <a:endParaRPr lang="zh-CN" altLang="en-US" dirty="0"/>
          </a:p>
        </p:txBody>
      </p:sp>
    </p:spTree>
    <p:extLst>
      <p:ext uri="{BB962C8B-B14F-4D97-AF65-F5344CB8AC3E}">
        <p14:creationId xmlns:p14="http://schemas.microsoft.com/office/powerpoint/2010/main" val="165517718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dirty="0"/>
              <a:t>词向量间有线性关系</a:t>
            </a:r>
            <a:r>
              <a:rPr lang="en-US" altLang="zh-CN" dirty="0"/>
              <a:t>[</a:t>
            </a:r>
            <a:r>
              <a:rPr lang="en-US" altLang="zh-CN" dirty="0" err="1"/>
              <a:t>Mikolov</a:t>
            </a:r>
            <a:r>
              <a:rPr lang="en-US" altLang="zh-CN" dirty="0"/>
              <a:t> et al., 2014]</a:t>
            </a:r>
          </a:p>
          <a:p>
            <a:endParaRPr lang="zh-CN" altLang="en-US" dirty="0"/>
          </a:p>
        </p:txBody>
      </p:sp>
      <p:sp>
        <p:nvSpPr>
          <p:cNvPr id="2" name="标题 1"/>
          <p:cNvSpPr>
            <a:spLocks noGrp="1"/>
          </p:cNvSpPr>
          <p:nvPr>
            <p:ph type="title"/>
          </p:nvPr>
        </p:nvSpPr>
        <p:spPr/>
        <p:txBody>
          <a:bodyPr>
            <a:normAutofit fontScale="90000"/>
          </a:bodyPr>
          <a:lstStyle/>
          <a:p>
            <a:r>
              <a:rPr lang="en-US" altLang="zh-CN" dirty="0"/>
              <a:t>Word2Vec</a:t>
            </a:r>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2334907"/>
            <a:ext cx="7830643" cy="4372585"/>
          </a:xfrm>
          <a:prstGeom prst="rect">
            <a:avLst/>
          </a:prstGeom>
        </p:spPr>
      </p:pic>
      <p:sp>
        <p:nvSpPr>
          <p:cNvPr id="5" name="灯片编号占位符 4"/>
          <p:cNvSpPr>
            <a:spLocks noGrp="1"/>
          </p:cNvSpPr>
          <p:nvPr>
            <p:ph type="sldNum" sz="quarter" idx="10"/>
          </p:nvPr>
        </p:nvSpPr>
        <p:spPr/>
        <p:txBody>
          <a:bodyPr/>
          <a:lstStyle/>
          <a:p>
            <a:fld id="{0C913308-F349-4B6D-A68A-DD1791B4A57B}" type="slidenum">
              <a:rPr lang="zh-CN" altLang="en-US" smtClean="0"/>
              <a:pPr/>
              <a:t>99</a:t>
            </a:fld>
            <a:r>
              <a:rPr lang="en-US" altLang="zh-CN"/>
              <a:t>/300</a:t>
            </a:r>
            <a:endParaRPr lang="zh-CN" altLang="en-US" dirty="0"/>
          </a:p>
        </p:txBody>
      </p:sp>
    </p:spTree>
    <p:extLst>
      <p:ext uri="{BB962C8B-B14F-4D97-AF65-F5344CB8AC3E}">
        <p14:creationId xmlns:p14="http://schemas.microsoft.com/office/powerpoint/2010/main" val="123457566"/>
      </p:ext>
    </p:extLst>
  </p:cSld>
  <p:clrMapOvr>
    <a:masterClrMapping/>
  </p:clrMapOvr>
</p:sld>
</file>

<file path=ppt/theme/theme1.xml><?xml version="1.0" encoding="utf-8"?>
<a:theme xmlns:a="http://schemas.openxmlformats.org/drawingml/2006/main" name="Office 主题">
  <a:themeElements>
    <a:clrScheme name="SV1">
      <a:dk1>
        <a:srgbClr val="666666"/>
      </a:dk1>
      <a:lt1>
        <a:sysClr val="window" lastClr="FFFFFF"/>
      </a:lt1>
      <a:dk2>
        <a:srgbClr val="000000"/>
      </a:dk2>
      <a:lt2>
        <a:srgbClr val="FFFFFF"/>
      </a:lt2>
      <a:accent1>
        <a:srgbClr val="F28400"/>
      </a:accent1>
      <a:accent2>
        <a:srgbClr val="EE6B00"/>
      </a:accent2>
      <a:accent3>
        <a:srgbClr val="3D8007"/>
      </a:accent3>
      <a:accent4>
        <a:srgbClr val="8EC727"/>
      </a:accent4>
      <a:accent5>
        <a:srgbClr val="00B0F0"/>
      </a:accent5>
      <a:accent6>
        <a:srgbClr val="0070C0"/>
      </a:accent6>
      <a:hlink>
        <a:srgbClr val="FF6600"/>
      </a:hlink>
      <a:folHlink>
        <a:srgbClr val="CC33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设计的模板">
  <a:themeElements>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Radi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blackWhite">
        <a:solidFill>
          <a:schemeClr val="folHlink"/>
        </a:solidFill>
        <a:ln>
          <a:noFill/>
        </a:ln>
        <a:extLst>
          <a:ext uri="{91240B29-F687-4F45-9708-019B960494DF}">
            <a14:hiddenLine xmlns:a14="http://schemas.microsoft.com/office/drawing/2010/main" w="9525">
              <a:solidFill>
                <a:srgbClr val="000000"/>
              </a:solidFill>
              <a:miter lim="800000"/>
              <a:headEnd/>
              <a:tailEnd/>
            </a14:hiddenLine>
          </a:ext>
        </a:extLst>
      </a:spPr>
      <a:bodyPr/>
      <a:lstStyle>
        <a:defPPr>
          <a:defRPr/>
        </a:defPPr>
      </a:lstStyle>
    </a:spDef>
  </a:objectDefaults>
  <a:extraClrSchemeLst>
    <a:extraClrScheme>
      <a:clrScheme name="Radial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Radial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Radial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Radial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Radial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Radial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Radial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Radial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Radial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Radial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演示文稿1" id="{CEB33AD9-A502-4B6C-B0BB-59DC6F94811B}" vid="{7EC8FF98-006F-4695-905E-6625FE62A30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xusun</Template>
  <TotalTime>2232</TotalTime>
  <Words>16740</Words>
  <Application>Microsoft Macintosh PowerPoint</Application>
  <PresentationFormat>全屏显示(4:3)</PresentationFormat>
  <Paragraphs>2975</Paragraphs>
  <Slides>300</Slides>
  <Notes>39</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300</vt:i4>
      </vt:variant>
    </vt:vector>
  </HeadingPairs>
  <TitlesOfParts>
    <vt:vector size="319" baseType="lpstr">
      <vt:lpstr>等线</vt:lpstr>
      <vt:lpstr>黑体</vt:lpstr>
      <vt:lpstr>华文楷体</vt:lpstr>
      <vt:lpstr>宋体</vt:lpstr>
      <vt:lpstr>微软雅黑</vt:lpstr>
      <vt:lpstr>Algerian</vt:lpstr>
      <vt:lpstr>Arial</vt:lpstr>
      <vt:lpstr>Arial Black</vt:lpstr>
      <vt:lpstr>Calibri</vt:lpstr>
      <vt:lpstr>Cambria Math</vt:lpstr>
      <vt:lpstr>Century Gothic</vt:lpstr>
      <vt:lpstr>Helvetica</vt:lpstr>
      <vt:lpstr>Symbol</vt:lpstr>
      <vt:lpstr>Tahoma</vt:lpstr>
      <vt:lpstr>Times New Roman</vt:lpstr>
      <vt:lpstr>Wingdings</vt:lpstr>
      <vt:lpstr>Office 主题</vt:lpstr>
      <vt:lpstr>2_设计的模板</vt:lpstr>
      <vt:lpstr>Equation</vt:lpstr>
      <vt:lpstr>自然语言处理基础 (Natural Language Processing, NLP)</vt:lpstr>
      <vt:lpstr>内容安排</vt:lpstr>
      <vt:lpstr>内容安排</vt:lpstr>
      <vt:lpstr>NLP的总体介绍</vt:lpstr>
      <vt:lpstr>自然语言处理是什么？</vt:lpstr>
      <vt:lpstr>自然语言处理是什么？</vt:lpstr>
      <vt:lpstr>研究目标</vt:lpstr>
      <vt:lpstr>自然语言处理是什么？</vt:lpstr>
      <vt:lpstr>研究方向</vt:lpstr>
      <vt:lpstr>研究方向</vt:lpstr>
      <vt:lpstr>研究方向</vt:lpstr>
      <vt:lpstr>具体的自然语言处理任务简介</vt:lpstr>
      <vt:lpstr>自然语言处理与产业</vt:lpstr>
      <vt:lpstr>自然语言处理的难点是什么？</vt:lpstr>
      <vt:lpstr>NLP的总体介绍</vt:lpstr>
      <vt:lpstr>具体方法</vt:lpstr>
      <vt:lpstr>具体方法</vt:lpstr>
      <vt:lpstr>具体方法</vt:lpstr>
      <vt:lpstr>深度学习方法：词汇学</vt:lpstr>
      <vt:lpstr>深度学习方法：词汇学</vt:lpstr>
      <vt:lpstr>深度学习方法：句法</vt:lpstr>
      <vt:lpstr>深度学习方法：语义</vt:lpstr>
      <vt:lpstr>深度学习方法：情感分析</vt:lpstr>
      <vt:lpstr>深度学习方法：机器翻译</vt:lpstr>
      <vt:lpstr>深度学习方法</vt:lpstr>
      <vt:lpstr>内容安排</vt:lpstr>
      <vt:lpstr>NLP的传统机器学习方法</vt:lpstr>
      <vt:lpstr>NLP的传统机器学习方法</vt:lpstr>
      <vt:lpstr>大纲</vt:lpstr>
      <vt:lpstr>二元分类器</vt:lpstr>
      <vt:lpstr>二元分类器</vt:lpstr>
      <vt:lpstr>PowerPoint 演示文稿</vt:lpstr>
      <vt:lpstr>感知器模型</vt:lpstr>
      <vt:lpstr>感知器模型</vt:lpstr>
      <vt:lpstr>感知器模型</vt:lpstr>
      <vt:lpstr>PowerPoint 演示文稿</vt:lpstr>
      <vt:lpstr>举例说明：为什么简单的加减法可以实现线性分类</vt:lpstr>
      <vt:lpstr>PowerPoint 演示文稿</vt:lpstr>
      <vt:lpstr>PowerPoint 演示文稿</vt:lpstr>
      <vt:lpstr>PowerPoint 演示文稿</vt:lpstr>
      <vt:lpstr>PowerPoint 演示文稿</vt:lpstr>
      <vt:lpstr>举例说明：为什么简单的加减法可以实现线性分类</vt:lpstr>
      <vt:lpstr>怎么提取相关特征(Feature)</vt:lpstr>
      <vt:lpstr>怎么提取相关特征(Feature)</vt:lpstr>
      <vt:lpstr>怎么提取相关特征(Feature)</vt:lpstr>
      <vt:lpstr>怎么提取相关特征(Feature)</vt:lpstr>
      <vt:lpstr>大纲</vt:lpstr>
      <vt:lpstr>二元分类器的新问题</vt:lpstr>
      <vt:lpstr>二元分类器的新问题</vt:lpstr>
      <vt:lpstr>二元分类器的新问题</vt:lpstr>
      <vt:lpstr>二元分类器的新问题</vt:lpstr>
      <vt:lpstr>二元分类器的新问题</vt:lpstr>
      <vt:lpstr>最大边界理论（Maximum Margin）</vt:lpstr>
      <vt:lpstr>最大边界理论（Maximum Margin）</vt:lpstr>
      <vt:lpstr>最大边界理论（Maximum Margin）</vt:lpstr>
      <vt:lpstr>最大边界理论（Maximum Margin）</vt:lpstr>
      <vt:lpstr>大边界分类器和最大边界分类器</vt:lpstr>
      <vt:lpstr>非线性支持向量机(Non-linear SVMs)</vt:lpstr>
      <vt:lpstr>非线性支持向量机(Non-linear SVMs)</vt:lpstr>
      <vt:lpstr>非线性支持向量机(Non-linear SVMs)</vt:lpstr>
      <vt:lpstr>非线性支持向量机(Non-linear SVMs)</vt:lpstr>
      <vt:lpstr>非线性支持向量机(Non-linear SVMs)</vt:lpstr>
      <vt:lpstr>NLP的传统机器学习方法</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直接用简单分类方法会怎样？</vt:lpstr>
      <vt:lpstr>标注偏置问题(label bias problem)</vt:lpstr>
      <vt:lpstr>标注偏置问题(label bias problem)</vt:lpstr>
      <vt:lpstr>标注偏置问题(label bias problem)</vt:lpstr>
      <vt:lpstr>标注偏置问题(label bias problem)</vt:lpstr>
      <vt:lpstr>标注偏置问题(label bias problem)</vt:lpstr>
      <vt:lpstr>标注偏置问题(label bias problem)</vt:lpstr>
      <vt:lpstr>标注偏置问题(label bias problem)</vt:lpstr>
      <vt:lpstr>标注偏置问题(label bias problem)</vt:lpstr>
      <vt:lpstr>标注偏置问题(label bias problem)</vt:lpstr>
      <vt:lpstr>(全局)序列标注模型</vt:lpstr>
      <vt:lpstr>内容安排</vt:lpstr>
      <vt:lpstr>NLP的深度学习方法</vt:lpstr>
      <vt:lpstr>动机</vt:lpstr>
      <vt:lpstr>动机</vt:lpstr>
      <vt:lpstr>动机</vt:lpstr>
      <vt:lpstr>动机</vt:lpstr>
      <vt:lpstr>动机</vt:lpstr>
      <vt:lpstr>解决方案</vt:lpstr>
      <vt:lpstr>Word2Vec：思路</vt:lpstr>
      <vt:lpstr>Word2Vec：细节</vt:lpstr>
      <vt:lpstr>Word2Vec：参数更新</vt:lpstr>
      <vt:lpstr>Word2Vec：参数更新</vt:lpstr>
      <vt:lpstr>词向量：特点</vt:lpstr>
      <vt:lpstr>Word2Vec</vt:lpstr>
      <vt:lpstr>GloVe：距离frog最近的词</vt:lpstr>
      <vt:lpstr>GloVe可视化</vt:lpstr>
      <vt:lpstr>GloVe可视化</vt:lpstr>
      <vt:lpstr>GloVe可视化</vt:lpstr>
      <vt:lpstr>词向量的用途</vt:lpstr>
      <vt:lpstr>词向量的用途</vt:lpstr>
      <vt:lpstr>NLP的深度学习方法</vt:lpstr>
      <vt:lpstr>简介神经网络</vt:lpstr>
      <vt:lpstr>神经元：一个logistic regression单元</vt:lpstr>
      <vt:lpstr>神经网络</vt:lpstr>
      <vt:lpstr>神经网络：矩阵表示</vt:lpstr>
      <vt:lpstr>神经网络：非线性</vt:lpstr>
      <vt:lpstr>神经网络</vt:lpstr>
      <vt:lpstr>反向传播(Backpropagation)</vt:lpstr>
      <vt:lpstr>反向传播：另一种解释</vt:lpstr>
      <vt:lpstr>反向传播：另一种解释</vt:lpstr>
      <vt:lpstr>反向传播：另一种解释</vt:lpstr>
      <vt:lpstr>反向传播：另一种解释</vt:lpstr>
      <vt:lpstr>反向传播：另一种解释</vt:lpstr>
      <vt:lpstr>反向传播：另一种解释</vt:lpstr>
      <vt:lpstr>提示与技巧：非线性函数</vt:lpstr>
      <vt:lpstr>提示与技巧：非线性函数</vt:lpstr>
      <vt:lpstr>提示与技巧：参数优化</vt:lpstr>
      <vt:lpstr>提示与技巧：参数优化</vt:lpstr>
      <vt:lpstr>提示与技巧：参数优化</vt:lpstr>
      <vt:lpstr>NLP的深度学习方法</vt:lpstr>
      <vt:lpstr>语言模型</vt:lpstr>
      <vt:lpstr>循环神经网络</vt:lpstr>
      <vt:lpstr>语言模型</vt:lpstr>
      <vt:lpstr>语言模型</vt:lpstr>
      <vt:lpstr>机器翻译</vt:lpstr>
      <vt:lpstr>机器翻译：SMT</vt:lpstr>
      <vt:lpstr>机器翻译：SMT</vt:lpstr>
      <vt:lpstr>机器翻译：SMT</vt:lpstr>
      <vt:lpstr>机器翻译：SMT</vt:lpstr>
      <vt:lpstr>机器翻译：SMT</vt:lpstr>
      <vt:lpstr>机器翻译：NMT</vt:lpstr>
      <vt:lpstr>机器翻译：NMT</vt:lpstr>
      <vt:lpstr>机器翻译：NMT</vt:lpstr>
      <vt:lpstr>机器翻译：NMT</vt:lpstr>
      <vt:lpstr>机器翻译：NMT</vt:lpstr>
      <vt:lpstr>机器翻译：NMT</vt:lpstr>
      <vt:lpstr>机器翻译：NMT</vt:lpstr>
      <vt:lpstr>机器翻译：NMT</vt:lpstr>
      <vt:lpstr>NLP的深度学习方法</vt:lpstr>
      <vt:lpstr>递归神经网络：句法分析</vt:lpstr>
      <vt:lpstr>递归神经网络：句法分析</vt:lpstr>
      <vt:lpstr>递归神经网络：句法分析</vt:lpstr>
      <vt:lpstr>递归神经网络：句法分析</vt:lpstr>
      <vt:lpstr>递归神经网络：句法分析</vt:lpstr>
      <vt:lpstr>递归神经网络：场景分析</vt:lpstr>
      <vt:lpstr>递归神经网络：场景分析</vt:lpstr>
      <vt:lpstr>递归神经网络：场景分析</vt:lpstr>
      <vt:lpstr>NLP的深度学习方法</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卷积神经网络</vt:lpstr>
      <vt:lpstr>技巧：Dropout</vt:lpstr>
      <vt:lpstr>技巧：Dropout</vt:lpstr>
      <vt:lpstr>内容安排</vt:lpstr>
      <vt:lpstr>NLP的典型任务简介</vt:lpstr>
      <vt:lpstr>内容</vt:lpstr>
      <vt:lpstr>问答系统 – 简介</vt:lpstr>
      <vt:lpstr>问答系统 – 简介</vt:lpstr>
      <vt:lpstr>问答系统 与 信息检索</vt:lpstr>
      <vt:lpstr>问答系统 与 信息检索</vt:lpstr>
      <vt:lpstr>问答系统 与 信息检索</vt:lpstr>
      <vt:lpstr>问答系统 与 信息检索</vt:lpstr>
      <vt:lpstr>问答系统的分类</vt:lpstr>
      <vt:lpstr>问答系统的分类</vt:lpstr>
      <vt:lpstr>问答系统的分类</vt:lpstr>
      <vt:lpstr>问答系统的分类</vt:lpstr>
      <vt:lpstr>问答系统的分类</vt:lpstr>
      <vt:lpstr>问答系统的难点</vt:lpstr>
      <vt:lpstr>问答系统的答案来源</vt:lpstr>
      <vt:lpstr>主要研究内容</vt:lpstr>
      <vt:lpstr>内容</vt:lpstr>
      <vt:lpstr>基于知识的方法</vt:lpstr>
      <vt:lpstr>基于知识的方法-知识库 </vt:lpstr>
      <vt:lpstr>基于知识的方法-问题理解 </vt:lpstr>
      <vt:lpstr>内容</vt:lpstr>
      <vt:lpstr>基于语料的方法</vt:lpstr>
      <vt:lpstr>基于语料的方法</vt:lpstr>
      <vt:lpstr>基于语料的方法-问题处理</vt:lpstr>
      <vt:lpstr>基于语料的方法-问题处理</vt:lpstr>
      <vt:lpstr>基于语料的方法-答案处理</vt:lpstr>
      <vt:lpstr>Watson Project</vt:lpstr>
      <vt:lpstr>Watson Project</vt:lpstr>
      <vt:lpstr>Watson Project：系统十分庞大</vt:lpstr>
      <vt:lpstr>NLP的典型任务简介</vt:lpstr>
      <vt:lpstr>内容</vt:lpstr>
      <vt:lpstr>简介</vt:lpstr>
      <vt:lpstr>Sentiment vs. Emotion</vt:lpstr>
      <vt:lpstr>Sentiment vs. Emotion</vt:lpstr>
      <vt:lpstr>背景</vt:lpstr>
      <vt:lpstr>应用</vt:lpstr>
      <vt:lpstr>内容</vt:lpstr>
      <vt:lpstr>情感分类</vt:lpstr>
      <vt:lpstr>任务</vt:lpstr>
      <vt:lpstr>任务</vt:lpstr>
      <vt:lpstr>资源</vt:lpstr>
      <vt:lpstr>资源</vt:lpstr>
      <vt:lpstr>资源</vt:lpstr>
      <vt:lpstr>情感语料的构建</vt:lpstr>
      <vt:lpstr>情感分类方法</vt:lpstr>
      <vt:lpstr>文档情感分类-基于分类器方法</vt:lpstr>
      <vt:lpstr>情感分类-深度学习方法</vt:lpstr>
      <vt:lpstr>情感分类-深度学习方法</vt:lpstr>
      <vt:lpstr>面向社交媒体的情感分析</vt:lpstr>
      <vt:lpstr>面向社交媒体的情感分析-难点</vt:lpstr>
      <vt:lpstr>面向社交媒体的情感分析</vt:lpstr>
      <vt:lpstr>面向社交媒体的情感分析-方法</vt:lpstr>
      <vt:lpstr>内容</vt:lpstr>
      <vt:lpstr>观点抽取</vt:lpstr>
      <vt:lpstr>观点抽取</vt:lpstr>
      <vt:lpstr>观点抽取</vt:lpstr>
      <vt:lpstr>目标对象</vt:lpstr>
      <vt:lpstr>观点表示</vt:lpstr>
      <vt:lpstr>观点抽取的目标</vt:lpstr>
      <vt:lpstr>NLP的典型任务简介</vt:lpstr>
      <vt:lpstr>内容</vt:lpstr>
      <vt:lpstr>文本至文本生成</vt:lpstr>
      <vt:lpstr>文本至文本生成</vt:lpstr>
      <vt:lpstr>文本至文本生成</vt:lpstr>
      <vt:lpstr>数据至文本生成</vt:lpstr>
      <vt:lpstr>数据至文本生成</vt:lpstr>
      <vt:lpstr>数据至文本生成</vt:lpstr>
      <vt:lpstr>数据至文本生成的目标</vt:lpstr>
      <vt:lpstr>数据至文本生成的应用</vt:lpstr>
      <vt:lpstr>什么是自然语言生成？</vt:lpstr>
      <vt:lpstr>什么是自然语言生成？</vt:lpstr>
      <vt:lpstr>NLG任务概览 – 文本至文本生成</vt:lpstr>
      <vt:lpstr>NLG任务概览 – 文本至文本生成</vt:lpstr>
      <vt:lpstr>NLG任务概览 – 文本至文本生成</vt:lpstr>
      <vt:lpstr>NLG任务概览 – 图像与语言</vt:lpstr>
      <vt:lpstr>NLG任务概览 – 图像与语言</vt:lpstr>
      <vt:lpstr>NLG任务概览 – 风格化生成</vt:lpstr>
      <vt:lpstr>NLG任务概览 – 风格化生成</vt:lpstr>
      <vt:lpstr>NLG任务概览 – 风格化生成</vt:lpstr>
      <vt:lpstr>NLG任务概览 – 风格化生成</vt:lpstr>
      <vt:lpstr>NLG任务概览 – 风格化生成</vt:lpstr>
      <vt:lpstr>内容</vt:lpstr>
      <vt:lpstr>NLG的传统解决方案</vt:lpstr>
      <vt:lpstr>NLG的深度学习方案</vt:lpstr>
      <vt:lpstr>Encoder-Decoder框架</vt:lpstr>
      <vt:lpstr>Encoder-Decoder框架</vt:lpstr>
      <vt:lpstr>Encoder-Decoder框架</vt:lpstr>
      <vt:lpstr>内容</vt:lpstr>
      <vt:lpstr>内部评价：客观评价</vt:lpstr>
      <vt:lpstr>内部评价：客观评价</vt:lpstr>
      <vt:lpstr>内部评价：客观评价</vt:lpstr>
      <vt:lpstr>内部评价：客观评价</vt:lpstr>
      <vt:lpstr>外部评价</vt:lpstr>
      <vt:lpstr>内容安排</vt:lpstr>
      <vt:lpstr>前沿研究进展： 自然语言生成面对的主要挑战</vt:lpstr>
      <vt:lpstr>主要挑战</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多样化自然语言生成</vt:lpstr>
      <vt:lpstr>主要挑战</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情感化自然语言生成</vt:lpstr>
      <vt:lpstr>主要挑战</vt:lpstr>
      <vt:lpstr>如何改进一致性</vt:lpstr>
      <vt:lpstr>如何改进一致性</vt:lpstr>
      <vt:lpstr>如何改进一致性</vt:lpstr>
      <vt:lpstr>如何改进一致性</vt:lpstr>
      <vt:lpstr>如何改进一致性</vt:lpstr>
      <vt:lpstr>结语</vt:lpstr>
      <vt:lpstr>扩展阅读 - 1</vt:lpstr>
      <vt:lpstr>扩展阅读 - 2</vt:lpstr>
      <vt:lpstr>相关软件</vt:lpstr>
      <vt:lpstr>Thank You</vt:lpstr>
    </vt:vector>
  </TitlesOfParts>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自然语言处理基础</dc:title>
  <dc:creator>lanco</dc:creator>
  <cp:lastModifiedBy>刘艾婷</cp:lastModifiedBy>
  <cp:revision>82</cp:revision>
  <dcterms:created xsi:type="dcterms:W3CDTF">2018-07-05T01:59:31Z</dcterms:created>
  <dcterms:modified xsi:type="dcterms:W3CDTF">2018-07-26T01:39:00Z</dcterms:modified>
</cp:coreProperties>
</file>